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3">
  <p:sldMasterIdLst>
    <p:sldMasterId id="2147483648" r:id="rId1"/>
  </p:sldMasterIdLst>
  <p:notesMasterIdLst>
    <p:notesMasterId r:id="rId4"/>
  </p:notesMasterIdLst>
  <p:sldIdLst>
    <p:sldId id="957" r:id="rId3"/>
    <p:sldId id="958" r:id="rId5"/>
    <p:sldId id="969" r:id="rId6"/>
    <p:sldId id="984" r:id="rId7"/>
    <p:sldId id="986" r:id="rId8"/>
    <p:sldId id="985" r:id="rId9"/>
    <p:sldId id="1012" r:id="rId10"/>
    <p:sldId id="1015" r:id="rId11"/>
    <p:sldId id="1017" r:id="rId12"/>
    <p:sldId id="1018" r:id="rId13"/>
    <p:sldId id="1016" r:id="rId14"/>
    <p:sldId id="988" r:id="rId15"/>
    <p:sldId id="993" r:id="rId16"/>
    <p:sldId id="1013" r:id="rId17"/>
    <p:sldId id="1014" r:id="rId18"/>
    <p:sldId id="1011" r:id="rId19"/>
    <p:sldId id="1024" r:id="rId20"/>
    <p:sldId id="1025" r:id="rId21"/>
    <p:sldId id="1026" r:id="rId22"/>
    <p:sldId id="1023" r:id="rId23"/>
    <p:sldId id="1019" r:id="rId24"/>
    <p:sldId id="1020" r:id="rId25"/>
    <p:sldId id="1021" r:id="rId26"/>
    <p:sldId id="1022" r:id="rId27"/>
    <p:sldId id="991" r:id="rId28"/>
    <p:sldId id="1008" r:id="rId29"/>
    <p:sldId id="1009" r:id="rId30"/>
    <p:sldId id="1010" r:id="rId31"/>
    <p:sldId id="998" r:id="rId32"/>
    <p:sldId id="999" r:id="rId33"/>
    <p:sldId id="1000" r:id="rId34"/>
    <p:sldId id="1001" r:id="rId35"/>
    <p:sldId id="1002" r:id="rId36"/>
    <p:sldId id="1003" r:id="rId37"/>
    <p:sldId id="1004" r:id="rId38"/>
    <p:sldId id="1005" r:id="rId39"/>
    <p:sldId id="994" r:id="rId40"/>
    <p:sldId id="1031" r:id="rId41"/>
    <p:sldId id="995" r:id="rId42"/>
    <p:sldId id="996" r:id="rId43"/>
    <p:sldId id="997" r:id="rId44"/>
    <p:sldId id="1006" r:id="rId45"/>
    <p:sldId id="1007" r:id="rId46"/>
    <p:sldId id="1028" r:id="rId47"/>
    <p:sldId id="1027" r:id="rId48"/>
    <p:sldId id="1029" r:id="rId49"/>
    <p:sldId id="1030" r:id="rId50"/>
  </p:sldIdLst>
  <p:sldSz cx="6858000" cy="51435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10" userDrawn="1">
          <p15:clr>
            <a:srgbClr val="A4A3A4"/>
          </p15:clr>
        </p15:guide>
        <p15:guide id="2" pos="213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lc" initials="x" lastIdx="1" clrIdx="0"/>
  <p:cmAuthor id="2" name="Jin Sun" initials="J.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70C0"/>
    <a:srgbClr val="EA996F"/>
    <a:srgbClr val="F8CF1C"/>
    <a:srgbClr val="DAE3F4"/>
    <a:srgbClr val="99B822"/>
    <a:srgbClr val="00AF50"/>
    <a:srgbClr val="E9B200"/>
    <a:srgbClr val="91D14F"/>
    <a:srgbClr val="C4E0B7"/>
    <a:srgbClr val="C5E0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79" autoAdjust="0"/>
    <p:restoredTop sz="93939" autoAdjust="0"/>
  </p:normalViewPr>
  <p:slideViewPr>
    <p:cSldViewPr snapToGrid="0" showGuides="1">
      <p:cViewPr varScale="1">
        <p:scale>
          <a:sx n="205" d="100"/>
          <a:sy n="205" d="100"/>
        </p:scale>
        <p:origin x="2112" y="104"/>
      </p:cViewPr>
      <p:guideLst>
        <p:guide orient="horz" pos="1510"/>
        <p:guide pos="2136"/>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78" d="100"/>
          <a:sy n="78" d="100"/>
        </p:scale>
        <p:origin x="-2022" y="-96"/>
      </p:cViewPr>
      <p:guideLst>
        <p:guide orient="horz" pos="2683"/>
        <p:guide pos="2136"/>
      </p:guideLst>
    </p:cSldViewPr>
  </p:notes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4" Type="http://schemas.openxmlformats.org/officeDocument/2006/relationships/commentAuthors" Target="commentAuthors.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9.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75FE5AC-A70F-482F-AF85-E1068425933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E71946-36CC-463A-AE34-5E5C87B1D0A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800" dirty="0">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514350" y="841772"/>
            <a:ext cx="58293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857250" y="2701528"/>
            <a:ext cx="51435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1FF2346B-0DAA-414D-B270-759C463AC98C}" type="datetime1">
              <a:rPr lang="en-US" altLang="zh-CN"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72381" y="342900"/>
            <a:ext cx="2211884"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2915543" y="740570"/>
            <a:ext cx="3471863"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472381" y="1543050"/>
            <a:ext cx="2211884"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781AFD9C-B7E5-4CD3-9390-BD76AB041E70}" type="datetime1">
              <a:rPr lang="en-US" altLang="zh-CN"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72381" y="342900"/>
            <a:ext cx="2211884"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915543" y="740570"/>
            <a:ext cx="3471863"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472381" y="1543050"/>
            <a:ext cx="2211884"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593A3826-8550-4E8A-9F23-D955F24CF555}" type="datetime1">
              <a:rPr lang="en-US" altLang="zh-CN"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30E49241-7FF8-42BF-93C7-7378B644E679}" type="datetime1">
              <a:rPr lang="en-US" altLang="zh-CN"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273844"/>
            <a:ext cx="1478756"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471488" y="273844"/>
            <a:ext cx="4350544" cy="4358879"/>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42141DD5-F134-4BC2-84A3-33BDC602036F}" type="datetime1">
              <a:rPr lang="en-US" altLang="zh-CN"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pic>
        <p:nvPicPr>
          <p:cNvPr id="2050" name="Picture 2" descr="C:\Documents and Settings\Administrator\桌面\图片1 拷贝.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b="9371"/>
          <a:stretch>
            <a:fillRect/>
          </a:stretch>
        </p:blipFill>
        <p:spPr bwMode="auto">
          <a:xfrm>
            <a:off x="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6"/>
          <p:cNvSpPr/>
          <p:nvPr userDrawn="1"/>
        </p:nvSpPr>
        <p:spPr>
          <a:xfrm>
            <a:off x="0" y="1357210"/>
            <a:ext cx="6858000" cy="3734827"/>
          </a:xfrm>
          <a:custGeom>
            <a:avLst/>
            <a:gdLst/>
            <a:ahLst/>
            <a:cxnLst/>
            <a:rect l="l" t="t" r="r" b="b"/>
            <a:pathLst>
              <a:path w="9144000" h="3734827">
                <a:moveTo>
                  <a:pt x="0" y="0"/>
                </a:moveTo>
                <a:cubicBezTo>
                  <a:pt x="1302987" y="886887"/>
                  <a:pt x="2876994" y="1404946"/>
                  <a:pt x="4572000" y="1404946"/>
                </a:cubicBezTo>
                <a:cubicBezTo>
                  <a:pt x="6267007" y="1404946"/>
                  <a:pt x="7841014" y="886887"/>
                  <a:pt x="9144000" y="0"/>
                </a:cubicBezTo>
                <a:lnTo>
                  <a:pt x="9144000" y="3734827"/>
                </a:lnTo>
                <a:lnTo>
                  <a:pt x="0" y="3734827"/>
                </a:lnTo>
                <a:close/>
              </a:path>
            </a:pathLst>
          </a:custGeom>
          <a:solidFill>
            <a:srgbClr val="89C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6"/>
          <p:cNvSpPr/>
          <p:nvPr userDrawn="1"/>
        </p:nvSpPr>
        <p:spPr>
          <a:xfrm>
            <a:off x="0" y="1408680"/>
            <a:ext cx="6858000" cy="3734827"/>
          </a:xfrm>
          <a:custGeom>
            <a:avLst/>
            <a:gdLst/>
            <a:ahLst/>
            <a:cxnLst/>
            <a:rect l="l" t="t" r="r" b="b"/>
            <a:pathLst>
              <a:path w="9144000" h="3734827">
                <a:moveTo>
                  <a:pt x="0" y="0"/>
                </a:moveTo>
                <a:cubicBezTo>
                  <a:pt x="1302987" y="886887"/>
                  <a:pt x="2876994" y="1404946"/>
                  <a:pt x="4572000" y="1404946"/>
                </a:cubicBezTo>
                <a:cubicBezTo>
                  <a:pt x="6267007" y="1404946"/>
                  <a:pt x="7841014" y="886887"/>
                  <a:pt x="9144000" y="0"/>
                </a:cubicBezTo>
                <a:lnTo>
                  <a:pt x="9144000" y="3734827"/>
                </a:lnTo>
                <a:lnTo>
                  <a:pt x="0" y="373482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图片与标题">
    <p:spTree>
      <p:nvGrpSpPr>
        <p:cNvPr id="1" name=""/>
        <p:cNvGrpSpPr/>
        <p:nvPr/>
      </p:nvGrpSpPr>
      <p:grpSpPr>
        <a:xfrm>
          <a:off x="0" y="0"/>
          <a:ext cx="0" cy="0"/>
          <a:chOff x="0" y="0"/>
          <a:chExt cx="0" cy="0"/>
        </a:xfrm>
      </p:grpSpPr>
      <p:pic>
        <p:nvPicPr>
          <p:cNvPr id="8" name="Picture 2" descr="C:\Documents and Settings\Administrator\桌面\图片1 拷贝.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b="9371"/>
          <a:stretch>
            <a:fillRect/>
          </a:stretch>
        </p:blipFill>
        <p:spPr bwMode="auto">
          <a:xfrm>
            <a:off x="0" y="0"/>
            <a:ext cx="6858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Documents and Settings\yangweizhou\桌面\2.jpg"/>
          <p:cNvPicPr>
            <a:picLocks noChangeAspect="1" noChangeArrowheads="1"/>
          </p:cNvPicPr>
          <p:nvPr userDrawn="1"/>
        </p:nvPicPr>
        <p:blipFill rotWithShape="1">
          <a:blip r:embed="rId3" cstate="print"/>
          <a:srcRect l="53119" r="-1" b="20467"/>
          <a:stretch>
            <a:fillRect/>
          </a:stretch>
        </p:blipFill>
        <p:spPr bwMode="auto">
          <a:xfrm>
            <a:off x="3642852" y="0"/>
            <a:ext cx="3215148" cy="5143500"/>
          </a:xfrm>
          <a:prstGeom prst="rect">
            <a:avLst/>
          </a:prstGeom>
          <a:noFill/>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图片与标题">
    <p:spTree>
      <p:nvGrpSpPr>
        <p:cNvPr id="1" name=""/>
        <p:cNvGrpSpPr/>
        <p:nvPr/>
      </p:nvGrpSpPr>
      <p:grpSpPr>
        <a:xfrm>
          <a:off x="0" y="0"/>
          <a:ext cx="0" cy="0"/>
          <a:chOff x="0" y="0"/>
          <a:chExt cx="0" cy="0"/>
        </a:xfrm>
      </p:grpSpPr>
      <p:pic>
        <p:nvPicPr>
          <p:cNvPr id="8" name="Picture 2" descr="C:\Documents and Settings\Administrator\桌面\图片1 拷贝.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b="9371"/>
          <a:stretch>
            <a:fillRect/>
          </a:stretch>
        </p:blipFill>
        <p:spPr bwMode="auto">
          <a:xfrm>
            <a:off x="0" y="0"/>
            <a:ext cx="6858000"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umber title">
    <p:spTree>
      <p:nvGrpSpPr>
        <p:cNvPr id="1" name=""/>
        <p:cNvGrpSpPr/>
        <p:nvPr/>
      </p:nvGrpSpPr>
      <p:grpSpPr>
        <a:xfrm>
          <a:off x="0" y="0"/>
          <a:ext cx="0" cy="0"/>
          <a:chOff x="0" y="0"/>
          <a:chExt cx="0" cy="0"/>
        </a:xfrm>
      </p:grpSpPr>
      <p:sp>
        <p:nvSpPr>
          <p:cNvPr id="8" name="Marcador de texto 7"/>
          <p:cNvSpPr>
            <a:spLocks noGrp="1"/>
          </p:cNvSpPr>
          <p:nvPr>
            <p:ph type="body" sz="quarter" idx="10" hasCustomPrompt="1"/>
          </p:nvPr>
        </p:nvSpPr>
        <p:spPr>
          <a:xfrm>
            <a:off x="384023" y="527905"/>
            <a:ext cx="954606" cy="597510"/>
          </a:xfrm>
          <a:prstGeom prst="rect">
            <a:avLst/>
          </a:prstGeom>
        </p:spPr>
        <p:txBody>
          <a:bodyPr wrap="square" lIns="0" tIns="0" rIns="0" bIns="0" anchor="ctr"/>
          <a:lstStyle>
            <a:lvl1pPr marL="0" indent="0" algn="l">
              <a:buNone/>
              <a:defRPr sz="5625" b="1" i="0">
                <a:solidFill>
                  <a:schemeClr val="bg1">
                    <a:lumMod val="85000"/>
                  </a:schemeClr>
                </a:solidFill>
                <a:latin typeface="Raleway Black" panose="02010600030101010101" charset="0"/>
                <a:ea typeface="Raleway Black" panose="02010600030101010101" charset="0"/>
                <a:cs typeface="Raleway Black" panose="02010600030101010101" charset="0"/>
              </a:defRPr>
            </a:lvl1pPr>
          </a:lstStyle>
          <a:p>
            <a:pPr lvl="0" fontAlgn="auto"/>
            <a:r>
              <a:rPr lang="es-ES_tradnl" strike="noStrike" noProof="1"/>
              <a:t>01</a:t>
            </a:r>
            <a:endParaRPr lang="es-ES_tradnl" strike="noStrike" noProof="1"/>
          </a:p>
        </p:txBody>
      </p:sp>
      <p:sp>
        <p:nvSpPr>
          <p:cNvPr id="9" name="Marcador de texto 7"/>
          <p:cNvSpPr>
            <a:spLocks noGrp="1"/>
          </p:cNvSpPr>
          <p:nvPr>
            <p:ph type="body" sz="quarter" idx="11" hasCustomPrompt="1"/>
          </p:nvPr>
        </p:nvSpPr>
        <p:spPr>
          <a:xfrm>
            <a:off x="377428" y="842626"/>
            <a:ext cx="3051572" cy="423464"/>
          </a:xfrm>
          <a:prstGeom prst="rect">
            <a:avLst/>
          </a:prstGeom>
          <a:solidFill>
            <a:schemeClr val="bg1"/>
          </a:solidFill>
        </p:spPr>
        <p:txBody>
          <a:bodyPr vert="horz" lIns="0" tIns="72000" rIns="0" bIns="0" anchor="t"/>
          <a:lstStyle>
            <a:lvl1pPr marL="0" indent="0" algn="l">
              <a:buNone/>
              <a:defRPr sz="900" b="1" i="0">
                <a:solidFill>
                  <a:schemeClr val="tx1">
                    <a:lumMod val="85000"/>
                    <a:lumOff val="15000"/>
                  </a:schemeClr>
                </a:solidFill>
                <a:latin typeface="Raleway Black" panose="02010600030101010101" charset="0"/>
                <a:ea typeface="Raleway Black" panose="02010600030101010101" charset="0"/>
                <a:cs typeface="Raleway Black" panose="02010600030101010101" charset="0"/>
              </a:defRPr>
            </a:lvl1pPr>
          </a:lstStyle>
          <a:p>
            <a:pPr lvl="0" fontAlgn="auto"/>
            <a:r>
              <a:rPr lang="es-ES_tradnl" strike="noStrike" noProof="1"/>
              <a:t>ABOUT US </a:t>
            </a:r>
            <a:endParaRPr lang="es-ES_tradnl" strike="noStrike" noProof="1"/>
          </a:p>
        </p:txBody>
      </p:sp>
      <p:sp>
        <p:nvSpPr>
          <p:cNvPr id="2" name="日期占位符 1"/>
          <p:cNvSpPr>
            <a:spLocks noGrp="1"/>
          </p:cNvSpPr>
          <p:nvPr>
            <p:ph type="dt" sz="half" idx="12"/>
          </p:nvPr>
        </p:nvSpPr>
        <p:spPr>
          <a:xfrm>
            <a:off x="471488" y="4767263"/>
            <a:ext cx="1543050" cy="273844"/>
          </a:xfrm>
        </p:spPr>
        <p:txBody>
          <a:bodyPr/>
          <a:lstStyle/>
          <a:p>
            <a:pPr fontAlgn="auto"/>
            <a:fld id="{8DCD3899-95A6-41A9-8DBB-7A918069E1C1}" type="datetime1">
              <a:rPr lang="en-US" altLang="zh-CN" strike="noStrike" noProof="1" smtClean="0">
                <a:latin typeface="+mn-lt"/>
                <a:ea typeface="+mn-ea"/>
                <a:cs typeface="+mn-cs"/>
              </a:rPr>
            </a:fld>
            <a:endParaRPr lang="en-US" strike="noStrike" noProof="1"/>
          </a:p>
        </p:txBody>
      </p:sp>
      <p:sp>
        <p:nvSpPr>
          <p:cNvPr id="3" name="页脚占位符 2"/>
          <p:cNvSpPr>
            <a:spLocks noGrp="1"/>
          </p:cNvSpPr>
          <p:nvPr>
            <p:ph type="ftr" sz="quarter" idx="13"/>
          </p:nvPr>
        </p:nvSpPr>
        <p:spPr>
          <a:xfrm>
            <a:off x="2271713" y="4767263"/>
            <a:ext cx="2314575" cy="273844"/>
          </a:xfrm>
        </p:spPr>
        <p:txBody>
          <a:bodyPr/>
          <a:lstStyle/>
          <a:p>
            <a:pPr fontAlgn="auto"/>
            <a:endParaRPr lang="en-US" strike="noStrike" noProof="1"/>
          </a:p>
        </p:txBody>
      </p:sp>
      <p:sp>
        <p:nvSpPr>
          <p:cNvPr id="4" name="灯片编号占位符 3"/>
          <p:cNvSpPr>
            <a:spLocks noGrp="1"/>
          </p:cNvSpPr>
          <p:nvPr>
            <p:ph type="sldNum" sz="quarter" idx="14"/>
          </p:nvPr>
        </p:nvSpPr>
        <p:spPr>
          <a:xfrm>
            <a:off x="4843463" y="4767263"/>
            <a:ext cx="1543050" cy="273844"/>
          </a:xfrm>
        </p:spPr>
        <p:txBody>
          <a:bodyPr/>
          <a:lstStyle/>
          <a:p>
            <a:pPr fontAlgn="auto"/>
            <a:fld id="{2240CEC4-131A-46BD-8476-F2DA7A14BE27}" type="slidenum">
              <a:rPr lang="en-US" strike="noStrike" noProof="1" smtClean="0">
                <a:latin typeface="+mn-lt"/>
                <a:ea typeface="+mn-ea"/>
                <a:cs typeface="+mn-cs"/>
              </a:rPr>
            </a:fld>
            <a:endParaRPr 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618D7FB3-FC01-473A-80CD-A2CBD31534F2}" type="datetime1">
              <a:rPr lang="en-US" altLang="zh-CN"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B079CA5-77F0-4A80-B6D6-1DB9F8CAE9E1}"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467916" y="1282305"/>
            <a:ext cx="5915025"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467916" y="3442099"/>
            <a:ext cx="5915025" cy="1125140"/>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84625607-DF7C-416E-A910-131782FFD4BF}" type="datetime1">
              <a:rPr lang="en-US" altLang="zh-CN"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471488" y="1369219"/>
            <a:ext cx="291465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3471863" y="1369219"/>
            <a:ext cx="291465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4C522BFF-97DC-4DC5-8678-AF512EE477C9}" type="datetime1">
              <a:rPr lang="en-US" altLang="zh-CN"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72381" y="273845"/>
            <a:ext cx="5915025"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472381" y="1260872"/>
            <a:ext cx="2901255"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472381" y="1878806"/>
            <a:ext cx="2901255" cy="2763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3471863" y="1260872"/>
            <a:ext cx="2915543"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3471863" y="1878806"/>
            <a:ext cx="2915543" cy="2763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3384C263-720E-4AE0-AD2D-0A8CF21F23C6}" type="datetime1">
              <a:rPr lang="en-US" altLang="zh-CN"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39454F7-F1AD-4C60-85B9-8BD593E9B541}" type="datetime1">
              <a:rPr lang="en-US" altLang="zh-CN"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491DDC-85B6-4E7A-8D2F-0050012B4DA9}" type="datetime1">
              <a:rPr lang="en-US" altLang="zh-CN"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fld>
            <a:endParaRPr lang="en-US" dirty="0"/>
          </a:p>
        </p:txBody>
      </p:sp>
      <p:grpSp>
        <p:nvGrpSpPr>
          <p:cNvPr id="5" name="组合 4"/>
          <p:cNvGrpSpPr/>
          <p:nvPr userDrawn="1"/>
        </p:nvGrpSpPr>
        <p:grpSpPr>
          <a:xfrm>
            <a:off x="121136" y="155042"/>
            <a:ext cx="85273" cy="540060"/>
            <a:chOff x="161510" y="141480"/>
            <a:chExt cx="180020" cy="855095"/>
          </a:xfrm>
        </p:grpSpPr>
        <p:sp>
          <p:nvSpPr>
            <p:cNvPr id="6" name="圆角矩形 5"/>
            <p:cNvSpPr/>
            <p:nvPr/>
          </p:nvSpPr>
          <p:spPr>
            <a:xfrm>
              <a:off x="161510" y="141480"/>
              <a:ext cx="180020" cy="180020"/>
            </a:xfrm>
            <a:prstGeom prst="roundRect">
              <a:avLst/>
            </a:prstGeom>
            <a:solidFill>
              <a:srgbClr val="00A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圆角矩形 6"/>
            <p:cNvSpPr/>
            <p:nvPr/>
          </p:nvSpPr>
          <p:spPr>
            <a:xfrm>
              <a:off x="161510" y="366505"/>
              <a:ext cx="180020" cy="180020"/>
            </a:xfrm>
            <a:prstGeom prst="roundRect">
              <a:avLst/>
            </a:prstGeom>
            <a:solidFill>
              <a:srgbClr val="89C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圆角矩形 7"/>
            <p:cNvSpPr/>
            <p:nvPr/>
          </p:nvSpPr>
          <p:spPr>
            <a:xfrm>
              <a:off x="161510" y="591530"/>
              <a:ext cx="180020" cy="180020"/>
            </a:xfrm>
            <a:prstGeom prst="roundRect">
              <a:avLst/>
            </a:prstGeom>
            <a:solidFill>
              <a:srgbClr val="00AD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圆角矩形 8"/>
            <p:cNvSpPr/>
            <p:nvPr/>
          </p:nvSpPr>
          <p:spPr>
            <a:xfrm>
              <a:off x="161510" y="816555"/>
              <a:ext cx="180020" cy="18002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10" name="Picture 2" descr="C:\Users\Administrator\Desktop\灰色01副本.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 y="-620"/>
            <a:ext cx="6859191" cy="5145816"/>
          </a:xfrm>
          <a:prstGeom prst="rect">
            <a:avLst/>
          </a:prstGeom>
          <a:noFill/>
          <a:extLst>
            <a:ext uri="{909E8E84-426E-40DD-AFC4-6F175D3DCCD1}">
              <a14:hiddenFill xmlns:a14="http://schemas.microsoft.com/office/drawing/2010/main">
                <a:solidFill>
                  <a:srgbClr val="FFFFFF"/>
                </a:solidFill>
              </a14:hiddenFill>
            </a:ext>
          </a:extLst>
        </p:spPr>
      </p:pic>
      <p:sp>
        <p:nvSpPr>
          <p:cNvPr id="11" name="对角圆角矩形 25"/>
          <p:cNvSpPr>
            <a:spLocks noChangeAspect="1"/>
          </p:cNvSpPr>
          <p:nvPr userDrawn="1"/>
        </p:nvSpPr>
        <p:spPr>
          <a:xfrm>
            <a:off x="5380355" y="194769"/>
            <a:ext cx="1147557" cy="299923"/>
          </a:xfrm>
          <a:prstGeom prst="round2DiagRect">
            <a:avLst>
              <a:gd name="adj1" fmla="val 32131"/>
              <a:gd name="adj2" fmla="val 0"/>
            </a:avLst>
          </a:prstGeom>
          <a:solidFill>
            <a:srgbClr val="085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3" name="直接连接符 23"/>
          <p:cNvCxnSpPr/>
          <p:nvPr userDrawn="1"/>
        </p:nvCxnSpPr>
        <p:spPr>
          <a:xfrm>
            <a:off x="215611" y="478265"/>
            <a:ext cx="6177458" cy="0"/>
          </a:xfrm>
          <a:prstGeom prst="line">
            <a:avLst/>
          </a:prstGeom>
          <a:ln w="44450">
            <a:solidFill>
              <a:srgbClr val="0852A4"/>
            </a:solidFill>
            <a:headEnd type="none"/>
          </a:ln>
        </p:spPr>
        <p:style>
          <a:lnRef idx="1">
            <a:schemeClr val="accent1"/>
          </a:lnRef>
          <a:fillRef idx="0">
            <a:schemeClr val="accent1"/>
          </a:fillRef>
          <a:effectRef idx="0">
            <a:schemeClr val="accent1"/>
          </a:effectRef>
          <a:fontRef idx="minor">
            <a:schemeClr val="tx1"/>
          </a:fontRef>
        </p:style>
      </p:cxnSp>
      <p:sp>
        <p:nvSpPr>
          <p:cNvPr id="14" name="Rectangle 11"/>
          <p:cNvSpPr>
            <a:spLocks noChangeAspect="1" noChangeArrowheads="1"/>
          </p:cNvSpPr>
          <p:nvPr userDrawn="1"/>
        </p:nvSpPr>
        <p:spPr bwMode="auto">
          <a:xfrm>
            <a:off x="215611" y="171661"/>
            <a:ext cx="228600" cy="323165"/>
          </a:xfrm>
          <a:prstGeom prst="rect">
            <a:avLst/>
          </a:prstGeom>
          <a:solidFill>
            <a:srgbClr val="0070C0"/>
          </a:solidFill>
          <a:ln>
            <a:noFill/>
          </a:ln>
        </p:spPr>
        <p:txBody>
          <a:bodyPr wrap="square" anchor="ctr">
            <a:spAutoFit/>
          </a:bodyPr>
          <a:lstStyle>
            <a:lvl1pPr eaLnBrk="0" hangingPunct="0">
              <a:defRPr sz="2000">
                <a:solidFill>
                  <a:srgbClr val="595959"/>
                </a:solidFill>
                <a:latin typeface="微软雅黑" panose="020B0503020204020204" pitchFamily="34" charset="-122"/>
                <a:ea typeface="宋体" panose="02010600030101010101" pitchFamily="2" charset="-122"/>
              </a:defRPr>
            </a:lvl1pPr>
            <a:lvl2pPr marL="742950" indent="-285750" eaLnBrk="0" hangingPunct="0">
              <a:defRPr sz="2000">
                <a:solidFill>
                  <a:srgbClr val="595959"/>
                </a:solidFill>
                <a:latin typeface="微软雅黑" panose="020B0503020204020204" pitchFamily="34" charset="-122"/>
                <a:ea typeface="宋体" panose="02010600030101010101" pitchFamily="2" charset="-122"/>
              </a:defRPr>
            </a:lvl2pPr>
            <a:lvl3pPr marL="1143000" indent="-228600" eaLnBrk="0" hangingPunct="0">
              <a:defRPr sz="2000">
                <a:solidFill>
                  <a:srgbClr val="595959"/>
                </a:solidFill>
                <a:latin typeface="微软雅黑" panose="020B0503020204020204" pitchFamily="34" charset="-122"/>
                <a:ea typeface="宋体" panose="02010600030101010101" pitchFamily="2" charset="-122"/>
              </a:defRPr>
            </a:lvl3pPr>
            <a:lvl4pPr marL="1600200" indent="-228600" eaLnBrk="0" hangingPunct="0">
              <a:defRPr sz="2000">
                <a:solidFill>
                  <a:srgbClr val="595959"/>
                </a:solidFill>
                <a:latin typeface="微软雅黑" panose="020B0503020204020204" pitchFamily="34" charset="-122"/>
                <a:ea typeface="宋体" panose="02010600030101010101" pitchFamily="2" charset="-122"/>
              </a:defRPr>
            </a:lvl4pPr>
            <a:lvl5pPr marL="2057400" indent="-228600" eaLnBrk="0" hangingPunct="0">
              <a:defRPr sz="2000">
                <a:solidFill>
                  <a:srgbClr val="595959"/>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9pPr>
          </a:lstStyle>
          <a:p>
            <a:pPr eaLnBrk="1" hangingPunct="1"/>
            <a:endParaRPr lang="zh-CN" altLang="en-US" sz="1500">
              <a:ea typeface="微软雅黑" panose="020B0503020204020204" pitchFamily="34" charset="-122"/>
            </a:endParaRPr>
          </a:p>
        </p:txBody>
      </p:sp>
      <p:sp>
        <p:nvSpPr>
          <p:cNvPr id="15" name="Rectangle 12"/>
          <p:cNvSpPr>
            <a:spLocks noChangeAspect="1" noChangeArrowheads="1"/>
          </p:cNvSpPr>
          <p:nvPr userDrawn="1"/>
        </p:nvSpPr>
        <p:spPr bwMode="auto">
          <a:xfrm>
            <a:off x="480918" y="171661"/>
            <a:ext cx="91440" cy="323165"/>
          </a:xfrm>
          <a:prstGeom prst="rect">
            <a:avLst/>
          </a:prstGeom>
          <a:solidFill>
            <a:srgbClr val="065CBA">
              <a:alpha val="70000"/>
            </a:srgbClr>
          </a:solidFill>
          <a:ln>
            <a:noFill/>
          </a:ln>
        </p:spPr>
        <p:txBody>
          <a:bodyPr wrap="square" anchor="ctr">
            <a:spAutoFit/>
          </a:bodyPr>
          <a:lstStyle>
            <a:lvl1pPr eaLnBrk="0" hangingPunct="0">
              <a:defRPr sz="2000">
                <a:solidFill>
                  <a:srgbClr val="595959"/>
                </a:solidFill>
                <a:latin typeface="微软雅黑" panose="020B0503020204020204" pitchFamily="34" charset="-122"/>
                <a:ea typeface="宋体" panose="02010600030101010101" pitchFamily="2" charset="-122"/>
              </a:defRPr>
            </a:lvl1pPr>
            <a:lvl2pPr marL="742950" indent="-285750" eaLnBrk="0" hangingPunct="0">
              <a:defRPr sz="2000">
                <a:solidFill>
                  <a:srgbClr val="595959"/>
                </a:solidFill>
                <a:latin typeface="微软雅黑" panose="020B0503020204020204" pitchFamily="34" charset="-122"/>
                <a:ea typeface="宋体" panose="02010600030101010101" pitchFamily="2" charset="-122"/>
              </a:defRPr>
            </a:lvl2pPr>
            <a:lvl3pPr marL="1143000" indent="-228600" eaLnBrk="0" hangingPunct="0">
              <a:defRPr sz="2000">
                <a:solidFill>
                  <a:srgbClr val="595959"/>
                </a:solidFill>
                <a:latin typeface="微软雅黑" panose="020B0503020204020204" pitchFamily="34" charset="-122"/>
                <a:ea typeface="宋体" panose="02010600030101010101" pitchFamily="2" charset="-122"/>
              </a:defRPr>
            </a:lvl3pPr>
            <a:lvl4pPr marL="1600200" indent="-228600" eaLnBrk="0" hangingPunct="0">
              <a:defRPr sz="2000">
                <a:solidFill>
                  <a:srgbClr val="595959"/>
                </a:solidFill>
                <a:latin typeface="微软雅黑" panose="020B0503020204020204" pitchFamily="34" charset="-122"/>
                <a:ea typeface="宋体" panose="02010600030101010101" pitchFamily="2" charset="-122"/>
              </a:defRPr>
            </a:lvl4pPr>
            <a:lvl5pPr marL="2057400" indent="-228600" eaLnBrk="0" hangingPunct="0">
              <a:defRPr sz="2000">
                <a:solidFill>
                  <a:srgbClr val="595959"/>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9pPr>
          </a:lstStyle>
          <a:p>
            <a:pPr eaLnBrk="1" hangingPunct="1"/>
            <a:endParaRPr lang="zh-CN" altLang="en-US" sz="1500">
              <a:ea typeface="微软雅黑" panose="020B0503020204020204" pitchFamily="34" charset="-122"/>
            </a:endParaRPr>
          </a:p>
        </p:txBody>
      </p:sp>
      <p:sp>
        <p:nvSpPr>
          <p:cNvPr id="16" name="Rectangle 13"/>
          <p:cNvSpPr>
            <a:spLocks noChangeAspect="1" noChangeArrowheads="1"/>
          </p:cNvSpPr>
          <p:nvPr userDrawn="1"/>
        </p:nvSpPr>
        <p:spPr bwMode="auto">
          <a:xfrm flipH="1">
            <a:off x="622630" y="171661"/>
            <a:ext cx="44768" cy="323165"/>
          </a:xfrm>
          <a:prstGeom prst="rect">
            <a:avLst/>
          </a:prstGeom>
          <a:solidFill>
            <a:srgbClr val="0070C0">
              <a:alpha val="48000"/>
            </a:srgbClr>
          </a:solidFill>
          <a:ln>
            <a:noFill/>
          </a:ln>
        </p:spPr>
        <p:txBody>
          <a:bodyPr wrap="square" anchor="ctr">
            <a:spAutoFit/>
          </a:bodyPr>
          <a:lstStyle>
            <a:lvl1pPr eaLnBrk="0" hangingPunct="0">
              <a:defRPr sz="2000">
                <a:solidFill>
                  <a:srgbClr val="595959"/>
                </a:solidFill>
                <a:latin typeface="微软雅黑" panose="020B0503020204020204" pitchFamily="34" charset="-122"/>
                <a:ea typeface="宋体" panose="02010600030101010101" pitchFamily="2" charset="-122"/>
              </a:defRPr>
            </a:lvl1pPr>
            <a:lvl2pPr marL="742950" indent="-285750" eaLnBrk="0" hangingPunct="0">
              <a:defRPr sz="2000">
                <a:solidFill>
                  <a:srgbClr val="595959"/>
                </a:solidFill>
                <a:latin typeface="微软雅黑" panose="020B0503020204020204" pitchFamily="34" charset="-122"/>
                <a:ea typeface="宋体" panose="02010600030101010101" pitchFamily="2" charset="-122"/>
              </a:defRPr>
            </a:lvl2pPr>
            <a:lvl3pPr marL="1143000" indent="-228600" eaLnBrk="0" hangingPunct="0">
              <a:defRPr sz="2000">
                <a:solidFill>
                  <a:srgbClr val="595959"/>
                </a:solidFill>
                <a:latin typeface="微软雅黑" panose="020B0503020204020204" pitchFamily="34" charset="-122"/>
                <a:ea typeface="宋体" panose="02010600030101010101" pitchFamily="2" charset="-122"/>
              </a:defRPr>
            </a:lvl3pPr>
            <a:lvl4pPr marL="1600200" indent="-228600" eaLnBrk="0" hangingPunct="0">
              <a:defRPr sz="2000">
                <a:solidFill>
                  <a:srgbClr val="595959"/>
                </a:solidFill>
                <a:latin typeface="微软雅黑" panose="020B0503020204020204" pitchFamily="34" charset="-122"/>
                <a:ea typeface="宋体" panose="02010600030101010101" pitchFamily="2" charset="-122"/>
              </a:defRPr>
            </a:lvl4pPr>
            <a:lvl5pPr marL="2057400" indent="-228600" eaLnBrk="0" hangingPunct="0">
              <a:defRPr sz="2000">
                <a:solidFill>
                  <a:srgbClr val="595959"/>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9pPr>
          </a:lstStyle>
          <a:p>
            <a:pPr eaLnBrk="1" hangingPunct="1"/>
            <a:endParaRPr lang="zh-CN" altLang="en-US" sz="1500">
              <a:ea typeface="微软雅黑" panose="020B0503020204020204" pitchFamily="34"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692BF7-964C-4AB8-BF23-C54EBF7F2955}" type="datetime1">
              <a:rPr lang="en-US" altLang="zh-CN"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fld>
            <a:endParaRPr lang="en-US" dirty="0"/>
          </a:p>
        </p:txBody>
      </p:sp>
      <p:pic>
        <p:nvPicPr>
          <p:cNvPr id="10" name="Picture 2" descr="C:\Users\Administrator\Desktop\灰色01副本.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 y="-620"/>
            <a:ext cx="6859191" cy="51458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image" Target="../media/image3.jpeg"/><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273845"/>
            <a:ext cx="5915025"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471488" y="1369219"/>
            <a:ext cx="5915025" cy="326350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471488" y="4767264"/>
            <a:ext cx="154305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7108C600-57EC-4CAD-8534-C65D1AF74489}" type="datetime1">
              <a:rPr lang="en-US" altLang="zh-CN" smtClean="0"/>
            </a:fld>
            <a:endParaRPr lang="en-US" dirty="0"/>
          </a:p>
        </p:txBody>
      </p:sp>
      <p:sp>
        <p:nvSpPr>
          <p:cNvPr id="5" name="Footer Placeholder 4"/>
          <p:cNvSpPr>
            <a:spLocks noGrp="1"/>
          </p:cNvSpPr>
          <p:nvPr>
            <p:ph type="ftr" sz="quarter" idx="3"/>
          </p:nvPr>
        </p:nvSpPr>
        <p:spPr>
          <a:xfrm>
            <a:off x="2271713" y="4767264"/>
            <a:ext cx="2314575"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43463" y="4767264"/>
            <a:ext cx="154305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fld>
            <a:endParaRPr lang="en-US" dirty="0"/>
          </a:p>
        </p:txBody>
      </p:sp>
      <p:pic>
        <p:nvPicPr>
          <p:cNvPr id="7" name="Picture 2" descr="C:\Documents and Settings\yangweizhou\桌面\2.jpg"/>
          <p:cNvPicPr>
            <a:picLocks noChangeAspect="1" noChangeArrowheads="1"/>
          </p:cNvPicPr>
          <p:nvPr userDrawn="1"/>
        </p:nvPicPr>
        <p:blipFill rotWithShape="1">
          <a:blip r:embed="rId19" cstate="print"/>
          <a:srcRect b="20467"/>
          <a:stretch>
            <a:fillRect/>
          </a:stretch>
        </p:blipFill>
        <p:spPr bwMode="auto">
          <a:xfrm>
            <a:off x="0" y="0"/>
            <a:ext cx="6858000" cy="5143500"/>
          </a:xfrm>
          <a:prstGeom prst="rect">
            <a:avLst/>
          </a:prstGeom>
          <a:no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8.xml"/><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image" Target="../media/image14.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jpeg"/><Relationship Id="rId3" Type="http://schemas.openxmlformats.org/officeDocument/2006/relationships/image" Target="../media/image24.wmf"/><Relationship Id="rId2" Type="http://schemas.openxmlformats.org/officeDocument/2006/relationships/image" Target="../media/image23.jpeg"/><Relationship Id="rId1" Type="http://schemas.openxmlformats.org/officeDocument/2006/relationships/hyperlink" Target="http://imgsrc.baidu.com/baike/pic/item/a8405208b55d32860a7b82d4.jpg" TargetMode="Externa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jpeg"/><Relationship Id="rId1" Type="http://schemas.openxmlformats.org/officeDocument/2006/relationships/hyperlink" Target="http://en.wikipedia.org/wiki/File:Color_Separation_Prism.jpg" TargetMode="Externa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jpeg"/><Relationship Id="rId1"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7.xml"/><Relationship Id="rId4" Type="http://schemas.openxmlformats.org/officeDocument/2006/relationships/image" Target="../media/image35.wmf"/><Relationship Id="rId3" Type="http://schemas.openxmlformats.org/officeDocument/2006/relationships/oleObject" Target="../embeddings/oleObject2.bin"/><Relationship Id="rId2" Type="http://schemas.openxmlformats.org/officeDocument/2006/relationships/image" Target="../media/image34.wmf"/><Relationship Id="rId1" Type="http://schemas.openxmlformats.org/officeDocument/2006/relationships/oleObject" Target="../embeddings/oleObject1.bin"/></Relationships>
</file>

<file path=ppt/slides/_rels/slide27.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7.xml"/><Relationship Id="rId2" Type="http://schemas.openxmlformats.org/officeDocument/2006/relationships/image" Target="../media/image36.wmf"/><Relationship Id="rId1" Type="http://schemas.openxmlformats.org/officeDocument/2006/relationships/oleObject" Target="../embeddings/oleObject3.bin"/></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29.xml.rels><?xml version="1.0" encoding="UTF-8" standalone="yes"?>
<Relationships xmlns="http://schemas.openxmlformats.org/package/2006/relationships"><Relationship Id="rId9" Type="http://schemas.openxmlformats.org/officeDocument/2006/relationships/hyperlink" Target="https://baike.baidu.com/item/%E5%8F%AF%E8%A7%81%E5%85%89" TargetMode="External"/><Relationship Id="rId8" Type="http://schemas.openxmlformats.org/officeDocument/2006/relationships/hyperlink" Target="https://baike.baidu.com/item/%E7%BA%A2%E5%A4%96%E7%BA%BF" TargetMode="External"/><Relationship Id="rId7" Type="http://schemas.openxmlformats.org/officeDocument/2006/relationships/hyperlink" Target="https://baike.baidu.com/item/%E5%BE%AE%E6%B3%A2" TargetMode="External"/><Relationship Id="rId6" Type="http://schemas.openxmlformats.org/officeDocument/2006/relationships/hyperlink" Target="https://baike.baidu.com/item/%E6%97%A0%E7%BA%BF%E7%94%B5%E6%B3%A2" TargetMode="External"/><Relationship Id="rId5" Type="http://schemas.openxmlformats.org/officeDocument/2006/relationships/hyperlink" Target="https://baike.baidu.com/item/%E9%A2%91%E7%8E%87" TargetMode="External"/><Relationship Id="rId4" Type="http://schemas.openxmlformats.org/officeDocument/2006/relationships/hyperlink" Target="https://baike.baidu.com/item/%E5%85%89%E9%80%9F" TargetMode="External"/><Relationship Id="rId3" Type="http://schemas.openxmlformats.org/officeDocument/2006/relationships/hyperlink" Target="https://baike.baidu.com/item/%E7%9C%9F%E7%A9%BA" TargetMode="External"/><Relationship Id="rId22" Type="http://schemas.openxmlformats.org/officeDocument/2006/relationships/slideLayout" Target="../slideLayouts/slideLayout7.xml"/><Relationship Id="rId21" Type="http://schemas.openxmlformats.org/officeDocument/2006/relationships/hyperlink" Target="https://baike.baidu.com/item/%E5%8A%A8%E9%87%8F" TargetMode="External"/><Relationship Id="rId20" Type="http://schemas.openxmlformats.org/officeDocument/2006/relationships/hyperlink" Target="https://baike.baidu.com/item/%E8%83%BD%E9%87%8F" TargetMode="External"/><Relationship Id="rId2" Type="http://schemas.openxmlformats.org/officeDocument/2006/relationships/hyperlink" Target="https://baike.baidu.com/item/%E4%BB%8B%E8%B4%A8" TargetMode="External"/><Relationship Id="rId19" Type="http://schemas.openxmlformats.org/officeDocument/2006/relationships/hyperlink" Target="https://baike.baidu.com/item/%E6%B3%A2" TargetMode="External"/><Relationship Id="rId18" Type="http://schemas.openxmlformats.org/officeDocument/2006/relationships/hyperlink" Target="https://baike.baidu.com/item/%E7%A3%81%E5%9C%BA" TargetMode="External"/><Relationship Id="rId17" Type="http://schemas.openxmlformats.org/officeDocument/2006/relationships/hyperlink" Target="https://baike.baidu.com/item/%E7%94%B5%E5%9C%BA" TargetMode="External"/><Relationship Id="rId16" Type="http://schemas.openxmlformats.org/officeDocument/2006/relationships/hyperlink" Target="https://baike.baidu.com/item/%E6%8C%AF%E8%8D%A1" TargetMode="External"/><Relationship Id="rId15" Type="http://schemas.openxmlformats.org/officeDocument/2006/relationships/hyperlink" Target="https://baike.baidu.com/item/%E5%90%8C%E7%9B%B8" TargetMode="External"/><Relationship Id="rId14" Type="http://schemas.openxmlformats.org/officeDocument/2006/relationships/image" Target="../media/image39.png"/><Relationship Id="rId13" Type="http://schemas.openxmlformats.org/officeDocument/2006/relationships/image" Target="../media/image38.png"/><Relationship Id="rId12" Type="http://schemas.openxmlformats.org/officeDocument/2006/relationships/hyperlink" Target="https://baike.baidu.com/item/%E4%BC%BD%E9%A9%AC%E5%B0%84%E7%BA%BF" TargetMode="External"/><Relationship Id="rId11" Type="http://schemas.openxmlformats.org/officeDocument/2006/relationships/hyperlink" Target="https://baike.baidu.com/item/X%E5%B0%84%E7%BA%BF" TargetMode="External"/><Relationship Id="rId10" Type="http://schemas.openxmlformats.org/officeDocument/2006/relationships/hyperlink" Target="https://baike.baidu.com/item/%E7%B4%AB%E5%A4%96%E7%BA%BF" TargetMode="External"/><Relationship Id="rId1" Type="http://schemas.openxmlformats.org/officeDocument/2006/relationships/hyperlink" Target="https://baike.baidu.com/item/%E5%85%89%E5%AD%90" TargetMode="Externa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0.png"/><Relationship Id="rId2" Type="http://schemas.openxmlformats.org/officeDocument/2006/relationships/hyperlink" Target="https://baike.baidu.com/item/nm" TargetMode="External"/><Relationship Id="rId1" Type="http://schemas.openxmlformats.org/officeDocument/2006/relationships/hyperlink" Target="https://baike.baidu.com/item/%E6%B3%A2%E9%95%BF" TargetMode="Externa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jpeg"/></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image" Target="../media/image44.jpeg"/></Relationships>
</file>

<file path=ppt/slides/_rels/slide33.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7.xml"/><Relationship Id="rId3" Type="http://schemas.openxmlformats.org/officeDocument/2006/relationships/image" Target="../media/image49.png"/><Relationship Id="rId2" Type="http://schemas.openxmlformats.org/officeDocument/2006/relationships/oleObject" Target="../embeddings/oleObject4.bin"/><Relationship Id="rId1" Type="http://schemas.openxmlformats.org/officeDocument/2006/relationships/image" Target="../media/image48.png"/></Relationships>
</file>

<file path=ppt/slides/_rels/slide34.xml.rels><?xml version="1.0" encoding="UTF-8" standalone="yes"?>
<Relationships xmlns="http://schemas.openxmlformats.org/package/2006/relationships"><Relationship Id="rId5" Type="http://schemas.openxmlformats.org/officeDocument/2006/relationships/vmlDrawing" Target="../drawings/vmlDrawing4.vml"/><Relationship Id="rId4" Type="http://schemas.openxmlformats.org/officeDocument/2006/relationships/slideLayout" Target="../slideLayouts/slideLayout7.xml"/><Relationship Id="rId3" Type="http://schemas.openxmlformats.org/officeDocument/2006/relationships/image" Target="../media/image51.png"/><Relationship Id="rId2" Type="http://schemas.openxmlformats.org/officeDocument/2006/relationships/oleObject" Target="../embeddings/oleObject5.bin"/><Relationship Id="rId1" Type="http://schemas.openxmlformats.org/officeDocument/2006/relationships/image" Target="../media/image50.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image" Target="../media/image52.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9" Type="http://schemas.openxmlformats.org/officeDocument/2006/relationships/image" Target="../media/image62.jpeg"/><Relationship Id="rId8" Type="http://schemas.openxmlformats.org/officeDocument/2006/relationships/image" Target="../media/image61.png"/><Relationship Id="rId7" Type="http://schemas.microsoft.com/office/2007/relationships/media" Target="file:///F:\digital%20image%20process\&#35270;&#35273;&#20449;&#24687;&#22788;&#29702;&#65288;&#26032;&#24320;&#35838;&#31243;&#65289;\&#31034;&#20363;\Automobile%20driver%20assistance\60_ForwardCollisionWarning_Technology.mpeg" TargetMode="External"/><Relationship Id="rId6" Type="http://schemas.openxmlformats.org/officeDocument/2006/relationships/video" Target="file:///F:\digital%20image%20process\&#35270;&#35273;&#20449;&#24687;&#22788;&#29702;&#65288;&#26032;&#24320;&#35838;&#31243;&#65289;\&#31034;&#20363;\Automobile%20driver%20assistance\60_ForwardCollisionWarning_Technology.mpeg" TargetMode="External"/><Relationship Id="rId5" Type="http://schemas.openxmlformats.org/officeDocument/2006/relationships/image" Target="../media/image60.jpeg"/><Relationship Id="rId4" Type="http://schemas.openxmlformats.org/officeDocument/2006/relationships/image" Target="../media/image59.jpeg"/><Relationship Id="rId3" Type="http://schemas.openxmlformats.org/officeDocument/2006/relationships/image" Target="../media/image58.wmf"/><Relationship Id="rId2" Type="http://schemas.openxmlformats.org/officeDocument/2006/relationships/image" Target="../media/image57.jpeg"/><Relationship Id="rId18" Type="http://schemas.openxmlformats.org/officeDocument/2006/relationships/slideLayout" Target="../slideLayouts/slideLayout7.xml"/><Relationship Id="rId17" Type="http://schemas.openxmlformats.org/officeDocument/2006/relationships/image" Target="../media/image70.jpeg"/><Relationship Id="rId16" Type="http://schemas.openxmlformats.org/officeDocument/2006/relationships/image" Target="../media/image69.jpeg"/><Relationship Id="rId15" Type="http://schemas.openxmlformats.org/officeDocument/2006/relationships/image" Target="../media/image68.jpeg"/><Relationship Id="rId14" Type="http://schemas.openxmlformats.org/officeDocument/2006/relationships/image" Target="../media/image67.jpeg"/><Relationship Id="rId13" Type="http://schemas.openxmlformats.org/officeDocument/2006/relationships/image" Target="../media/image66.jpeg"/><Relationship Id="rId12" Type="http://schemas.openxmlformats.org/officeDocument/2006/relationships/image" Target="../media/image65.png"/><Relationship Id="rId11" Type="http://schemas.openxmlformats.org/officeDocument/2006/relationships/image" Target="../media/image64.png"/><Relationship Id="rId10" Type="http://schemas.openxmlformats.org/officeDocument/2006/relationships/image" Target="../media/image63.png"/><Relationship Id="rId1" Type="http://schemas.openxmlformats.org/officeDocument/2006/relationships/image" Target="../media/image56.w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1.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9" Type="http://schemas.openxmlformats.org/officeDocument/2006/relationships/hyperlink" Target="http://msdn.microsoft.com/en-us/visualc/default.aspx" TargetMode="External"/><Relationship Id="rId8" Type="http://schemas.openxmlformats.org/officeDocument/2006/relationships/hyperlink" Target="http://www.google.cn/" TargetMode="External"/><Relationship Id="rId7" Type="http://schemas.openxmlformats.org/officeDocument/2006/relationships/hyperlink" Target="http://www.vckbase.com/" TargetMode="External"/><Relationship Id="rId6" Type="http://schemas.openxmlformats.org/officeDocument/2006/relationships/hyperlink" Target="http://www.csdn.net/" TargetMode="External"/><Relationship Id="rId5" Type="http://schemas.openxmlformats.org/officeDocument/2006/relationships/hyperlink" Target="http://www.researchindex.com/" TargetMode="External"/><Relationship Id="rId4" Type="http://schemas.openxmlformats.org/officeDocument/2006/relationships/hyperlink" Target="../../../download/Computer%20Vision%20Test%20Images.htm" TargetMode="External"/><Relationship Id="rId3" Type="http://schemas.openxmlformats.org/officeDocument/2006/relationships/hyperlink" Target="../../../download/Computer%20Vision%20Source%20Code.htm" TargetMode="External"/><Relationship Id="rId2" Type="http://schemas.openxmlformats.org/officeDocument/2006/relationships/hyperlink" Target="../../../download/CVonline%20-%20Compendium%20of%20Computer%20Vision.htm" TargetMode="External"/><Relationship Id="rId10" Type="http://schemas.openxmlformats.org/officeDocument/2006/relationships/slideLayout" Target="../slideLayouts/slideLayout7.xml"/><Relationship Id="rId1" Type="http://schemas.openxmlformats.org/officeDocument/2006/relationships/hyperlink" Target="../../../download/The%20Computer%20Vision%20Homepage.ht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black">
          <a:xfrm>
            <a:off x="1097280" y="1238786"/>
            <a:ext cx="4680488" cy="7395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lstStyle>
            <a:lvl1pPr algn="ctr" rtl="0" eaLnBrk="0" fontAlgn="base" hangingPunct="0">
              <a:spcBef>
                <a:spcPct val="0"/>
              </a:spcBef>
              <a:spcAft>
                <a:spcPct val="0"/>
              </a:spcAft>
              <a:defRPr sz="2700" b="1">
                <a:solidFill>
                  <a:schemeClr val="tx1"/>
                </a:solidFill>
                <a:latin typeface="+mj-lt"/>
                <a:ea typeface="+mj-ea"/>
                <a:cs typeface="+mj-cs"/>
              </a:defRPr>
            </a:lvl1pPr>
            <a:lvl2pPr algn="ctr" rtl="0" eaLnBrk="0" fontAlgn="base" hangingPunct="0">
              <a:spcBef>
                <a:spcPct val="0"/>
              </a:spcBef>
              <a:spcAft>
                <a:spcPct val="0"/>
              </a:spcAft>
              <a:defRPr sz="2400">
                <a:solidFill>
                  <a:schemeClr val="bg1"/>
                </a:solidFill>
                <a:latin typeface="Verdana" panose="020B0604030504040204" charset="0"/>
              </a:defRPr>
            </a:lvl2pPr>
            <a:lvl3pPr algn="ctr" rtl="0" eaLnBrk="0" fontAlgn="base" hangingPunct="0">
              <a:spcBef>
                <a:spcPct val="0"/>
              </a:spcBef>
              <a:spcAft>
                <a:spcPct val="0"/>
              </a:spcAft>
              <a:defRPr sz="2400">
                <a:solidFill>
                  <a:schemeClr val="bg1"/>
                </a:solidFill>
                <a:latin typeface="Verdana" panose="020B0604030504040204" charset="0"/>
              </a:defRPr>
            </a:lvl3pPr>
            <a:lvl4pPr algn="ctr" rtl="0" eaLnBrk="0" fontAlgn="base" hangingPunct="0">
              <a:spcBef>
                <a:spcPct val="0"/>
              </a:spcBef>
              <a:spcAft>
                <a:spcPct val="0"/>
              </a:spcAft>
              <a:defRPr sz="2400">
                <a:solidFill>
                  <a:schemeClr val="bg1"/>
                </a:solidFill>
                <a:latin typeface="Verdana" panose="020B0604030504040204" charset="0"/>
              </a:defRPr>
            </a:lvl4pPr>
            <a:lvl5pPr algn="ctr" rtl="0" eaLnBrk="0" fontAlgn="base" hangingPunct="0">
              <a:spcBef>
                <a:spcPct val="0"/>
              </a:spcBef>
              <a:spcAft>
                <a:spcPct val="0"/>
              </a:spcAft>
              <a:defRPr sz="2400">
                <a:solidFill>
                  <a:schemeClr val="bg1"/>
                </a:solidFill>
                <a:latin typeface="Verdana" panose="020B0604030504040204" charset="0"/>
              </a:defRPr>
            </a:lvl5pPr>
            <a:lvl6pPr marL="342900" algn="ctr" rtl="0" eaLnBrk="1" fontAlgn="base" hangingPunct="1">
              <a:spcBef>
                <a:spcPct val="0"/>
              </a:spcBef>
              <a:spcAft>
                <a:spcPct val="0"/>
              </a:spcAft>
              <a:defRPr sz="2400">
                <a:solidFill>
                  <a:schemeClr val="bg1"/>
                </a:solidFill>
                <a:latin typeface="Verdana" panose="020B0604030504040204" charset="0"/>
              </a:defRPr>
            </a:lvl6pPr>
            <a:lvl7pPr marL="685800" algn="ctr" rtl="0" eaLnBrk="1" fontAlgn="base" hangingPunct="1">
              <a:spcBef>
                <a:spcPct val="0"/>
              </a:spcBef>
              <a:spcAft>
                <a:spcPct val="0"/>
              </a:spcAft>
              <a:defRPr sz="2400">
                <a:solidFill>
                  <a:schemeClr val="bg1"/>
                </a:solidFill>
                <a:latin typeface="Verdana" panose="020B0604030504040204" charset="0"/>
              </a:defRPr>
            </a:lvl7pPr>
            <a:lvl8pPr marL="1028700" algn="ctr" rtl="0" eaLnBrk="1" fontAlgn="base" hangingPunct="1">
              <a:spcBef>
                <a:spcPct val="0"/>
              </a:spcBef>
              <a:spcAft>
                <a:spcPct val="0"/>
              </a:spcAft>
              <a:defRPr sz="2400">
                <a:solidFill>
                  <a:schemeClr val="bg1"/>
                </a:solidFill>
                <a:latin typeface="Verdana" panose="020B0604030504040204" charset="0"/>
              </a:defRPr>
            </a:lvl8pPr>
            <a:lvl9pPr marL="1371600" algn="ctr" rtl="0" eaLnBrk="1" fontAlgn="base" hangingPunct="1">
              <a:spcBef>
                <a:spcPct val="0"/>
              </a:spcBef>
              <a:spcAft>
                <a:spcPct val="0"/>
              </a:spcAft>
              <a:defRPr sz="2400">
                <a:solidFill>
                  <a:schemeClr val="bg1"/>
                </a:solidFill>
                <a:latin typeface="Verdana" panose="020B0604030504040204" charset="0"/>
              </a:defRPr>
            </a:lvl9pPr>
          </a:lstStyle>
          <a:p>
            <a:pPr lvl="0" eaLnBrk="1" hangingPunct="1">
              <a:defRPr/>
            </a:pPr>
            <a:r>
              <a:rPr lang="zh-CN" altLang="en-US" sz="2000" kern="0" dirty="0">
                <a:solidFill>
                  <a:srgbClr val="000066"/>
                </a:solidFill>
                <a:latin typeface="微软雅黑" panose="020B0503020204020204" pitchFamily="34" charset="-122"/>
                <a:ea typeface="微软雅黑" panose="020B0503020204020204" pitchFamily="34" charset="-122"/>
              </a:rPr>
              <a:t>    第一章：图像处理概论</a:t>
            </a:r>
            <a:endParaRPr lang="zh-CN" altLang="en-US" sz="2000" kern="0" dirty="0">
              <a:solidFill>
                <a:srgbClr val="000066"/>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6451177" y="1880769"/>
            <a:ext cx="0" cy="473847"/>
          </a:xfrm>
          <a:prstGeom prst="line">
            <a:avLst/>
          </a:prstGeom>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474734" y="2130184"/>
            <a:ext cx="2235819" cy="34290"/>
            <a:chOff x="4992858" y="2973184"/>
            <a:chExt cx="2981092" cy="45720"/>
          </a:xfrm>
        </p:grpSpPr>
        <p:cxnSp>
          <p:nvCxnSpPr>
            <p:cNvPr id="5" name="直接连接符 4"/>
            <p:cNvCxnSpPr/>
            <p:nvPr/>
          </p:nvCxnSpPr>
          <p:spPr>
            <a:xfrm flipV="1">
              <a:off x="4992858" y="3018903"/>
              <a:ext cx="2981092" cy="1"/>
            </a:xfrm>
            <a:prstGeom prst="line">
              <a:avLst/>
            </a:prstGeom>
          </p:spPr>
          <p:style>
            <a:lnRef idx="1">
              <a:schemeClr val="accent1"/>
            </a:lnRef>
            <a:fillRef idx="0">
              <a:schemeClr val="accent1"/>
            </a:fillRef>
            <a:effectRef idx="0">
              <a:schemeClr val="accent1"/>
            </a:effectRef>
            <a:fontRef idx="minor">
              <a:schemeClr val="tx1"/>
            </a:fontRef>
          </p:style>
        </p:cxnSp>
        <p:sp>
          <p:nvSpPr>
            <p:cNvPr id="6" name="梯形 5"/>
            <p:cNvSpPr/>
            <p:nvPr/>
          </p:nvSpPr>
          <p:spPr>
            <a:xfrm>
              <a:off x="5399879" y="2973184"/>
              <a:ext cx="2234449" cy="45719"/>
            </a:xfrm>
            <a:prstGeom prst="trapezoid">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lumMod val="50000"/>
                  </a:schemeClr>
                </a:solidFill>
              </a:endParaRPr>
            </a:p>
          </p:txBody>
        </p:sp>
      </p:grpSp>
      <p:cxnSp>
        <p:nvCxnSpPr>
          <p:cNvPr id="7" name="直接连接符 6"/>
          <p:cNvCxnSpPr/>
          <p:nvPr/>
        </p:nvCxnSpPr>
        <p:spPr>
          <a:xfrm flipV="1">
            <a:off x="220105" y="568270"/>
            <a:ext cx="3175000" cy="10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442544" y="382843"/>
            <a:ext cx="0" cy="45338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016501" y="138989"/>
            <a:ext cx="1664878" cy="425701"/>
          </a:xfrm>
          <a:prstGeom prst="rect">
            <a:avLst/>
          </a:prstGeom>
        </p:spPr>
      </p:pic>
      <p:sp>
        <p:nvSpPr>
          <p:cNvPr id="12" name="Rectangle 2"/>
          <p:cNvSpPr txBox="1">
            <a:spLocks noChangeArrowheads="1"/>
          </p:cNvSpPr>
          <p:nvPr/>
        </p:nvSpPr>
        <p:spPr bwMode="black">
          <a:xfrm>
            <a:off x="156245" y="3028638"/>
            <a:ext cx="6416040" cy="17729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lstStyle>
            <a:lvl1pPr algn="ctr" rtl="0" eaLnBrk="0" fontAlgn="base" hangingPunct="0">
              <a:spcBef>
                <a:spcPct val="0"/>
              </a:spcBef>
              <a:spcAft>
                <a:spcPct val="0"/>
              </a:spcAft>
              <a:defRPr sz="2700" b="1">
                <a:solidFill>
                  <a:schemeClr val="tx1"/>
                </a:solidFill>
                <a:latin typeface="+mj-lt"/>
                <a:ea typeface="+mj-ea"/>
                <a:cs typeface="+mj-cs"/>
              </a:defRPr>
            </a:lvl1pPr>
            <a:lvl2pPr algn="ctr" rtl="0" eaLnBrk="0" fontAlgn="base" hangingPunct="0">
              <a:spcBef>
                <a:spcPct val="0"/>
              </a:spcBef>
              <a:spcAft>
                <a:spcPct val="0"/>
              </a:spcAft>
              <a:defRPr sz="2400">
                <a:solidFill>
                  <a:schemeClr val="bg1"/>
                </a:solidFill>
                <a:latin typeface="Verdana" panose="020B0604030504040204" charset="0"/>
              </a:defRPr>
            </a:lvl2pPr>
            <a:lvl3pPr algn="ctr" rtl="0" eaLnBrk="0" fontAlgn="base" hangingPunct="0">
              <a:spcBef>
                <a:spcPct val="0"/>
              </a:spcBef>
              <a:spcAft>
                <a:spcPct val="0"/>
              </a:spcAft>
              <a:defRPr sz="2400">
                <a:solidFill>
                  <a:schemeClr val="bg1"/>
                </a:solidFill>
                <a:latin typeface="Verdana" panose="020B0604030504040204" charset="0"/>
              </a:defRPr>
            </a:lvl3pPr>
            <a:lvl4pPr algn="ctr" rtl="0" eaLnBrk="0" fontAlgn="base" hangingPunct="0">
              <a:spcBef>
                <a:spcPct val="0"/>
              </a:spcBef>
              <a:spcAft>
                <a:spcPct val="0"/>
              </a:spcAft>
              <a:defRPr sz="2400">
                <a:solidFill>
                  <a:schemeClr val="bg1"/>
                </a:solidFill>
                <a:latin typeface="Verdana" panose="020B0604030504040204" charset="0"/>
              </a:defRPr>
            </a:lvl4pPr>
            <a:lvl5pPr algn="ctr" rtl="0" eaLnBrk="0" fontAlgn="base" hangingPunct="0">
              <a:spcBef>
                <a:spcPct val="0"/>
              </a:spcBef>
              <a:spcAft>
                <a:spcPct val="0"/>
              </a:spcAft>
              <a:defRPr sz="2400">
                <a:solidFill>
                  <a:schemeClr val="bg1"/>
                </a:solidFill>
                <a:latin typeface="Verdana" panose="020B0604030504040204" charset="0"/>
              </a:defRPr>
            </a:lvl5pPr>
            <a:lvl6pPr marL="342900" algn="ctr" rtl="0" eaLnBrk="1" fontAlgn="base" hangingPunct="1">
              <a:spcBef>
                <a:spcPct val="0"/>
              </a:spcBef>
              <a:spcAft>
                <a:spcPct val="0"/>
              </a:spcAft>
              <a:defRPr sz="2400">
                <a:solidFill>
                  <a:schemeClr val="bg1"/>
                </a:solidFill>
                <a:latin typeface="Verdana" panose="020B0604030504040204" charset="0"/>
              </a:defRPr>
            </a:lvl6pPr>
            <a:lvl7pPr marL="685800" algn="ctr" rtl="0" eaLnBrk="1" fontAlgn="base" hangingPunct="1">
              <a:spcBef>
                <a:spcPct val="0"/>
              </a:spcBef>
              <a:spcAft>
                <a:spcPct val="0"/>
              </a:spcAft>
              <a:defRPr sz="2400">
                <a:solidFill>
                  <a:schemeClr val="bg1"/>
                </a:solidFill>
                <a:latin typeface="Verdana" panose="020B0604030504040204" charset="0"/>
              </a:defRPr>
            </a:lvl7pPr>
            <a:lvl8pPr marL="1028700" algn="ctr" rtl="0" eaLnBrk="1" fontAlgn="base" hangingPunct="1">
              <a:spcBef>
                <a:spcPct val="0"/>
              </a:spcBef>
              <a:spcAft>
                <a:spcPct val="0"/>
              </a:spcAft>
              <a:defRPr sz="2400">
                <a:solidFill>
                  <a:schemeClr val="bg1"/>
                </a:solidFill>
                <a:latin typeface="Verdana" panose="020B0604030504040204" charset="0"/>
              </a:defRPr>
            </a:lvl8pPr>
            <a:lvl9pPr marL="1371600" algn="ctr" rtl="0" eaLnBrk="1" fontAlgn="base" hangingPunct="1">
              <a:spcBef>
                <a:spcPct val="0"/>
              </a:spcBef>
              <a:spcAft>
                <a:spcPct val="0"/>
              </a:spcAft>
              <a:defRPr sz="2400">
                <a:solidFill>
                  <a:schemeClr val="bg1"/>
                </a:solidFill>
                <a:latin typeface="Verdana" panose="020B0604030504040204" charset="0"/>
              </a:defRPr>
            </a:lvl9pPr>
          </a:lstStyle>
          <a:p>
            <a:pPr lvl="0" eaLnBrk="1" hangingPunct="1">
              <a:lnSpc>
                <a:spcPct val="125000"/>
              </a:lnSpc>
              <a:defRPr/>
            </a:pPr>
            <a:r>
              <a:rPr lang="zh-CN" altLang="en-US" sz="1400" dirty="0">
                <a:latin typeface="微软雅黑" panose="020B0503020204020204" pitchFamily="34" charset="-122"/>
                <a:ea typeface="微软雅黑" panose="020B0503020204020204" pitchFamily="34" charset="-122"/>
              </a:rPr>
              <a:t>南京理工大学 计算机科学与工程学院</a:t>
            </a:r>
            <a:endParaRPr lang="en-US" altLang="zh-CN" sz="1400"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513836" y="206932"/>
            <a:ext cx="5603140" cy="369332"/>
          </a:xfrm>
          <a:prstGeom prst="rect">
            <a:avLst/>
          </a:prstGeom>
          <a:noFill/>
        </p:spPr>
        <p:txBody>
          <a:bodyPr wrap="square" rtlCol="0">
            <a:spAutoFit/>
          </a:bodyPr>
          <a:lstStyle/>
          <a:p>
            <a:r>
              <a:rPr lang="zh-CN" altLang="en-US"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专业课程</a:t>
            </a:r>
            <a:endParaRPr lang="zh-CN" altLang="en-US" dirty="0">
              <a:solidFill>
                <a:srgbClr val="000066"/>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灯片编号占位符 9"/>
          <p:cNvSpPr>
            <a:spLocks noGrp="1"/>
          </p:cNvSpPr>
          <p:nvPr>
            <p:ph type="sldNum" sz="quarter" idx="12"/>
          </p:nvPr>
        </p:nvSpPr>
        <p:spPr>
          <a:xfrm>
            <a:off x="5314950" y="4869656"/>
            <a:ext cx="1543050" cy="273844"/>
          </a:xfrm>
        </p:spPr>
        <p:txBody>
          <a:bodyPr/>
          <a:lstStyle/>
          <a:p>
            <a:fld id="{48F63A3B-78C7-47BE-AE5E-E10140E04643}" type="slidenum">
              <a:rPr lang="en-US" smtClean="0">
                <a:solidFill>
                  <a:srgbClr val="E2E3E5"/>
                </a:solidFill>
              </a:rPr>
            </a:fld>
            <a:endParaRPr lang="en-US" dirty="0">
              <a:solidFill>
                <a:srgbClr val="E2E3E5"/>
              </a:solidFill>
            </a:endParaRPr>
          </a:p>
        </p:txBody>
      </p:sp>
      <p:sp>
        <p:nvSpPr>
          <p:cNvPr id="14" name="矩形 13"/>
          <p:cNvSpPr/>
          <p:nvPr/>
        </p:nvSpPr>
        <p:spPr>
          <a:xfrm>
            <a:off x="156245" y="2676665"/>
            <a:ext cx="6267911" cy="738664"/>
          </a:xfrm>
          <a:prstGeom prst="rect">
            <a:avLst/>
          </a:prstGeom>
        </p:spPr>
        <p:txBody>
          <a:bodyPr wrap="square">
            <a:spAutoFit/>
          </a:bodyPr>
          <a:lstStyle/>
          <a:p>
            <a:pPr marL="0" marR="0" lvl="0" indent="0" algn="ctr" defTabSz="914400" rtl="0" eaLnBrk="1" fontAlgn="auto" latinLnBrk="0" hangingPunct="1">
              <a:spcAft>
                <a:spcPts val="1200"/>
              </a:spcAft>
              <a:buClrTx/>
              <a:buSzTx/>
              <a:buFontTx/>
              <a:buNone/>
              <a:defRPr/>
            </a:pPr>
            <a:r>
              <a:rPr kumimoji="0" lang="zh-CN" altLang="en-US"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主讲教师：肖亮</a:t>
            </a:r>
            <a:endParaRPr lang="en-US" altLang="zh-CN" sz="1600" b="1" kern="0" dirty="0">
              <a:solidFill>
                <a:prstClr val="black"/>
              </a:solidFill>
              <a:latin typeface="微软雅黑" panose="020B0503020204020204" pitchFamily="34" charset="-122"/>
              <a:ea typeface="微软雅黑" panose="020B0503020204020204" pitchFamily="34" charset="-122"/>
            </a:endParaRPr>
          </a:p>
          <a:p>
            <a:pPr marL="0" marR="0" lvl="0" indent="0" defTabSz="914400" rtl="0" eaLnBrk="1" fontAlgn="auto" latinLnBrk="0" hangingPunct="1">
              <a:spcAft>
                <a:spcPts val="1200"/>
              </a:spcAft>
              <a:buClrTx/>
              <a:buSzTx/>
              <a:buFontTx/>
              <a:buNone/>
              <a:defRPr/>
            </a:pPr>
            <a:r>
              <a:rPr kumimoji="0" lang="zh-CN" altLang="en-US"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endParaRPr lang="zh-CN" altLang="zh-CN" sz="1100" kern="100" dirty="0">
              <a:latin typeface="Times New Roman" panose="02020603050405020304" pitchFamily="18" charset="0"/>
            </a:endParaRPr>
          </a:p>
        </p:txBody>
      </p:sp>
      <p:sp>
        <p:nvSpPr>
          <p:cNvPr id="15" name="Rectangle 2"/>
          <p:cNvSpPr txBox="1">
            <a:spLocks noChangeArrowheads="1"/>
          </p:cNvSpPr>
          <p:nvPr/>
        </p:nvSpPr>
        <p:spPr bwMode="black">
          <a:xfrm>
            <a:off x="590858" y="585910"/>
            <a:ext cx="3505717" cy="7395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lstStyle>
            <a:lvl1pPr algn="ctr" rtl="0" eaLnBrk="0" fontAlgn="base" hangingPunct="0">
              <a:spcBef>
                <a:spcPct val="0"/>
              </a:spcBef>
              <a:spcAft>
                <a:spcPct val="0"/>
              </a:spcAft>
              <a:defRPr sz="2700" b="1">
                <a:solidFill>
                  <a:schemeClr val="tx1"/>
                </a:solidFill>
                <a:latin typeface="+mj-lt"/>
                <a:ea typeface="+mj-ea"/>
                <a:cs typeface="+mj-cs"/>
              </a:defRPr>
            </a:lvl1pPr>
            <a:lvl2pPr algn="ctr" rtl="0" eaLnBrk="0" fontAlgn="base" hangingPunct="0">
              <a:spcBef>
                <a:spcPct val="0"/>
              </a:spcBef>
              <a:spcAft>
                <a:spcPct val="0"/>
              </a:spcAft>
              <a:defRPr sz="2400">
                <a:solidFill>
                  <a:schemeClr val="bg1"/>
                </a:solidFill>
                <a:latin typeface="Verdana" panose="020B0604030504040204" charset="0"/>
              </a:defRPr>
            </a:lvl2pPr>
            <a:lvl3pPr algn="ctr" rtl="0" eaLnBrk="0" fontAlgn="base" hangingPunct="0">
              <a:spcBef>
                <a:spcPct val="0"/>
              </a:spcBef>
              <a:spcAft>
                <a:spcPct val="0"/>
              </a:spcAft>
              <a:defRPr sz="2400">
                <a:solidFill>
                  <a:schemeClr val="bg1"/>
                </a:solidFill>
                <a:latin typeface="Verdana" panose="020B0604030504040204" charset="0"/>
              </a:defRPr>
            </a:lvl3pPr>
            <a:lvl4pPr algn="ctr" rtl="0" eaLnBrk="0" fontAlgn="base" hangingPunct="0">
              <a:spcBef>
                <a:spcPct val="0"/>
              </a:spcBef>
              <a:spcAft>
                <a:spcPct val="0"/>
              </a:spcAft>
              <a:defRPr sz="2400">
                <a:solidFill>
                  <a:schemeClr val="bg1"/>
                </a:solidFill>
                <a:latin typeface="Verdana" panose="020B0604030504040204" charset="0"/>
              </a:defRPr>
            </a:lvl4pPr>
            <a:lvl5pPr algn="ctr" rtl="0" eaLnBrk="0" fontAlgn="base" hangingPunct="0">
              <a:spcBef>
                <a:spcPct val="0"/>
              </a:spcBef>
              <a:spcAft>
                <a:spcPct val="0"/>
              </a:spcAft>
              <a:defRPr sz="2400">
                <a:solidFill>
                  <a:schemeClr val="bg1"/>
                </a:solidFill>
                <a:latin typeface="Verdana" panose="020B0604030504040204" charset="0"/>
              </a:defRPr>
            </a:lvl5pPr>
            <a:lvl6pPr marL="342900" algn="ctr" rtl="0" eaLnBrk="1" fontAlgn="base" hangingPunct="1">
              <a:spcBef>
                <a:spcPct val="0"/>
              </a:spcBef>
              <a:spcAft>
                <a:spcPct val="0"/>
              </a:spcAft>
              <a:defRPr sz="2400">
                <a:solidFill>
                  <a:schemeClr val="bg1"/>
                </a:solidFill>
                <a:latin typeface="Verdana" panose="020B0604030504040204" charset="0"/>
              </a:defRPr>
            </a:lvl6pPr>
            <a:lvl7pPr marL="685800" algn="ctr" rtl="0" eaLnBrk="1" fontAlgn="base" hangingPunct="1">
              <a:spcBef>
                <a:spcPct val="0"/>
              </a:spcBef>
              <a:spcAft>
                <a:spcPct val="0"/>
              </a:spcAft>
              <a:defRPr sz="2400">
                <a:solidFill>
                  <a:schemeClr val="bg1"/>
                </a:solidFill>
                <a:latin typeface="Verdana" panose="020B0604030504040204" charset="0"/>
              </a:defRPr>
            </a:lvl7pPr>
            <a:lvl8pPr marL="1028700" algn="ctr" rtl="0" eaLnBrk="1" fontAlgn="base" hangingPunct="1">
              <a:spcBef>
                <a:spcPct val="0"/>
              </a:spcBef>
              <a:spcAft>
                <a:spcPct val="0"/>
              </a:spcAft>
              <a:defRPr sz="2400">
                <a:solidFill>
                  <a:schemeClr val="bg1"/>
                </a:solidFill>
                <a:latin typeface="Verdana" panose="020B0604030504040204" charset="0"/>
              </a:defRPr>
            </a:lvl8pPr>
            <a:lvl9pPr marL="1371600" algn="ctr" rtl="0" eaLnBrk="1" fontAlgn="base" hangingPunct="1">
              <a:spcBef>
                <a:spcPct val="0"/>
              </a:spcBef>
              <a:spcAft>
                <a:spcPct val="0"/>
              </a:spcAft>
              <a:defRPr sz="2400">
                <a:solidFill>
                  <a:schemeClr val="bg1"/>
                </a:solidFill>
                <a:latin typeface="Verdana" panose="020B0604030504040204" charset="0"/>
              </a:defRPr>
            </a:lvl9pPr>
          </a:lstStyle>
          <a:p>
            <a:pPr lvl="0" eaLnBrk="1" hangingPunct="1">
              <a:defRPr/>
            </a:pPr>
            <a:r>
              <a:rPr lang="en-US" altLang="zh-CN" sz="2000" dirty="0">
                <a:solidFill>
                  <a:srgbClr val="000066"/>
                </a:solidFill>
                <a:latin typeface="微软雅黑" panose="020B0503020204020204" pitchFamily="34" charset="-122"/>
                <a:ea typeface="微软雅黑" panose="020B0503020204020204" pitchFamily="34" charset="-122"/>
              </a:rPr>
              <a:t>《</a:t>
            </a:r>
            <a:r>
              <a:rPr lang="zh-CN" altLang="en-US" sz="2000" dirty="0">
                <a:solidFill>
                  <a:srgbClr val="000066"/>
                </a:solidFill>
                <a:latin typeface="微软雅黑" panose="020B0503020204020204" pitchFamily="34" charset="-122"/>
                <a:ea typeface="微软雅黑" panose="020B0503020204020204" pitchFamily="34" charset="-122"/>
              </a:rPr>
              <a:t>现代图像处理学导论</a:t>
            </a:r>
            <a:r>
              <a:rPr lang="en-US" altLang="zh-CN" sz="2000" dirty="0">
                <a:solidFill>
                  <a:srgbClr val="000066"/>
                </a:solidFill>
                <a:latin typeface="微软雅黑" panose="020B0503020204020204" pitchFamily="34" charset="-122"/>
                <a:ea typeface="微软雅黑" panose="020B0503020204020204" pitchFamily="34" charset="-122"/>
              </a:rPr>
              <a:t>》</a:t>
            </a:r>
            <a:endParaRPr lang="zh-CN" altLang="en-US" sz="2000" kern="0" dirty="0">
              <a:solidFill>
                <a:srgbClr val="000066"/>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10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1000"/>
                                        <p:tgtEl>
                                          <p:spTgt spid="3"/>
                                        </p:tgtEl>
                                      </p:cBhvr>
                                    </p:animEffect>
                                  </p:childTnLst>
                                </p:cTn>
                              </p:par>
                              <p:par>
                                <p:cTn id="11" presetID="22" presetClass="entr" presetSubtype="8"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1000"/>
                                        <p:tgtEl>
                                          <p:spTgt spid="7"/>
                                        </p:tgtEl>
                                      </p:cBhvr>
                                    </p:animEffect>
                                  </p:childTnLst>
                                </p:cTn>
                              </p:par>
                              <p:par>
                                <p:cTn id="14" presetID="22" presetClass="entr" presetSubtype="1"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4843463" y="4411664"/>
            <a:ext cx="1543050" cy="273844"/>
          </a:xfrm>
        </p:spPr>
        <p:txBody>
          <a:bodyPr/>
          <a:lstStyle/>
          <a:p>
            <a:fld id="{48F63A3B-78C7-47BE-AE5E-E10140E04643}" type="slidenum">
              <a:rPr lang="en-US" smtClean="0"/>
            </a:fld>
            <a:endParaRPr lang="en-US" dirty="0"/>
          </a:p>
        </p:txBody>
      </p:sp>
      <p:sp>
        <p:nvSpPr>
          <p:cNvPr id="3" name="矩形 2"/>
          <p:cNvSpPr/>
          <p:nvPr/>
        </p:nvSpPr>
        <p:spPr>
          <a:xfrm>
            <a:off x="653271" y="88384"/>
            <a:ext cx="2262158" cy="369332"/>
          </a:xfrm>
          <a:prstGeom prst="rect">
            <a:avLst/>
          </a:prstGeom>
        </p:spPr>
        <p:txBody>
          <a:bodyPr wrap="none">
            <a:spAutoFit/>
          </a:bodyPr>
          <a:lstStyle/>
          <a:p>
            <a:pPr algn="ctr"/>
            <a:r>
              <a:rPr lang="zh-CN" altLang="en-US" b="1" dirty="0">
                <a:solidFill>
                  <a:srgbClr val="000000"/>
                </a:solidFill>
                <a:latin typeface="微软雅黑" panose="020B0503020204020204" pitchFamily="34" charset="-122"/>
                <a:ea typeface="微软雅黑" panose="020B0503020204020204" pitchFamily="34" charset="-122"/>
              </a:rPr>
              <a:t>一、</a:t>
            </a:r>
            <a:r>
              <a:rPr lang="zh-CN" altLang="en-US" b="1" dirty="0">
                <a:solidFill>
                  <a:srgbClr val="000066"/>
                </a:solidFill>
                <a:latin typeface="微软雅黑" panose="020B0503020204020204" pitchFamily="34" charset="-122"/>
                <a:ea typeface="微软雅黑" panose="020B0503020204020204" pitchFamily="34" charset="-122"/>
              </a:rPr>
              <a:t>认识和理解图像</a:t>
            </a:r>
            <a:endParaRPr lang="zh-CN" altLang="en-US" b="1" dirty="0">
              <a:solidFill>
                <a:srgbClr val="00000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5441950" y="189655"/>
            <a:ext cx="1057846"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图像显示</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5" name="object 2"/>
          <p:cNvSpPr txBox="1"/>
          <p:nvPr/>
        </p:nvSpPr>
        <p:spPr bwMode="auto">
          <a:xfrm>
            <a:off x="552764" y="571130"/>
            <a:ext cx="1260666" cy="482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eaLnBrk="1" hangingPunct="1">
              <a:spcBef>
                <a:spcPts val="1600"/>
              </a:spcBef>
              <a:defRPr/>
            </a:pPr>
            <a:r>
              <a:rPr lang="zh-CN" altLang="en-US" sz="1800" b="1" dirty="0">
                <a:solidFill>
                  <a:srgbClr val="000066"/>
                </a:solidFill>
                <a:latin typeface="微软雅黑" panose="020B0503020204020204" pitchFamily="34" charset="-122"/>
                <a:ea typeface="微软雅黑" panose="020B0503020204020204" pitchFamily="34" charset="-122"/>
              </a:rPr>
              <a:t>图像显示</a:t>
            </a:r>
            <a:endParaRPr lang="zh-CN" altLang="en-US" sz="1800" b="1" dirty="0">
              <a:solidFill>
                <a:srgbClr val="000066"/>
              </a:solidFill>
              <a:latin typeface="微软雅黑" panose="020B0503020204020204" pitchFamily="34" charset="-122"/>
              <a:ea typeface="微软雅黑" panose="020B0503020204020204" pitchFamily="34" charset="-122"/>
            </a:endParaRPr>
          </a:p>
        </p:txBody>
      </p:sp>
      <p:sp>
        <p:nvSpPr>
          <p:cNvPr id="48" name="object 2"/>
          <p:cNvSpPr txBox="1"/>
          <p:nvPr/>
        </p:nvSpPr>
        <p:spPr>
          <a:xfrm>
            <a:off x="4458383" y="1356908"/>
            <a:ext cx="1812068" cy="290464"/>
          </a:xfrm>
          <a:prstGeom prst="rect">
            <a:avLst/>
          </a:prstGeom>
        </p:spPr>
        <p:txBody>
          <a:bodyPr wrap="square" lIns="0" tIns="13335" rIns="0" bIns="0">
            <a:spAutoFit/>
          </a:bodyPr>
          <a:lstStyle/>
          <a:p>
            <a:pPr>
              <a:spcBef>
                <a:spcPts val="105"/>
              </a:spcBef>
              <a:buFont typeface="Arial" panose="020B0604020202020204" pitchFamily="34" charset="0"/>
              <a:buNone/>
              <a:defRPr/>
            </a:pPr>
            <a:r>
              <a:rPr b="1" dirty="0">
                <a:solidFill>
                  <a:srgbClr val="000066"/>
                </a:solidFill>
                <a:latin typeface="微软雅黑" panose="020B0503020204020204" pitchFamily="34" charset="-122"/>
                <a:ea typeface="微软雅黑" panose="020B0503020204020204" pitchFamily="34" charset="-122"/>
              </a:rPr>
              <a:t>Lena</a:t>
            </a:r>
            <a:r>
              <a:rPr lang="en-US" altLang="zh-CN" b="1" dirty="0">
                <a:solidFill>
                  <a:srgbClr val="000066"/>
                </a:solidFill>
                <a:latin typeface="微软雅黑" panose="020B0503020204020204" pitchFamily="34" charset="-122"/>
                <a:ea typeface="微软雅黑" panose="020B0503020204020204" pitchFamily="34" charset="-122"/>
              </a:rPr>
              <a:t> </a:t>
            </a:r>
            <a:r>
              <a:rPr lang="zh-CN" altLang="en-US" b="1" dirty="0">
                <a:solidFill>
                  <a:srgbClr val="000066"/>
                </a:solidFill>
                <a:latin typeface="微软雅黑" panose="020B0503020204020204" pitchFamily="34" charset="-122"/>
                <a:ea typeface="微软雅黑" panose="020B0503020204020204" pitchFamily="34" charset="-122"/>
              </a:rPr>
              <a:t>图像</a:t>
            </a:r>
            <a:endParaRPr b="1" dirty="0">
              <a:solidFill>
                <a:srgbClr val="000066"/>
              </a:solidFill>
              <a:latin typeface="微软雅黑" panose="020B0503020204020204" pitchFamily="34" charset="-122"/>
              <a:ea typeface="微软雅黑" panose="020B0503020204020204" pitchFamily="34" charset="-122"/>
            </a:endParaRPr>
          </a:p>
        </p:txBody>
      </p:sp>
      <p:grpSp>
        <p:nvGrpSpPr>
          <p:cNvPr id="49" name="object 3"/>
          <p:cNvGrpSpPr/>
          <p:nvPr/>
        </p:nvGrpSpPr>
        <p:grpSpPr bwMode="auto">
          <a:xfrm>
            <a:off x="4045806" y="1871715"/>
            <a:ext cx="2637222" cy="2602848"/>
            <a:chOff x="5228844" y="3098419"/>
            <a:chExt cx="3155950" cy="3123565"/>
          </a:xfrm>
        </p:grpSpPr>
        <p:pic>
          <p:nvPicPr>
            <p:cNvPr id="50" name="object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00472" y="3171444"/>
              <a:ext cx="2726435" cy="269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object 5"/>
            <p:cNvSpPr/>
            <p:nvPr/>
          </p:nvSpPr>
          <p:spPr bwMode="auto">
            <a:xfrm>
              <a:off x="5228844" y="3098418"/>
              <a:ext cx="3155950" cy="3123565"/>
            </a:xfrm>
            <a:custGeom>
              <a:avLst/>
              <a:gdLst>
                <a:gd name="T0" fmla="*/ 3155442 w 3155950"/>
                <a:gd name="T1" fmla="*/ 72263 h 3123565"/>
                <a:gd name="T2" fmla="*/ 3126689 w 3155950"/>
                <a:gd name="T3" fmla="*/ 57912 h 3123565"/>
                <a:gd name="T4" fmla="*/ 3010662 w 3155950"/>
                <a:gd name="T5" fmla="*/ 0 h 3123565"/>
                <a:gd name="T6" fmla="*/ 3010662 w 3155950"/>
                <a:gd name="T7" fmla="*/ 57924 h 3123565"/>
                <a:gd name="T8" fmla="*/ 72390 w 3155950"/>
                <a:gd name="T9" fmla="*/ 59309 h 3123565"/>
                <a:gd name="T10" fmla="*/ 72390 w 3155950"/>
                <a:gd name="T11" fmla="*/ 73787 h 3123565"/>
                <a:gd name="T12" fmla="*/ 57912 w 3155950"/>
                <a:gd name="T13" fmla="*/ 73787 h 3123565"/>
                <a:gd name="T14" fmla="*/ 57912 w 3155950"/>
                <a:gd name="T15" fmla="*/ 2978531 h 3123565"/>
                <a:gd name="T16" fmla="*/ 0 w 3155950"/>
                <a:gd name="T17" fmla="*/ 2978531 h 3123565"/>
                <a:gd name="T18" fmla="*/ 72390 w 3155950"/>
                <a:gd name="T19" fmla="*/ 3123311 h 3123565"/>
                <a:gd name="T20" fmla="*/ 137541 w 3155950"/>
                <a:gd name="T21" fmla="*/ 2993009 h 3123565"/>
                <a:gd name="T22" fmla="*/ 144780 w 3155950"/>
                <a:gd name="T23" fmla="*/ 2978531 h 3123565"/>
                <a:gd name="T24" fmla="*/ 86868 w 3155950"/>
                <a:gd name="T25" fmla="*/ 2978531 h 3123565"/>
                <a:gd name="T26" fmla="*/ 86868 w 3155950"/>
                <a:gd name="T27" fmla="*/ 88265 h 3123565"/>
                <a:gd name="T28" fmla="*/ 3010662 w 3155950"/>
                <a:gd name="T29" fmla="*/ 86880 h 3123565"/>
                <a:gd name="T30" fmla="*/ 3010662 w 3155950"/>
                <a:gd name="T31" fmla="*/ 144780 h 3123565"/>
                <a:gd name="T32" fmla="*/ 3155442 w 3155950"/>
                <a:gd name="T33" fmla="*/ 72263 h 31235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155950" h="3123565">
                  <a:moveTo>
                    <a:pt x="3155442" y="72263"/>
                  </a:moveTo>
                  <a:lnTo>
                    <a:pt x="3126689" y="57912"/>
                  </a:lnTo>
                  <a:lnTo>
                    <a:pt x="3010662" y="0"/>
                  </a:lnTo>
                  <a:lnTo>
                    <a:pt x="3010662" y="57924"/>
                  </a:lnTo>
                  <a:lnTo>
                    <a:pt x="72390" y="59309"/>
                  </a:lnTo>
                  <a:lnTo>
                    <a:pt x="72390" y="73787"/>
                  </a:lnTo>
                  <a:lnTo>
                    <a:pt x="57912" y="73787"/>
                  </a:lnTo>
                  <a:lnTo>
                    <a:pt x="57912" y="2978531"/>
                  </a:lnTo>
                  <a:lnTo>
                    <a:pt x="0" y="2978531"/>
                  </a:lnTo>
                  <a:lnTo>
                    <a:pt x="72390" y="3123311"/>
                  </a:lnTo>
                  <a:lnTo>
                    <a:pt x="137541" y="2993009"/>
                  </a:lnTo>
                  <a:lnTo>
                    <a:pt x="144780" y="2978531"/>
                  </a:lnTo>
                  <a:lnTo>
                    <a:pt x="86868" y="2978531"/>
                  </a:lnTo>
                  <a:lnTo>
                    <a:pt x="86868" y="88265"/>
                  </a:lnTo>
                  <a:lnTo>
                    <a:pt x="3010662" y="86880"/>
                  </a:lnTo>
                  <a:lnTo>
                    <a:pt x="3010662" y="144780"/>
                  </a:lnTo>
                  <a:lnTo>
                    <a:pt x="3155442" y="72263"/>
                  </a:lnTo>
                  <a:close/>
                </a:path>
              </a:pathLst>
            </a:custGeom>
            <a:solidFill>
              <a:srgbClr val="FFFF66"/>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p>
              <a:endParaRPr lang="zh-CN" altLang="en-US"/>
            </a:p>
          </p:txBody>
        </p:sp>
      </p:grpSp>
      <p:sp>
        <p:nvSpPr>
          <p:cNvPr id="52" name="object 6"/>
          <p:cNvSpPr txBox="1">
            <a:spLocks noChangeArrowheads="1"/>
          </p:cNvSpPr>
          <p:nvPr/>
        </p:nvSpPr>
        <p:spPr bwMode="auto">
          <a:xfrm>
            <a:off x="6322511" y="1554180"/>
            <a:ext cx="1968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3335" rIns="0" bIns="0">
            <a:spAutoFit/>
          </a:bodyPr>
          <a:lstStyle>
            <a:lvl1pPr marL="12700">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ts val="100"/>
              </a:spcBef>
              <a:buClrTx/>
              <a:buSzTx/>
              <a:buFont typeface="Arial" panose="020B0604020202020204" pitchFamily="34" charset="0"/>
              <a:buNone/>
            </a:pPr>
            <a:r>
              <a:rPr lang="zh-CN" altLang="zh-CN" sz="2000" i="1" dirty="0">
                <a:solidFill>
                  <a:schemeClr val="tx1"/>
                </a:solidFill>
                <a:latin typeface="Times New Roman" panose="02020603050405020304" pitchFamily="18" charset="0"/>
                <a:cs typeface="Times New Roman" panose="02020603050405020304" pitchFamily="18" charset="0"/>
              </a:rPr>
              <a:t>C</a:t>
            </a:r>
            <a:endParaRPr lang="zh-CN" altLang="zh-CN" sz="2000" dirty="0">
              <a:solidFill>
                <a:schemeClr val="tx1"/>
              </a:solidFill>
              <a:latin typeface="Times New Roman" panose="02020603050405020304" pitchFamily="18" charset="0"/>
              <a:cs typeface="Times New Roman" panose="02020603050405020304" pitchFamily="18" charset="0"/>
            </a:endParaRPr>
          </a:p>
        </p:txBody>
      </p:sp>
      <p:sp>
        <p:nvSpPr>
          <p:cNvPr id="53" name="object 7"/>
          <p:cNvSpPr txBox="1">
            <a:spLocks noChangeArrowheads="1"/>
          </p:cNvSpPr>
          <p:nvPr/>
        </p:nvSpPr>
        <p:spPr bwMode="auto">
          <a:xfrm>
            <a:off x="4845050" y="2381250"/>
            <a:ext cx="2095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3335" rIns="0" bIns="0">
            <a:spAutoFit/>
          </a:bodyPr>
          <a:lstStyle>
            <a:lvl1pPr marL="12700">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ts val="100"/>
              </a:spcBef>
              <a:buClrTx/>
              <a:buSzTx/>
              <a:buFont typeface="Arial" panose="020B0604020202020204" pitchFamily="34" charset="0"/>
              <a:buNone/>
            </a:pPr>
            <a:r>
              <a:rPr lang="zh-CN" altLang="zh-CN" sz="2000" i="1">
                <a:solidFill>
                  <a:schemeClr val="tx1"/>
                </a:solidFill>
                <a:latin typeface="Times New Roman" panose="02020603050405020304" pitchFamily="18" charset="0"/>
                <a:cs typeface="Times New Roman" panose="02020603050405020304" pitchFamily="18" charset="0"/>
              </a:rPr>
              <a:t>O</a:t>
            </a:r>
            <a:endParaRPr lang="zh-CN" altLang="zh-CN" sz="2000">
              <a:solidFill>
                <a:schemeClr val="tx1"/>
              </a:solidFill>
              <a:latin typeface="Times New Roman" panose="02020603050405020304" pitchFamily="18" charset="0"/>
              <a:cs typeface="Times New Roman" panose="02020603050405020304" pitchFamily="18" charset="0"/>
            </a:endParaRPr>
          </a:p>
        </p:txBody>
      </p:sp>
      <p:sp>
        <p:nvSpPr>
          <p:cNvPr id="54" name="object 8"/>
          <p:cNvSpPr txBox="1">
            <a:spLocks noChangeArrowheads="1"/>
          </p:cNvSpPr>
          <p:nvPr/>
        </p:nvSpPr>
        <p:spPr bwMode="auto">
          <a:xfrm>
            <a:off x="3895321" y="4061756"/>
            <a:ext cx="1809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3335" rIns="0" bIns="0">
            <a:spAutoFit/>
          </a:bodyPr>
          <a:lstStyle>
            <a:lvl1pPr marL="12700">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ts val="100"/>
              </a:spcBef>
              <a:buClrTx/>
              <a:buSzTx/>
              <a:buFont typeface="Arial" panose="020B0604020202020204" pitchFamily="34" charset="0"/>
              <a:buNone/>
            </a:pPr>
            <a:r>
              <a:rPr lang="zh-CN" altLang="zh-CN" sz="2000" i="1" dirty="0">
                <a:solidFill>
                  <a:schemeClr val="tx1"/>
                </a:solidFill>
                <a:latin typeface="Times New Roman" panose="02020603050405020304" pitchFamily="18" charset="0"/>
                <a:cs typeface="Times New Roman" panose="02020603050405020304" pitchFamily="18" charset="0"/>
              </a:rPr>
              <a:t>R</a:t>
            </a:r>
            <a:endParaRPr lang="zh-CN" altLang="zh-CN" sz="2000" dirty="0">
              <a:solidFill>
                <a:schemeClr val="tx1"/>
              </a:solidFill>
              <a:latin typeface="Times New Roman" panose="02020603050405020304" pitchFamily="18" charset="0"/>
              <a:cs typeface="Times New Roman" panose="02020603050405020304" pitchFamily="18" charset="0"/>
            </a:endParaRPr>
          </a:p>
        </p:txBody>
      </p:sp>
      <p:grpSp>
        <p:nvGrpSpPr>
          <p:cNvPr id="55" name="object 9"/>
          <p:cNvGrpSpPr/>
          <p:nvPr/>
        </p:nvGrpSpPr>
        <p:grpSpPr bwMode="auto">
          <a:xfrm>
            <a:off x="5534881" y="2631106"/>
            <a:ext cx="84137" cy="82550"/>
            <a:chOff x="7010400" y="4093464"/>
            <a:chExt cx="83820" cy="82550"/>
          </a:xfrm>
        </p:grpSpPr>
        <p:sp>
          <p:nvSpPr>
            <p:cNvPr id="56" name="object 10"/>
            <p:cNvSpPr/>
            <p:nvPr/>
          </p:nvSpPr>
          <p:spPr bwMode="auto">
            <a:xfrm>
              <a:off x="7013447" y="4096512"/>
              <a:ext cx="78105" cy="76200"/>
            </a:xfrm>
            <a:custGeom>
              <a:avLst/>
              <a:gdLst>
                <a:gd name="T0" fmla="*/ 77731 w 78104"/>
                <a:gd name="T1" fmla="*/ 0 h 76200"/>
                <a:gd name="T2" fmla="*/ 0 w 78104"/>
                <a:gd name="T3" fmla="*/ 0 h 76200"/>
                <a:gd name="T4" fmla="*/ 0 w 78104"/>
                <a:gd name="T5" fmla="*/ 76200 h 76200"/>
                <a:gd name="T6" fmla="*/ 77731 w 78104"/>
                <a:gd name="T7" fmla="*/ 76200 h 76200"/>
                <a:gd name="T8" fmla="*/ 77731 w 78104"/>
                <a:gd name="T9" fmla="*/ 0 h 762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104" h="76200">
                  <a:moveTo>
                    <a:pt x="77724" y="0"/>
                  </a:moveTo>
                  <a:lnTo>
                    <a:pt x="0" y="0"/>
                  </a:lnTo>
                  <a:lnTo>
                    <a:pt x="0" y="76200"/>
                  </a:lnTo>
                  <a:lnTo>
                    <a:pt x="77724" y="76200"/>
                  </a:lnTo>
                  <a:lnTo>
                    <a:pt x="77724" y="0"/>
                  </a:lnTo>
                  <a:close/>
                </a:path>
              </a:pathLst>
            </a:custGeom>
            <a:solidFill>
              <a:srgbClr val="FF9900"/>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p>
              <a:endParaRPr lang="zh-CN" altLang="en-US"/>
            </a:p>
          </p:txBody>
        </p:sp>
        <p:sp>
          <p:nvSpPr>
            <p:cNvPr id="57" name="object 11"/>
            <p:cNvSpPr/>
            <p:nvPr/>
          </p:nvSpPr>
          <p:spPr bwMode="auto">
            <a:xfrm>
              <a:off x="7013447" y="4096512"/>
              <a:ext cx="78105" cy="76200"/>
            </a:xfrm>
            <a:custGeom>
              <a:avLst/>
              <a:gdLst>
                <a:gd name="T0" fmla="*/ 0 w 78104"/>
                <a:gd name="T1" fmla="*/ 76200 h 76200"/>
                <a:gd name="T2" fmla="*/ 77731 w 78104"/>
                <a:gd name="T3" fmla="*/ 76200 h 76200"/>
                <a:gd name="T4" fmla="*/ 77731 w 78104"/>
                <a:gd name="T5" fmla="*/ 0 h 76200"/>
                <a:gd name="T6" fmla="*/ 0 w 78104"/>
                <a:gd name="T7" fmla="*/ 0 h 76200"/>
                <a:gd name="T8" fmla="*/ 0 w 78104"/>
                <a:gd name="T9" fmla="*/ 76200 h 762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104" h="76200">
                  <a:moveTo>
                    <a:pt x="0" y="76200"/>
                  </a:moveTo>
                  <a:lnTo>
                    <a:pt x="77724" y="76200"/>
                  </a:lnTo>
                  <a:lnTo>
                    <a:pt x="77724" y="0"/>
                  </a:lnTo>
                  <a:lnTo>
                    <a:pt x="0" y="0"/>
                  </a:lnTo>
                  <a:lnTo>
                    <a:pt x="0" y="76200"/>
                  </a:lnTo>
                  <a:close/>
                </a:path>
              </a:pathLst>
            </a:custGeom>
            <a:noFill/>
            <a:ln w="6096">
              <a:solidFill>
                <a:srgbClr val="0000FF"/>
              </a:solidFill>
              <a:rou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grpSp>
      <p:sp>
        <p:nvSpPr>
          <p:cNvPr id="58" name="object 12"/>
          <p:cNvSpPr txBox="1"/>
          <p:nvPr/>
        </p:nvSpPr>
        <p:spPr>
          <a:xfrm>
            <a:off x="5333268" y="2305668"/>
            <a:ext cx="588963" cy="330200"/>
          </a:xfrm>
          <a:prstGeom prst="rect">
            <a:avLst/>
          </a:prstGeom>
        </p:spPr>
        <p:txBody>
          <a:bodyPr lIns="0" tIns="12700" rIns="0" bIns="0">
            <a:spAutoFit/>
          </a:bodyPr>
          <a:lstStyle/>
          <a:p>
            <a:pPr marL="12700" eaLnBrk="1" hangingPunct="1">
              <a:spcBef>
                <a:spcPts val="100"/>
              </a:spcBef>
              <a:buFont typeface="Arial" panose="020B0604020202020204" pitchFamily="34" charset="0"/>
              <a:buNone/>
              <a:defRPr/>
            </a:pPr>
            <a:r>
              <a:rPr sz="2000" i="1" dirty="0">
                <a:solidFill>
                  <a:srgbClr val="FF0000"/>
                </a:solidFill>
                <a:latin typeface="Times New Roman" panose="02020603050405020304"/>
                <a:ea typeface="+mn-ea"/>
                <a:cs typeface="Times New Roman" panose="02020603050405020304"/>
              </a:rPr>
              <a:t>I</a:t>
            </a:r>
            <a:r>
              <a:rPr sz="2000" dirty="0">
                <a:solidFill>
                  <a:srgbClr val="FF0000"/>
                </a:solidFill>
                <a:latin typeface="Times New Roman" panose="02020603050405020304"/>
                <a:ea typeface="+mn-ea"/>
                <a:cs typeface="Times New Roman" panose="02020603050405020304"/>
              </a:rPr>
              <a:t>(</a:t>
            </a:r>
            <a:r>
              <a:rPr sz="2000" i="1" spc="-215" dirty="0">
                <a:solidFill>
                  <a:srgbClr val="FF0000"/>
                </a:solidFill>
                <a:latin typeface="Times New Roman" panose="02020603050405020304"/>
                <a:ea typeface="+mn-ea"/>
                <a:cs typeface="Times New Roman" panose="02020603050405020304"/>
              </a:rPr>
              <a:t>r</a:t>
            </a:r>
            <a:r>
              <a:rPr sz="2000" i="1" dirty="0">
                <a:solidFill>
                  <a:srgbClr val="FF0000"/>
                </a:solidFill>
                <a:latin typeface="Times New Roman" panose="02020603050405020304"/>
                <a:ea typeface="+mn-ea"/>
                <a:cs typeface="Times New Roman" panose="02020603050405020304"/>
              </a:rPr>
              <a:t>,</a:t>
            </a:r>
            <a:r>
              <a:rPr sz="2000" i="1" spc="-30" dirty="0">
                <a:solidFill>
                  <a:srgbClr val="FF0000"/>
                </a:solidFill>
                <a:latin typeface="Times New Roman" panose="02020603050405020304"/>
                <a:ea typeface="+mn-ea"/>
                <a:cs typeface="Times New Roman" panose="02020603050405020304"/>
              </a:rPr>
              <a:t> </a:t>
            </a:r>
            <a:r>
              <a:rPr sz="2000" i="1" spc="-5" dirty="0">
                <a:solidFill>
                  <a:srgbClr val="FF0000"/>
                </a:solidFill>
                <a:latin typeface="Times New Roman" panose="02020603050405020304"/>
                <a:ea typeface="+mn-ea"/>
                <a:cs typeface="Times New Roman" panose="02020603050405020304"/>
              </a:rPr>
              <a:t>c</a:t>
            </a:r>
            <a:r>
              <a:rPr sz="2000" dirty="0">
                <a:solidFill>
                  <a:srgbClr val="FF0000"/>
                </a:solidFill>
                <a:latin typeface="Times New Roman" panose="02020603050405020304"/>
                <a:ea typeface="+mn-ea"/>
                <a:cs typeface="Times New Roman" panose="02020603050405020304"/>
              </a:rPr>
              <a:t>)</a:t>
            </a:r>
            <a:endParaRPr sz="2000" dirty="0">
              <a:solidFill>
                <a:srgbClr val="FF0000"/>
              </a:solidFill>
              <a:latin typeface="Times New Roman" panose="02020603050405020304"/>
              <a:ea typeface="+mn-ea"/>
              <a:cs typeface="Times New Roman" panose="02020603050405020304"/>
            </a:endParaRPr>
          </a:p>
        </p:txBody>
      </p:sp>
      <p:grpSp>
        <p:nvGrpSpPr>
          <p:cNvPr id="59" name="object 13"/>
          <p:cNvGrpSpPr/>
          <p:nvPr/>
        </p:nvGrpSpPr>
        <p:grpSpPr bwMode="auto">
          <a:xfrm>
            <a:off x="811600" y="1724020"/>
            <a:ext cx="2784658" cy="2594826"/>
            <a:chOff x="1321435" y="2820161"/>
            <a:chExt cx="3176905" cy="3183255"/>
          </a:xfrm>
        </p:grpSpPr>
        <p:pic>
          <p:nvPicPr>
            <p:cNvPr id="60" name="object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2936" y="3165347"/>
              <a:ext cx="2744724" cy="276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object 15"/>
            <p:cNvSpPr/>
            <p:nvPr/>
          </p:nvSpPr>
          <p:spPr bwMode="auto">
            <a:xfrm>
              <a:off x="1321435" y="2820161"/>
              <a:ext cx="3176905" cy="3183255"/>
            </a:xfrm>
            <a:custGeom>
              <a:avLst/>
              <a:gdLst>
                <a:gd name="T0" fmla="*/ 3176658 w 3176904"/>
                <a:gd name="T1" fmla="*/ 3110491 h 3183254"/>
                <a:gd name="T2" fmla="*/ 3031878 w 3176904"/>
                <a:gd name="T3" fmla="*/ 3038024 h 3183254"/>
                <a:gd name="T4" fmla="*/ 3031878 w 3176904"/>
                <a:gd name="T5" fmla="*/ 3095949 h 3183254"/>
                <a:gd name="T6" fmla="*/ 88239 w 3176904"/>
                <a:gd name="T7" fmla="*/ 3094501 h 3183254"/>
                <a:gd name="T8" fmla="*/ 86741 w 3176904"/>
                <a:gd name="T9" fmla="*/ 144780 h 3183254"/>
                <a:gd name="T10" fmla="*/ 144780 w 3176904"/>
                <a:gd name="T11" fmla="*/ 144780 h 3183254"/>
                <a:gd name="T12" fmla="*/ 137528 w 3176904"/>
                <a:gd name="T13" fmla="*/ 130302 h 3183254"/>
                <a:gd name="T14" fmla="*/ 72263 w 3176904"/>
                <a:gd name="T15" fmla="*/ 0 h 3183254"/>
                <a:gd name="T16" fmla="*/ 0 w 3176904"/>
                <a:gd name="T17" fmla="*/ 144780 h 3183254"/>
                <a:gd name="T18" fmla="*/ 57785 w 3176904"/>
                <a:gd name="T19" fmla="*/ 144780 h 3183254"/>
                <a:gd name="T20" fmla="*/ 59309 w 3176904"/>
                <a:gd name="T21" fmla="*/ 3122683 h 3183254"/>
                <a:gd name="T22" fmla="*/ 72263 w 3176904"/>
                <a:gd name="T23" fmla="*/ 3122683 h 3183254"/>
                <a:gd name="T24" fmla="*/ 72263 w 3176904"/>
                <a:gd name="T25" fmla="*/ 3123445 h 3183254"/>
                <a:gd name="T26" fmla="*/ 3031878 w 3176904"/>
                <a:gd name="T27" fmla="*/ 3124905 h 3183254"/>
                <a:gd name="T28" fmla="*/ 3031878 w 3176904"/>
                <a:gd name="T29" fmla="*/ 3182804 h 3183254"/>
                <a:gd name="T30" fmla="*/ 3147791 w 3176904"/>
                <a:gd name="T31" fmla="*/ 3124905 h 3183254"/>
                <a:gd name="T32" fmla="*/ 3176658 w 3176904"/>
                <a:gd name="T33" fmla="*/ 3110491 h 31832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176904" h="3183254">
                  <a:moveTo>
                    <a:pt x="3176651" y="3110484"/>
                  </a:moveTo>
                  <a:lnTo>
                    <a:pt x="3031871" y="3038017"/>
                  </a:lnTo>
                  <a:lnTo>
                    <a:pt x="3031871" y="3095942"/>
                  </a:lnTo>
                  <a:lnTo>
                    <a:pt x="88239" y="3094494"/>
                  </a:lnTo>
                  <a:lnTo>
                    <a:pt x="86741" y="144780"/>
                  </a:lnTo>
                  <a:lnTo>
                    <a:pt x="144780" y="144780"/>
                  </a:lnTo>
                  <a:lnTo>
                    <a:pt x="137528" y="130302"/>
                  </a:lnTo>
                  <a:lnTo>
                    <a:pt x="72263" y="0"/>
                  </a:lnTo>
                  <a:lnTo>
                    <a:pt x="0" y="144780"/>
                  </a:lnTo>
                  <a:lnTo>
                    <a:pt x="57785" y="144780"/>
                  </a:lnTo>
                  <a:lnTo>
                    <a:pt x="59309" y="3122676"/>
                  </a:lnTo>
                  <a:lnTo>
                    <a:pt x="72263" y="3122676"/>
                  </a:lnTo>
                  <a:lnTo>
                    <a:pt x="72263" y="3123438"/>
                  </a:lnTo>
                  <a:lnTo>
                    <a:pt x="3031871" y="3124898"/>
                  </a:lnTo>
                  <a:lnTo>
                    <a:pt x="3031871" y="3182797"/>
                  </a:lnTo>
                  <a:lnTo>
                    <a:pt x="3147784" y="3124898"/>
                  </a:lnTo>
                  <a:lnTo>
                    <a:pt x="3176651" y="3110484"/>
                  </a:lnTo>
                  <a:close/>
                </a:path>
              </a:pathLst>
            </a:custGeom>
            <a:solidFill>
              <a:srgbClr val="FFFF66"/>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p>
              <a:endParaRPr lang="zh-CN" altLang="en-US"/>
            </a:p>
          </p:txBody>
        </p:sp>
      </p:grpSp>
      <p:sp>
        <p:nvSpPr>
          <p:cNvPr id="62" name="object 16"/>
          <p:cNvSpPr txBox="1">
            <a:spLocks noChangeArrowheads="1"/>
          </p:cNvSpPr>
          <p:nvPr/>
        </p:nvSpPr>
        <p:spPr bwMode="auto">
          <a:xfrm>
            <a:off x="615950" y="4129594"/>
            <a:ext cx="209550"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12700">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ts val="100"/>
              </a:spcBef>
              <a:buClrTx/>
              <a:buSzTx/>
              <a:buFont typeface="Arial" panose="020B0604020202020204" pitchFamily="34" charset="0"/>
              <a:buNone/>
            </a:pPr>
            <a:r>
              <a:rPr lang="zh-CN" altLang="zh-CN" sz="2000" i="1" dirty="0">
                <a:solidFill>
                  <a:schemeClr val="tx1"/>
                </a:solidFill>
                <a:latin typeface="Times New Roman" panose="02020603050405020304" pitchFamily="18" charset="0"/>
                <a:cs typeface="Times New Roman" panose="02020603050405020304" pitchFamily="18" charset="0"/>
              </a:rPr>
              <a:t>O</a:t>
            </a:r>
            <a:endParaRPr lang="zh-CN" altLang="zh-CN" sz="2000" dirty="0">
              <a:solidFill>
                <a:schemeClr val="tx1"/>
              </a:solidFill>
              <a:latin typeface="Times New Roman" panose="02020603050405020304" pitchFamily="18" charset="0"/>
              <a:cs typeface="Times New Roman" panose="02020603050405020304" pitchFamily="18" charset="0"/>
            </a:endParaRPr>
          </a:p>
        </p:txBody>
      </p:sp>
      <p:sp>
        <p:nvSpPr>
          <p:cNvPr id="63" name="object 17"/>
          <p:cNvSpPr txBox="1">
            <a:spLocks noChangeArrowheads="1"/>
          </p:cNvSpPr>
          <p:nvPr/>
        </p:nvSpPr>
        <p:spPr bwMode="auto">
          <a:xfrm>
            <a:off x="504503" y="1532229"/>
            <a:ext cx="587698" cy="495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198755" rIns="0" bIns="0">
            <a:spAutoFit/>
          </a:bodyPr>
          <a:lstStyle>
            <a:lvl1pPr marL="12700">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lnSpc>
                <a:spcPts val="2300"/>
              </a:lnSpc>
              <a:spcBef>
                <a:spcPct val="0"/>
              </a:spcBef>
              <a:buClrTx/>
              <a:buSzTx/>
              <a:buFont typeface="Arial" panose="020B0604020202020204" pitchFamily="34" charset="0"/>
              <a:buNone/>
            </a:pPr>
            <a:r>
              <a:rPr lang="zh-CN" altLang="zh-CN" sz="2000" i="1" dirty="0">
                <a:solidFill>
                  <a:schemeClr val="tx1"/>
                </a:solidFill>
                <a:latin typeface="Times New Roman" panose="02020603050405020304" pitchFamily="18" charset="0"/>
                <a:cs typeface="Times New Roman" panose="02020603050405020304" pitchFamily="18" charset="0"/>
              </a:rPr>
              <a:t>Y</a:t>
            </a:r>
            <a:endParaRPr lang="zh-CN" altLang="zh-CN" sz="2000" dirty="0">
              <a:solidFill>
                <a:schemeClr val="tx1"/>
              </a:solidFill>
              <a:latin typeface="Times New Roman" panose="02020603050405020304" pitchFamily="18" charset="0"/>
              <a:cs typeface="Times New Roman" panose="02020603050405020304" pitchFamily="18" charset="0"/>
            </a:endParaRPr>
          </a:p>
        </p:txBody>
      </p:sp>
      <p:pic>
        <p:nvPicPr>
          <p:cNvPr id="64" name="object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2732" y="2593219"/>
            <a:ext cx="84137" cy="8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object 19"/>
          <p:cNvSpPr txBox="1"/>
          <p:nvPr/>
        </p:nvSpPr>
        <p:spPr>
          <a:xfrm>
            <a:off x="2578100" y="2586038"/>
            <a:ext cx="617538" cy="331787"/>
          </a:xfrm>
          <a:prstGeom prst="rect">
            <a:avLst/>
          </a:prstGeom>
        </p:spPr>
        <p:txBody>
          <a:bodyPr lIns="0" tIns="12700" rIns="0" bIns="0">
            <a:spAutoFit/>
          </a:bodyPr>
          <a:lstStyle/>
          <a:p>
            <a:pPr marL="12700" eaLnBrk="1" hangingPunct="1">
              <a:spcBef>
                <a:spcPts val="100"/>
              </a:spcBef>
              <a:buFont typeface="Arial" panose="020B0604020202020204" pitchFamily="34" charset="0"/>
              <a:buNone/>
              <a:defRPr/>
            </a:pPr>
            <a:r>
              <a:rPr sz="2000" i="1" spc="-5" dirty="0">
                <a:solidFill>
                  <a:srgbClr val="FF0000"/>
                </a:solidFill>
                <a:latin typeface="Times New Roman" panose="02020603050405020304"/>
                <a:ea typeface="+mn-ea"/>
                <a:cs typeface="Times New Roman" panose="02020603050405020304"/>
              </a:rPr>
              <a:t>f</a:t>
            </a:r>
            <a:r>
              <a:rPr sz="2000" spc="-5" dirty="0">
                <a:solidFill>
                  <a:srgbClr val="FF0000"/>
                </a:solidFill>
                <a:latin typeface="Times New Roman" panose="02020603050405020304"/>
                <a:ea typeface="+mn-ea"/>
                <a:cs typeface="Times New Roman" panose="02020603050405020304"/>
              </a:rPr>
              <a:t>(</a:t>
            </a:r>
            <a:r>
              <a:rPr sz="2000" i="1" spc="-5" dirty="0">
                <a:solidFill>
                  <a:srgbClr val="FF0000"/>
                </a:solidFill>
                <a:latin typeface="Times New Roman" panose="02020603050405020304"/>
                <a:ea typeface="+mn-ea"/>
                <a:cs typeface="Times New Roman" panose="02020603050405020304"/>
              </a:rPr>
              <a:t>x,</a:t>
            </a:r>
            <a:r>
              <a:rPr sz="2000" i="1" spc="-90" dirty="0">
                <a:solidFill>
                  <a:srgbClr val="FF0000"/>
                </a:solidFill>
                <a:latin typeface="Times New Roman" panose="02020603050405020304"/>
                <a:ea typeface="+mn-ea"/>
                <a:cs typeface="Times New Roman" panose="02020603050405020304"/>
              </a:rPr>
              <a:t> </a:t>
            </a:r>
            <a:r>
              <a:rPr sz="2000" i="1" dirty="0">
                <a:solidFill>
                  <a:srgbClr val="FF0000"/>
                </a:solidFill>
                <a:latin typeface="Times New Roman" panose="02020603050405020304"/>
                <a:ea typeface="+mn-ea"/>
                <a:cs typeface="Times New Roman" panose="02020603050405020304"/>
              </a:rPr>
              <a:t>y</a:t>
            </a:r>
            <a:r>
              <a:rPr sz="2000" dirty="0">
                <a:solidFill>
                  <a:srgbClr val="FF0000"/>
                </a:solidFill>
                <a:latin typeface="Times New Roman" panose="02020603050405020304"/>
                <a:ea typeface="+mn-ea"/>
                <a:cs typeface="Times New Roman" panose="02020603050405020304"/>
              </a:rPr>
              <a:t>)</a:t>
            </a:r>
            <a:endParaRPr sz="2000" dirty="0">
              <a:solidFill>
                <a:srgbClr val="FF0000"/>
              </a:solidFill>
              <a:latin typeface="Times New Roman" panose="02020603050405020304"/>
              <a:ea typeface="+mn-ea"/>
              <a:cs typeface="Times New Roman" panose="02020603050405020304"/>
            </a:endParaRPr>
          </a:p>
        </p:txBody>
      </p:sp>
      <p:sp>
        <p:nvSpPr>
          <p:cNvPr id="6" name="矩形 5"/>
          <p:cNvSpPr/>
          <p:nvPr/>
        </p:nvSpPr>
        <p:spPr>
          <a:xfrm>
            <a:off x="1206501" y="1369514"/>
            <a:ext cx="2103461" cy="369332"/>
          </a:xfrm>
          <a:prstGeom prst="rect">
            <a:avLst/>
          </a:prstGeom>
        </p:spPr>
        <p:txBody>
          <a:bodyPr wrap="none">
            <a:spAutoFit/>
          </a:bodyPr>
          <a:lstStyle/>
          <a:p>
            <a:r>
              <a:rPr lang="en-US" altLang="zh-CN" b="1" dirty="0">
                <a:solidFill>
                  <a:srgbClr val="000066"/>
                </a:solidFill>
                <a:latin typeface="微软雅黑" panose="020B0503020204020204" pitchFamily="34" charset="-122"/>
                <a:ea typeface="微软雅黑" panose="020B0503020204020204" pitchFamily="34" charset="-122"/>
              </a:rPr>
              <a:t>Cameraman </a:t>
            </a:r>
            <a:r>
              <a:rPr lang="zh-CN" altLang="en-US" b="1" dirty="0">
                <a:solidFill>
                  <a:srgbClr val="000066"/>
                </a:solidFill>
                <a:latin typeface="微软雅黑" panose="020B0503020204020204" pitchFamily="34" charset="-122"/>
                <a:ea typeface="微软雅黑" panose="020B0503020204020204" pitchFamily="34" charset="-122"/>
              </a:rPr>
              <a:t>图像</a:t>
            </a:r>
            <a:endParaRPr lang="zh-CN" altLang="en-US" b="1" dirty="0">
              <a:solidFill>
                <a:srgbClr val="00006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53271" y="88384"/>
            <a:ext cx="2262158" cy="369332"/>
          </a:xfrm>
          <a:prstGeom prst="rect">
            <a:avLst/>
          </a:prstGeom>
        </p:spPr>
        <p:txBody>
          <a:bodyPr wrap="none">
            <a:spAutoFit/>
          </a:bodyPr>
          <a:lstStyle/>
          <a:p>
            <a:pPr algn="ctr"/>
            <a:r>
              <a:rPr lang="zh-CN" altLang="en-US" b="1" dirty="0">
                <a:solidFill>
                  <a:srgbClr val="000000"/>
                </a:solidFill>
                <a:latin typeface="微软雅黑" panose="020B0503020204020204" pitchFamily="34" charset="-122"/>
                <a:ea typeface="微软雅黑" panose="020B0503020204020204" pitchFamily="34" charset="-122"/>
              </a:rPr>
              <a:t>一、</a:t>
            </a:r>
            <a:r>
              <a:rPr lang="zh-CN" altLang="en-US" b="1" dirty="0">
                <a:solidFill>
                  <a:srgbClr val="000066"/>
                </a:solidFill>
                <a:latin typeface="微软雅黑" panose="020B0503020204020204" pitchFamily="34" charset="-122"/>
                <a:ea typeface="微软雅黑" panose="020B0503020204020204" pitchFamily="34" charset="-122"/>
              </a:rPr>
              <a:t>认识和理解图像</a:t>
            </a:r>
            <a:endParaRPr lang="zh-CN" altLang="en-US" b="1" dirty="0">
              <a:solidFill>
                <a:srgbClr val="00000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5441950" y="189655"/>
            <a:ext cx="1057846"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图像质量</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5" name="object 2"/>
          <p:cNvSpPr txBox="1"/>
          <p:nvPr/>
        </p:nvSpPr>
        <p:spPr bwMode="auto">
          <a:xfrm>
            <a:off x="271936" y="571067"/>
            <a:ext cx="1260666" cy="482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eaLnBrk="1" hangingPunct="1">
              <a:spcBef>
                <a:spcPts val="1600"/>
              </a:spcBef>
              <a:defRPr/>
            </a:pPr>
            <a:r>
              <a:rPr lang="zh-CN" altLang="en-US" sz="1800" b="1" dirty="0">
                <a:solidFill>
                  <a:srgbClr val="000066"/>
                </a:solidFill>
                <a:latin typeface="微软雅黑" panose="020B0503020204020204" pitchFamily="34" charset="-122"/>
                <a:ea typeface="微软雅黑" panose="020B0503020204020204" pitchFamily="34" charset="-122"/>
              </a:rPr>
              <a:t>图像质量</a:t>
            </a:r>
            <a:endParaRPr lang="zh-CN" altLang="en-US" sz="1800" b="1" dirty="0">
              <a:solidFill>
                <a:srgbClr val="000066"/>
              </a:solidFill>
              <a:latin typeface="微软雅黑" panose="020B0503020204020204" pitchFamily="34" charset="-122"/>
              <a:ea typeface="微软雅黑" panose="020B0503020204020204" pitchFamily="34" charset="-122"/>
            </a:endParaRPr>
          </a:p>
        </p:txBody>
      </p:sp>
      <p:sp>
        <p:nvSpPr>
          <p:cNvPr id="26" name="object 3"/>
          <p:cNvSpPr txBox="1"/>
          <p:nvPr/>
        </p:nvSpPr>
        <p:spPr>
          <a:xfrm>
            <a:off x="539750" y="1260475"/>
            <a:ext cx="5960046" cy="2210670"/>
          </a:xfrm>
          <a:prstGeom prst="rect">
            <a:avLst/>
          </a:prstGeom>
        </p:spPr>
        <p:txBody>
          <a:bodyPr wrap="square" lIns="0" tIns="138430" rIns="0" bIns="0">
            <a:spAutoFit/>
          </a:bodyPr>
          <a:lstStyle>
            <a:lvl1pPr marL="892175" indent="-879475">
              <a:buFont typeface="Arial" panose="020B0604020202020204" pitchFamily="34" charset="0"/>
              <a:tabLst>
                <a:tab pos="892175" algn="l"/>
              </a:tabLst>
              <a:defRPr>
                <a:solidFill>
                  <a:schemeClr val="tx1"/>
                </a:solidFill>
                <a:latin typeface="Arial" panose="020B0604020202020204" pitchFamily="34" charset="0"/>
                <a:ea typeface="华文中宋" panose="02010600040101010101" pitchFamily="2" charset="-122"/>
              </a:defRPr>
            </a:lvl1pPr>
            <a:lvl2pPr marL="742950" indent="-285750">
              <a:buFont typeface="Arial" panose="020B0604020202020204" pitchFamily="34" charset="0"/>
              <a:tabLst>
                <a:tab pos="892175" algn="l"/>
              </a:tabLst>
              <a:defRPr>
                <a:solidFill>
                  <a:schemeClr val="tx1"/>
                </a:solidFill>
                <a:latin typeface="Arial" panose="020B0604020202020204" pitchFamily="34" charset="0"/>
                <a:ea typeface="华文中宋" panose="02010600040101010101" pitchFamily="2" charset="-122"/>
              </a:defRPr>
            </a:lvl2pPr>
            <a:lvl3pPr marL="1143000" indent="-228600">
              <a:buFont typeface="Arial" panose="020B0604020202020204" pitchFamily="34" charset="0"/>
              <a:tabLst>
                <a:tab pos="892175" algn="l"/>
              </a:tabLst>
              <a:defRPr>
                <a:solidFill>
                  <a:schemeClr val="tx1"/>
                </a:solidFill>
                <a:latin typeface="Arial" panose="020B0604020202020204" pitchFamily="34" charset="0"/>
                <a:ea typeface="华文中宋" panose="02010600040101010101" pitchFamily="2" charset="-122"/>
              </a:defRPr>
            </a:lvl3pPr>
            <a:lvl4pPr marL="1600200" indent="-228600">
              <a:buFont typeface="Arial" panose="020B0604020202020204" pitchFamily="34" charset="0"/>
              <a:tabLst>
                <a:tab pos="892175" algn="l"/>
              </a:tabLst>
              <a:defRPr>
                <a:solidFill>
                  <a:schemeClr val="tx1"/>
                </a:solidFill>
                <a:latin typeface="Arial" panose="020B0604020202020204" pitchFamily="34" charset="0"/>
                <a:ea typeface="华文中宋" panose="02010600040101010101" pitchFamily="2" charset="-122"/>
              </a:defRPr>
            </a:lvl4pPr>
            <a:lvl5pPr marL="2057400" indent="-228600">
              <a:buFont typeface="Arial" panose="020B0604020202020204" pitchFamily="34" charset="0"/>
              <a:tabLst>
                <a:tab pos="892175" algn="l"/>
              </a:tabLst>
              <a:defRPr>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0"/>
              </a:spcBef>
              <a:spcAft>
                <a:spcPct val="0"/>
              </a:spcAft>
              <a:buFont typeface="Arial" panose="020B0604020202020204" pitchFamily="34" charset="0"/>
              <a:tabLst>
                <a:tab pos="892175" algn="l"/>
              </a:tabLst>
              <a:defRPr>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0"/>
              </a:spcBef>
              <a:spcAft>
                <a:spcPct val="0"/>
              </a:spcAft>
              <a:buFont typeface="Arial" panose="020B0604020202020204" pitchFamily="34" charset="0"/>
              <a:tabLst>
                <a:tab pos="892175" algn="l"/>
              </a:tabLst>
              <a:defRPr>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0"/>
              </a:spcBef>
              <a:spcAft>
                <a:spcPct val="0"/>
              </a:spcAft>
              <a:buFont typeface="Arial" panose="020B0604020202020204" pitchFamily="34" charset="0"/>
              <a:tabLst>
                <a:tab pos="892175" algn="l"/>
              </a:tabLst>
              <a:defRPr>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0"/>
              </a:spcBef>
              <a:spcAft>
                <a:spcPct val="0"/>
              </a:spcAft>
              <a:buFont typeface="Arial" panose="020B0604020202020204" pitchFamily="34" charset="0"/>
              <a:tabLst>
                <a:tab pos="892175" algn="l"/>
              </a:tabLst>
              <a:defRPr>
                <a:solidFill>
                  <a:schemeClr val="tx1"/>
                </a:solidFill>
                <a:latin typeface="Arial" panose="020B0604020202020204" pitchFamily="34" charset="0"/>
                <a:ea typeface="华文中宋" panose="02010600040101010101" pitchFamily="2" charset="-122"/>
              </a:defRPr>
            </a:lvl9pPr>
          </a:lstStyle>
          <a:p>
            <a:pPr marL="298450" indent="-285750" fontAlgn="base">
              <a:spcBef>
                <a:spcPts val="1090"/>
              </a:spcBef>
              <a:spcAft>
                <a:spcPct val="0"/>
              </a:spcAft>
              <a:buFont typeface="Wingdings" panose="05000000000000000000" pitchFamily="2" charset="2"/>
              <a:buChar char="n"/>
              <a:defRPr/>
            </a:pPr>
            <a:r>
              <a:rPr lang="zh-CN" altLang="zh-CN" b="1" dirty="0">
                <a:solidFill>
                  <a:srgbClr val="000066"/>
                </a:solidFill>
                <a:latin typeface="微软雅黑" panose="020B0503020204020204" pitchFamily="34" charset="-122"/>
                <a:ea typeface="微软雅黑" panose="020B0503020204020204" pitchFamily="34" charset="-122"/>
              </a:rPr>
              <a:t>亮度</a:t>
            </a:r>
            <a:endParaRPr lang="zh-CN" altLang="zh-CN" b="1" dirty="0">
              <a:solidFill>
                <a:srgbClr val="000066"/>
              </a:solidFill>
              <a:latin typeface="微软雅黑" panose="020B0503020204020204" pitchFamily="34" charset="-122"/>
              <a:ea typeface="微软雅黑" panose="020B0503020204020204" pitchFamily="34" charset="-122"/>
            </a:endParaRPr>
          </a:p>
          <a:p>
            <a:pPr marL="0" indent="12700" fontAlgn="base">
              <a:lnSpc>
                <a:spcPct val="113000"/>
              </a:lnSpc>
              <a:spcBef>
                <a:spcPts val="425"/>
              </a:spcBef>
              <a:spcAft>
                <a:spcPct val="0"/>
              </a:spcAft>
              <a:tabLst>
                <a:tab pos="0" algn="l"/>
              </a:tabLst>
              <a:defRPr/>
            </a:pPr>
            <a:r>
              <a:rPr lang="en-US" altLang="zh-CN" sz="1600" b="1" dirty="0">
                <a:solidFill>
                  <a:srgbClr val="000066"/>
                </a:solidFill>
                <a:latin typeface="微软雅黑" panose="020B0503020204020204" pitchFamily="34" charset="-122"/>
                <a:ea typeface="微软雅黑" panose="020B0503020204020204" pitchFamily="34" charset="-122"/>
              </a:rPr>
              <a:t>     </a:t>
            </a:r>
            <a:r>
              <a:rPr lang="zh-CN" altLang="zh-CN" sz="1600" b="1" dirty="0">
                <a:solidFill>
                  <a:srgbClr val="000066"/>
                </a:solidFill>
                <a:latin typeface="微软雅黑" panose="020B0503020204020204" pitchFamily="34" charset="-122"/>
                <a:ea typeface="微软雅黑" panose="020B0503020204020204" pitchFamily="34" charset="-122"/>
              </a:rPr>
              <a:t>图</a:t>
            </a:r>
            <a:r>
              <a:rPr lang="zh-CN" altLang="en-US" sz="1600" b="1" dirty="0">
                <a:solidFill>
                  <a:srgbClr val="000066"/>
                </a:solidFill>
                <a:latin typeface="微软雅黑" panose="020B0503020204020204" pitchFamily="34" charset="-122"/>
                <a:ea typeface="微软雅黑" panose="020B0503020204020204" pitchFamily="34" charset="-122"/>
              </a:rPr>
              <a:t>像</a:t>
            </a:r>
            <a:r>
              <a:rPr lang="zh-CN" altLang="zh-CN" sz="1600" b="1" dirty="0">
                <a:solidFill>
                  <a:srgbClr val="000066"/>
                </a:solidFill>
                <a:latin typeface="微软雅黑" panose="020B0503020204020204" pitchFamily="34" charset="-122"/>
                <a:ea typeface="微软雅黑" panose="020B0503020204020204" pitchFamily="34" charset="-122"/>
              </a:rPr>
              <a:t>的亮度本身是一个客观量（人对它的感知是一个主观量）。图</a:t>
            </a:r>
            <a:r>
              <a:rPr lang="zh-CN" altLang="en-US" sz="1600" b="1" dirty="0">
                <a:solidFill>
                  <a:srgbClr val="000066"/>
                </a:solidFill>
                <a:latin typeface="微软雅黑" panose="020B0503020204020204" pitchFamily="34" charset="-122"/>
                <a:ea typeface="微软雅黑" panose="020B0503020204020204" pitchFamily="34" charset="-122"/>
              </a:rPr>
              <a:t>像</a:t>
            </a:r>
            <a:r>
              <a:rPr lang="zh-CN" altLang="zh-CN" sz="1600" b="1" dirty="0">
                <a:solidFill>
                  <a:srgbClr val="000066"/>
                </a:solidFill>
                <a:latin typeface="微软雅黑" panose="020B0503020204020204" pitchFamily="34" charset="-122"/>
                <a:ea typeface="微软雅黑" panose="020B0503020204020204" pitchFamily="34" charset="-122"/>
              </a:rPr>
              <a:t>的亮度常对应图</a:t>
            </a:r>
            <a:r>
              <a:rPr lang="zh-CN" altLang="en-US" sz="1600" b="1" dirty="0">
                <a:solidFill>
                  <a:srgbClr val="000066"/>
                </a:solidFill>
                <a:latin typeface="微软雅黑" panose="020B0503020204020204" pitchFamily="34" charset="-122"/>
                <a:ea typeface="微软雅黑" panose="020B0503020204020204" pitchFamily="34" charset="-122"/>
              </a:rPr>
              <a:t>像</a:t>
            </a:r>
            <a:r>
              <a:rPr lang="zh-CN" altLang="zh-CN" sz="1600" b="1" dirty="0">
                <a:solidFill>
                  <a:srgbClr val="000066"/>
                </a:solidFill>
                <a:latin typeface="微软雅黑" panose="020B0503020204020204" pitchFamily="34" charset="-122"/>
                <a:ea typeface="微软雅黑" panose="020B0503020204020204" pitchFamily="34" charset="-122"/>
              </a:rPr>
              <a:t>的灰度，较大的灰度值对应较高的亮度</a:t>
            </a:r>
            <a:endParaRPr lang="zh-CN" altLang="zh-CN" sz="1600" b="1" dirty="0">
              <a:solidFill>
                <a:srgbClr val="000066"/>
              </a:solidFill>
              <a:latin typeface="微软雅黑" panose="020B0503020204020204" pitchFamily="34" charset="-122"/>
              <a:ea typeface="微软雅黑" panose="020B0503020204020204" pitchFamily="34" charset="-122"/>
            </a:endParaRPr>
          </a:p>
          <a:p>
            <a:pPr marL="298450" indent="-285750" fontAlgn="base">
              <a:spcBef>
                <a:spcPts val="1515"/>
              </a:spcBef>
              <a:spcAft>
                <a:spcPct val="0"/>
              </a:spcAft>
              <a:buFont typeface="Wingdings" panose="05000000000000000000" pitchFamily="2" charset="2"/>
              <a:buChar char="n"/>
              <a:defRPr/>
            </a:pPr>
            <a:r>
              <a:rPr lang="zh-CN" altLang="zh-CN" b="1" dirty="0">
                <a:solidFill>
                  <a:srgbClr val="000066"/>
                </a:solidFill>
                <a:latin typeface="微软雅黑" panose="020B0503020204020204" pitchFamily="34" charset="-122"/>
                <a:ea typeface="微软雅黑" panose="020B0503020204020204" pitchFamily="34" charset="-122"/>
              </a:rPr>
              <a:t>对比度</a:t>
            </a:r>
            <a:endParaRPr lang="zh-CN" altLang="zh-CN" b="1" dirty="0">
              <a:solidFill>
                <a:srgbClr val="000066"/>
              </a:solidFill>
              <a:latin typeface="微软雅黑" panose="020B0503020204020204" pitchFamily="34" charset="-122"/>
              <a:ea typeface="微软雅黑" panose="020B0503020204020204" pitchFamily="34" charset="-122"/>
            </a:endParaRPr>
          </a:p>
          <a:p>
            <a:pPr fontAlgn="base">
              <a:lnSpc>
                <a:spcPct val="113000"/>
              </a:lnSpc>
              <a:spcBef>
                <a:spcPts val="425"/>
              </a:spcBef>
              <a:spcAft>
                <a:spcPct val="0"/>
              </a:spcAft>
              <a:defRPr/>
            </a:pPr>
            <a:r>
              <a:rPr lang="en-US" altLang="zh-CN" sz="1600" b="1" dirty="0">
                <a:solidFill>
                  <a:srgbClr val="000066"/>
                </a:solidFill>
                <a:latin typeface="微软雅黑" panose="020B0503020204020204" pitchFamily="34" charset="-122"/>
                <a:ea typeface="微软雅黑" panose="020B0503020204020204" pitchFamily="34" charset="-122"/>
              </a:rPr>
              <a:t>     </a:t>
            </a:r>
            <a:r>
              <a:rPr lang="zh-CN" altLang="zh-CN" sz="1600" b="1" dirty="0">
                <a:solidFill>
                  <a:srgbClr val="000066"/>
                </a:solidFill>
                <a:latin typeface="微软雅黑" panose="020B0503020204020204" pitchFamily="34" charset="-122"/>
                <a:ea typeface="微软雅黑" panose="020B0503020204020204" pitchFamily="34" charset="-122"/>
              </a:rPr>
              <a:t>描述图</a:t>
            </a:r>
            <a:r>
              <a:rPr lang="zh-CN" altLang="en-US" sz="1600" b="1" dirty="0">
                <a:solidFill>
                  <a:srgbClr val="000066"/>
                </a:solidFill>
                <a:latin typeface="微软雅黑" panose="020B0503020204020204" pitchFamily="34" charset="-122"/>
                <a:ea typeface="微软雅黑" panose="020B0503020204020204" pitchFamily="34" charset="-122"/>
              </a:rPr>
              <a:t>像</a:t>
            </a:r>
            <a:r>
              <a:rPr lang="zh-CN" altLang="zh-CN" sz="1600" b="1" dirty="0">
                <a:solidFill>
                  <a:srgbClr val="000066"/>
                </a:solidFill>
                <a:latin typeface="微软雅黑" panose="020B0503020204020204" pitchFamily="34" charset="-122"/>
                <a:ea typeface="微软雅黑" panose="020B0503020204020204" pitchFamily="34" charset="-122"/>
              </a:rPr>
              <a:t>局部范围内相邻两部分之间的亮度 差别（也称反差）</a:t>
            </a:r>
            <a:endParaRPr lang="zh-CN" altLang="zh-CN" sz="1600" b="1" dirty="0">
              <a:solidFill>
                <a:srgbClr val="000066"/>
              </a:solidFill>
              <a:latin typeface="微软雅黑" panose="020B0503020204020204" pitchFamily="34" charset="-122"/>
              <a:ea typeface="微软雅黑" panose="020B0503020204020204" pitchFamily="34" charset="-122"/>
            </a:endParaRPr>
          </a:p>
          <a:p>
            <a:pPr marL="298450" indent="-285750" fontAlgn="base">
              <a:spcBef>
                <a:spcPts val="1050"/>
              </a:spcBef>
              <a:spcAft>
                <a:spcPct val="0"/>
              </a:spcAft>
              <a:buFont typeface="Wingdings" panose="05000000000000000000" pitchFamily="2" charset="2"/>
              <a:buChar char="n"/>
              <a:defRPr/>
            </a:pPr>
            <a:r>
              <a:rPr lang="zh-CN" altLang="zh-CN" sz="1600" b="1" dirty="0">
                <a:solidFill>
                  <a:srgbClr val="000066"/>
                </a:solidFill>
                <a:latin typeface="微软雅黑" panose="020B0503020204020204" pitchFamily="34" charset="-122"/>
                <a:ea typeface="微软雅黑" panose="020B0503020204020204" pitchFamily="34" charset="-122"/>
              </a:rPr>
              <a:t>相对亮度对比度</a:t>
            </a:r>
            <a:endParaRPr lang="zh-CN" altLang="zh-CN" sz="1600" b="1"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 name="文本框 1"/>
              <p:cNvSpPr txBox="1"/>
              <p:nvPr/>
            </p:nvSpPr>
            <p:spPr>
              <a:xfrm>
                <a:off x="2549187" y="3600319"/>
                <a:ext cx="1941172" cy="56541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𝑅𝐵𝐶</m:t>
                      </m:r>
                      <m:r>
                        <a:rPr lang="zh-CN" altLang="en-US" i="0">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𝐼</m:t>
                              </m:r>
                            </m:e>
                            <m:sub>
                              <m:r>
                                <a:rPr lang="en-US" altLang="zh-CN" i="1">
                                  <a:latin typeface="Cambria Math" panose="02040503050406030204" pitchFamily="18" charset="0"/>
                                </a:rPr>
                                <m:t>𝑚𝑎𝑥</m:t>
                              </m:r>
                            </m:sub>
                          </m:sSub>
                          <m:r>
                            <a:rPr lang="en-US" altLang="zh-CN" b="0" i="0" smtClean="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𝐼</m:t>
                              </m:r>
                            </m:e>
                            <m:sub>
                              <m:r>
                                <a:rPr lang="en-US" altLang="zh-CN" i="1">
                                  <a:latin typeface="Cambria Math" panose="02040503050406030204" pitchFamily="18" charset="0"/>
                                </a:rPr>
                                <m:t>𝑚𝑖𝑛</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𝐼</m:t>
                              </m:r>
                            </m:e>
                            <m:sub>
                              <m:r>
                                <a:rPr lang="en-US" altLang="zh-CN" b="0" i="1" smtClean="0">
                                  <a:latin typeface="Cambria Math" panose="02040503050406030204" pitchFamily="18" charset="0"/>
                                </a:rPr>
                                <m:t>𝑚𝑎𝑥</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𝐼</m:t>
                              </m:r>
                            </m:e>
                            <m:sub>
                              <m:r>
                                <a:rPr lang="en-US" altLang="zh-CN" i="1">
                                  <a:latin typeface="Cambria Math" panose="02040503050406030204" pitchFamily="18" charset="0"/>
                                </a:rPr>
                                <m:t>𝑚</m:t>
                              </m:r>
                              <m:r>
                                <a:rPr lang="en-US" altLang="zh-CN" b="0" i="1" smtClean="0">
                                  <a:latin typeface="Cambria Math" panose="02040503050406030204" pitchFamily="18" charset="0"/>
                                </a:rPr>
                                <m:t>𝑖𝑛</m:t>
                              </m:r>
                            </m:sub>
                          </m:sSub>
                        </m:den>
                      </m:f>
                    </m:oMath>
                  </m:oMathPara>
                </a14:m>
                <a:endParaRPr lang="zh-CN" altLang="en-US" dirty="0"/>
              </a:p>
            </p:txBody>
          </p:sp>
        </mc:Choice>
        <mc:Fallback>
          <p:sp>
            <p:nvSpPr>
              <p:cNvPr id="2" name="文本框 1"/>
              <p:cNvSpPr txBox="1">
                <a:spLocks noRot="1" noChangeAspect="1" noMove="1" noResize="1" noEditPoints="1" noAdjustHandles="1" noChangeArrowheads="1" noChangeShapeType="1" noTextEdit="1"/>
              </p:cNvSpPr>
              <p:nvPr/>
            </p:nvSpPr>
            <p:spPr>
              <a:xfrm>
                <a:off x="2549187" y="3600319"/>
                <a:ext cx="1941172" cy="565411"/>
              </a:xfrm>
              <a:prstGeom prst="rect">
                <a:avLst/>
              </a:prstGeom>
              <a:blipFill rotWithShape="1">
                <a:blip r:embed="rId1"/>
                <a:stretch>
                  <a:fillRect l="-15" t="-89" r="-771" b="23"/>
                </a:stretch>
              </a:blipFill>
            </p:spPr>
            <p:txBody>
              <a:bodyPr/>
              <a:lstStyle/>
              <a:p>
                <a:r>
                  <a:rPr lang="zh-CN" altLang="en-US">
                    <a:noFill/>
                  </a:rPr>
                  <a:t> </a:t>
                </a:r>
              </a:p>
            </p:txBody>
          </p:sp>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8F63A3B-78C7-47BE-AE5E-E10140E04643}" type="slidenum">
              <a:rPr lang="en-US" smtClean="0"/>
            </a:fld>
            <a:endParaRPr lang="en-US" dirty="0"/>
          </a:p>
        </p:txBody>
      </p:sp>
      <p:sp>
        <p:nvSpPr>
          <p:cNvPr id="3" name="矩形 2"/>
          <p:cNvSpPr/>
          <p:nvPr/>
        </p:nvSpPr>
        <p:spPr>
          <a:xfrm>
            <a:off x="670858" y="113344"/>
            <a:ext cx="2492991" cy="369332"/>
          </a:xfrm>
          <a:prstGeom prst="rect">
            <a:avLst/>
          </a:prstGeom>
        </p:spPr>
        <p:txBody>
          <a:bodyPr wrap="none">
            <a:spAutoFit/>
          </a:bodyPr>
          <a:lstStyle/>
          <a:p>
            <a:pPr algn="ctr"/>
            <a:r>
              <a:rPr lang="zh-CN" altLang="en-US" b="1" dirty="0">
                <a:solidFill>
                  <a:srgbClr val="000000"/>
                </a:solidFill>
                <a:latin typeface="微软雅黑" panose="020B0503020204020204" pitchFamily="34" charset="-122"/>
                <a:ea typeface="微软雅黑" panose="020B0503020204020204" pitchFamily="34" charset="-122"/>
              </a:rPr>
              <a:t>二、</a:t>
            </a:r>
            <a:r>
              <a:rPr lang="zh-CN" altLang="en-US" b="1" dirty="0">
                <a:solidFill>
                  <a:srgbClr val="000066"/>
                </a:solidFill>
                <a:latin typeface="微软雅黑" panose="020B0503020204020204" pitchFamily="34" charset="-122"/>
                <a:ea typeface="微软雅黑" panose="020B0503020204020204" pitchFamily="34" charset="-122"/>
              </a:rPr>
              <a:t>理解图像采集过程</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5362783" y="189655"/>
            <a:ext cx="1432496"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图像采集</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8" name="Rectangle 3"/>
          <p:cNvSpPr txBox="1">
            <a:spLocks noChangeArrowheads="1"/>
          </p:cNvSpPr>
          <p:nvPr/>
        </p:nvSpPr>
        <p:spPr bwMode="auto">
          <a:xfrm>
            <a:off x="746760" y="872546"/>
            <a:ext cx="5639753" cy="4168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eaLnBrk="0" fontAlgn="base" hangingPunct="0">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eaLnBrk="0" fontAlgn="base" hangingPunct="0">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0" fontAlgn="base" latinLnBrk="0" hangingPunct="0">
              <a:lnSpc>
                <a:spcPts val="2800"/>
              </a:lnSpc>
              <a:spcBef>
                <a:spcPct val="20000"/>
              </a:spcBef>
              <a:spcAft>
                <a:spcPct val="0"/>
              </a:spcAft>
              <a:buClr>
                <a:srgbClr val="006600"/>
              </a:buClr>
              <a:buSzPct val="90000"/>
              <a:buFont typeface="Wingdings" panose="05000000000000000000" pitchFamily="2" charset="2"/>
              <a:buChar char="ü"/>
              <a:defRPr/>
            </a:pPr>
            <a:r>
              <a:rPr lang="zh-CN" altLang="en-US" sz="1800" b="1" dirty="0">
                <a:solidFill>
                  <a:srgbClr val="000066"/>
                </a:solidFill>
                <a:latin typeface="微软雅黑" panose="020B0503020204020204" pitchFamily="34" charset="-122"/>
                <a:ea typeface="微软雅黑" panose="020B0503020204020204" pitchFamily="34" charset="-122"/>
              </a:rPr>
              <a:t>图像数字化</a:t>
            </a:r>
            <a:endParaRPr lang="zh-CN" altLang="en-US" sz="1800" b="1" dirty="0">
              <a:solidFill>
                <a:srgbClr val="000066"/>
              </a:solidFill>
              <a:latin typeface="微软雅黑" panose="020B0503020204020204" pitchFamily="34" charset="-122"/>
              <a:ea typeface="微软雅黑" panose="020B0503020204020204" pitchFamily="34" charset="-122"/>
            </a:endParaRPr>
          </a:p>
          <a:p>
            <a:pPr marL="742950" marR="0" lvl="1" indent="-285750" algn="l" defTabSz="914400" rtl="0" eaLnBrk="0" fontAlgn="base" latinLnBrk="0" hangingPunct="0">
              <a:lnSpc>
                <a:spcPts val="2800"/>
              </a:lnSpc>
              <a:spcBef>
                <a:spcPct val="20000"/>
              </a:spcBef>
              <a:spcAft>
                <a:spcPct val="0"/>
              </a:spcAft>
              <a:buClr>
                <a:srgbClr val="006600"/>
              </a:buClr>
              <a:buSzPct val="90000"/>
              <a:buFont typeface="Wingdings" panose="05000000000000000000" pitchFamily="2" charset="2"/>
              <a:buChar char="u"/>
              <a:defRPr/>
            </a:pPr>
            <a:r>
              <a:rPr lang="zh-CN" altLang="en-US" sz="1600" b="1" dirty="0">
                <a:solidFill>
                  <a:schemeClr val="tx1"/>
                </a:solidFill>
                <a:latin typeface="微软雅黑" panose="020B0503020204020204" pitchFamily="34" charset="-122"/>
                <a:ea typeface="微软雅黑" panose="020B0503020204020204" pitchFamily="34" charset="-122"/>
              </a:rPr>
              <a:t>将代表图像的连续</a:t>
            </a:r>
            <a:r>
              <a:rPr lang="en-US" altLang="zh-CN" sz="1600" b="1" dirty="0">
                <a:solidFill>
                  <a:schemeClr val="tx1"/>
                </a:solidFill>
                <a:latin typeface="微软雅黑" panose="020B0503020204020204" pitchFamily="34" charset="-122"/>
                <a:ea typeface="微软雅黑" panose="020B0503020204020204" pitchFamily="34" charset="-122"/>
              </a:rPr>
              <a:t>(</a:t>
            </a:r>
            <a:r>
              <a:rPr lang="zh-CN" altLang="en-US" sz="1600" b="1" dirty="0">
                <a:solidFill>
                  <a:schemeClr val="tx1"/>
                </a:solidFill>
                <a:latin typeface="微软雅黑" panose="020B0503020204020204" pitchFamily="34" charset="-122"/>
                <a:ea typeface="微软雅黑" panose="020B0503020204020204" pitchFamily="34" charset="-122"/>
              </a:rPr>
              <a:t>模拟</a:t>
            </a:r>
            <a:r>
              <a:rPr lang="en-US" altLang="zh-CN" sz="1600" b="1" dirty="0">
                <a:solidFill>
                  <a:schemeClr val="tx1"/>
                </a:solidFill>
                <a:latin typeface="微软雅黑" panose="020B0503020204020204" pitchFamily="34" charset="-122"/>
                <a:ea typeface="微软雅黑" panose="020B0503020204020204" pitchFamily="34" charset="-122"/>
              </a:rPr>
              <a:t>)</a:t>
            </a:r>
            <a:r>
              <a:rPr lang="zh-CN" altLang="en-US" sz="1600" b="1" dirty="0">
                <a:solidFill>
                  <a:schemeClr val="tx1"/>
                </a:solidFill>
                <a:latin typeface="微软雅黑" panose="020B0503020204020204" pitchFamily="34" charset="-122"/>
                <a:ea typeface="微软雅黑" panose="020B0503020204020204" pitchFamily="34" charset="-122"/>
              </a:rPr>
              <a:t>信号转换为离散</a:t>
            </a:r>
            <a:r>
              <a:rPr lang="en-US" altLang="zh-CN" sz="1600" b="1" dirty="0">
                <a:solidFill>
                  <a:schemeClr val="tx1"/>
                </a:solidFill>
                <a:latin typeface="微软雅黑" panose="020B0503020204020204" pitchFamily="34" charset="-122"/>
                <a:ea typeface="微软雅黑" panose="020B0503020204020204" pitchFamily="34" charset="-122"/>
              </a:rPr>
              <a:t>(</a:t>
            </a:r>
            <a:r>
              <a:rPr lang="zh-CN" altLang="en-US" sz="1600" b="1" dirty="0">
                <a:solidFill>
                  <a:schemeClr val="tx1"/>
                </a:solidFill>
                <a:latin typeface="微软雅黑" panose="020B0503020204020204" pitchFamily="34" charset="-122"/>
                <a:ea typeface="微软雅黑" panose="020B0503020204020204" pitchFamily="34" charset="-122"/>
              </a:rPr>
              <a:t>数字</a:t>
            </a:r>
            <a:r>
              <a:rPr lang="en-US" altLang="zh-CN" sz="1600" b="1" dirty="0">
                <a:solidFill>
                  <a:schemeClr val="tx1"/>
                </a:solidFill>
                <a:latin typeface="微软雅黑" panose="020B0503020204020204" pitchFamily="34" charset="-122"/>
                <a:ea typeface="微软雅黑" panose="020B0503020204020204" pitchFamily="34" charset="-122"/>
              </a:rPr>
              <a:t>)</a:t>
            </a:r>
            <a:r>
              <a:rPr lang="zh-CN" altLang="en-US" sz="1600" b="1" dirty="0">
                <a:solidFill>
                  <a:schemeClr val="tx1"/>
                </a:solidFill>
                <a:latin typeface="微软雅黑" panose="020B0503020204020204" pitchFamily="34" charset="-122"/>
                <a:ea typeface="微软雅黑" panose="020B0503020204020204" pitchFamily="34" charset="-122"/>
              </a:rPr>
              <a:t>信号的过程称为图像数字化。</a:t>
            </a:r>
            <a:endParaRPr lang="zh-CN" altLang="en-US" sz="1600" b="1" dirty="0">
              <a:solidFill>
                <a:schemeClr val="tx1"/>
              </a:solidFill>
              <a:latin typeface="微软雅黑" panose="020B0503020204020204" pitchFamily="34" charset="-122"/>
              <a:ea typeface="微软雅黑" panose="020B0503020204020204" pitchFamily="34" charset="-122"/>
            </a:endParaRPr>
          </a:p>
          <a:p>
            <a:pPr marL="742950" marR="0" lvl="1" indent="-285750" algn="l" defTabSz="914400" rtl="0" eaLnBrk="0" fontAlgn="base" latinLnBrk="0" hangingPunct="0">
              <a:lnSpc>
                <a:spcPts val="2800"/>
              </a:lnSpc>
              <a:spcBef>
                <a:spcPct val="20000"/>
              </a:spcBef>
              <a:spcAft>
                <a:spcPct val="0"/>
              </a:spcAft>
              <a:buClr>
                <a:srgbClr val="006600"/>
              </a:buClr>
              <a:buSzPct val="90000"/>
              <a:buFont typeface="Wingdings" panose="05000000000000000000" pitchFamily="2" charset="2"/>
              <a:buChar char="u"/>
              <a:defRPr/>
            </a:pPr>
            <a:r>
              <a:rPr lang="zh-CN" altLang="en-US" sz="1600" b="1" dirty="0">
                <a:solidFill>
                  <a:srgbClr val="000066"/>
                </a:solidFill>
                <a:latin typeface="微软雅黑" panose="020B0503020204020204" pitchFamily="34" charset="-122"/>
                <a:ea typeface="微软雅黑" panose="020B0503020204020204" pitchFamily="34" charset="-122"/>
              </a:rPr>
              <a:t>步骤：</a:t>
            </a:r>
            <a:r>
              <a:rPr lang="zh-CN" altLang="en-US" sz="1600" b="1" dirty="0">
                <a:solidFill>
                  <a:schemeClr val="tx1"/>
                </a:solidFill>
                <a:latin typeface="微软雅黑" panose="020B0503020204020204" pitchFamily="34" charset="-122"/>
                <a:ea typeface="微软雅黑" panose="020B0503020204020204" pitchFamily="34" charset="-122"/>
              </a:rPr>
              <a:t>采样和量化</a:t>
            </a:r>
            <a:endParaRPr lang="zh-CN" altLang="en-US" sz="1600" b="1" dirty="0">
              <a:solidFill>
                <a:schemeClr val="tx1"/>
              </a:solidFill>
              <a:latin typeface="微软雅黑" panose="020B0503020204020204" pitchFamily="34" charset="-122"/>
              <a:ea typeface="微软雅黑" panose="020B0503020204020204" pitchFamily="34" charset="-122"/>
            </a:endParaRPr>
          </a:p>
          <a:p>
            <a:pPr marL="742950" marR="0" lvl="1" indent="-285750" algn="l" defTabSz="914400" rtl="0" eaLnBrk="0" fontAlgn="base" latinLnBrk="0" hangingPunct="0">
              <a:lnSpc>
                <a:spcPts val="2800"/>
              </a:lnSpc>
              <a:spcBef>
                <a:spcPct val="20000"/>
              </a:spcBef>
              <a:spcAft>
                <a:spcPct val="0"/>
              </a:spcAft>
              <a:buClr>
                <a:srgbClr val="006600"/>
              </a:buClr>
              <a:buSzPct val="90000"/>
              <a:buFont typeface="Wingdings" panose="05000000000000000000" pitchFamily="2" charset="2"/>
              <a:buChar char="u"/>
              <a:defRPr/>
            </a:pPr>
            <a:r>
              <a:rPr lang="zh-CN" altLang="en-US" sz="1600" b="1" dirty="0">
                <a:solidFill>
                  <a:srgbClr val="000066"/>
                </a:solidFill>
                <a:latin typeface="微软雅黑" panose="020B0503020204020204" pitchFamily="34" charset="-122"/>
                <a:ea typeface="微软雅黑" panose="020B0503020204020204" pitchFamily="34" charset="-122"/>
              </a:rPr>
              <a:t>主要技术</a:t>
            </a:r>
            <a:endParaRPr lang="zh-CN" altLang="en-US" sz="1600" b="1" dirty="0">
              <a:solidFill>
                <a:srgbClr val="000066"/>
              </a:solidFill>
              <a:latin typeface="微软雅黑" panose="020B0503020204020204" pitchFamily="34" charset="-122"/>
              <a:ea typeface="微软雅黑" panose="020B0503020204020204" pitchFamily="34" charset="-122"/>
            </a:endParaRPr>
          </a:p>
          <a:p>
            <a:pPr marL="1143000" marR="0" lvl="2" indent="-228600" algn="l" defTabSz="914400" rtl="0" eaLnBrk="0" fontAlgn="base" latinLnBrk="0" hangingPunct="0">
              <a:lnSpc>
                <a:spcPts val="2800"/>
              </a:lnSpc>
              <a:spcBef>
                <a:spcPct val="20000"/>
              </a:spcBef>
              <a:spcAft>
                <a:spcPct val="0"/>
              </a:spcAft>
              <a:buClr>
                <a:srgbClr val="006600"/>
              </a:buClr>
              <a:buSzTx/>
              <a:buFont typeface="Wingdings" panose="05000000000000000000" pitchFamily="2" charset="2"/>
              <a:buChar char="l"/>
              <a:defRPr/>
            </a:pPr>
            <a:r>
              <a:rPr lang="zh-CN" altLang="en-US" sz="1600" b="1" dirty="0">
                <a:solidFill>
                  <a:srgbClr val="000066"/>
                </a:solidFill>
                <a:latin typeface="微软雅黑" panose="020B0503020204020204" pitchFamily="34" charset="-122"/>
                <a:ea typeface="微软雅黑" panose="020B0503020204020204" pitchFamily="34" charset="-122"/>
              </a:rPr>
              <a:t>成像：</a:t>
            </a:r>
            <a:r>
              <a:rPr lang="zh-CN" altLang="en-US" sz="1600" b="1" dirty="0">
                <a:latin typeface="微软雅黑" panose="020B0503020204020204" pitchFamily="34" charset="-122"/>
                <a:ea typeface="微软雅黑" panose="020B0503020204020204" pitchFamily="34" charset="-122"/>
              </a:rPr>
              <a:t>光信息－</a:t>
            </a:r>
            <a:r>
              <a:rPr lang="en-US" altLang="zh-CN" sz="1600" b="1" dirty="0">
                <a:latin typeface="微软雅黑" panose="020B0503020204020204" pitchFamily="34" charset="-122"/>
                <a:ea typeface="微软雅黑" panose="020B0503020204020204" pitchFamily="34" charset="-122"/>
              </a:rPr>
              <a:t>&gt;</a:t>
            </a:r>
            <a:r>
              <a:rPr lang="zh-CN" altLang="en-US" sz="1600" b="1" dirty="0">
                <a:latin typeface="微软雅黑" panose="020B0503020204020204" pitchFamily="34" charset="-122"/>
                <a:ea typeface="微软雅黑" panose="020B0503020204020204" pitchFamily="34" charset="-122"/>
              </a:rPr>
              <a:t>电信号</a:t>
            </a:r>
            <a:endParaRPr lang="zh-CN" altLang="en-US" sz="1600" b="1" dirty="0">
              <a:latin typeface="微软雅黑" panose="020B0503020204020204" pitchFamily="34" charset="-122"/>
              <a:ea typeface="微软雅黑" panose="020B0503020204020204" pitchFamily="34" charset="-122"/>
            </a:endParaRPr>
          </a:p>
          <a:p>
            <a:pPr marL="1143000" marR="0" lvl="2" indent="-228600" algn="l" defTabSz="914400" rtl="0" eaLnBrk="0" fontAlgn="base" latinLnBrk="0" hangingPunct="0">
              <a:lnSpc>
                <a:spcPts val="2800"/>
              </a:lnSpc>
              <a:spcBef>
                <a:spcPct val="20000"/>
              </a:spcBef>
              <a:spcAft>
                <a:spcPct val="0"/>
              </a:spcAft>
              <a:buClr>
                <a:srgbClr val="006600"/>
              </a:buClr>
              <a:buSzTx/>
              <a:buFont typeface="Wingdings" panose="05000000000000000000" pitchFamily="2" charset="2"/>
              <a:buChar char="l"/>
              <a:defRPr/>
            </a:pPr>
            <a:r>
              <a:rPr lang="zh-CN" altLang="en-US" sz="1600" b="1" dirty="0">
                <a:solidFill>
                  <a:srgbClr val="000066"/>
                </a:solidFill>
                <a:latin typeface="微软雅黑" panose="020B0503020204020204" pitchFamily="34" charset="-122"/>
                <a:ea typeface="微软雅黑" panose="020B0503020204020204" pitchFamily="34" charset="-122"/>
              </a:rPr>
              <a:t>模数转换（</a:t>
            </a:r>
            <a:r>
              <a:rPr lang="en-US" altLang="zh-CN" sz="1600" b="1" dirty="0">
                <a:solidFill>
                  <a:srgbClr val="000066"/>
                </a:solidFill>
                <a:latin typeface="微软雅黑" panose="020B0503020204020204" pitchFamily="34" charset="-122"/>
                <a:ea typeface="微软雅黑" panose="020B0503020204020204" pitchFamily="34" charset="-122"/>
              </a:rPr>
              <a:t>A/D Converter</a:t>
            </a:r>
            <a:r>
              <a:rPr lang="zh-CN" altLang="en-US" sz="1600" b="1" dirty="0">
                <a:solidFill>
                  <a:srgbClr val="000066"/>
                </a:solidFill>
                <a:latin typeface="微软雅黑" panose="020B0503020204020204" pitchFamily="34" charset="-122"/>
                <a:ea typeface="微软雅黑" panose="020B0503020204020204" pitchFamily="34" charset="-122"/>
              </a:rPr>
              <a:t>）</a:t>
            </a:r>
            <a:endParaRPr lang="zh-CN" altLang="en-US" sz="1600" b="1" dirty="0">
              <a:solidFill>
                <a:srgbClr val="000066"/>
              </a:solidFill>
              <a:latin typeface="微软雅黑" panose="020B0503020204020204" pitchFamily="34" charset="-122"/>
              <a:ea typeface="微软雅黑" panose="020B0503020204020204" pitchFamily="34" charset="-122"/>
            </a:endParaRPr>
          </a:p>
          <a:p>
            <a:pPr marR="0" lvl="0" algn="l" defTabSz="914400" rtl="0" eaLnBrk="0" fontAlgn="base" latinLnBrk="0" hangingPunct="0">
              <a:lnSpc>
                <a:spcPts val="2800"/>
              </a:lnSpc>
              <a:spcBef>
                <a:spcPct val="20000"/>
              </a:spcBef>
              <a:spcAft>
                <a:spcPct val="0"/>
              </a:spcAft>
              <a:buClr>
                <a:srgbClr val="006600"/>
              </a:buClr>
              <a:buSzPct val="90000"/>
              <a:buFont typeface="Wingdings" panose="05000000000000000000" pitchFamily="2" charset="2"/>
              <a:buChar char="ü"/>
              <a:defRPr/>
            </a:pPr>
            <a:r>
              <a:rPr lang="zh-CN" altLang="en-US" sz="1800" b="1" dirty="0">
                <a:solidFill>
                  <a:srgbClr val="000066"/>
                </a:solidFill>
                <a:latin typeface="微软雅黑" panose="020B0503020204020204" pitchFamily="34" charset="-122"/>
                <a:ea typeface="微软雅黑" panose="020B0503020204020204" pitchFamily="34" charset="-122"/>
              </a:rPr>
              <a:t>数字化（采集）设备</a:t>
            </a:r>
            <a:endParaRPr lang="zh-CN" altLang="en-US" sz="1800" b="1" dirty="0">
              <a:solidFill>
                <a:srgbClr val="000066"/>
              </a:solidFill>
              <a:latin typeface="微软雅黑" panose="020B0503020204020204" pitchFamily="34" charset="-122"/>
              <a:ea typeface="微软雅黑" panose="020B0503020204020204" pitchFamily="34" charset="-122"/>
            </a:endParaRPr>
          </a:p>
          <a:p>
            <a:pPr marL="742950" marR="0" lvl="1" indent="-285750" algn="l" defTabSz="914400" rtl="0" eaLnBrk="0" fontAlgn="base" latinLnBrk="0" hangingPunct="0">
              <a:lnSpc>
                <a:spcPts val="2800"/>
              </a:lnSpc>
              <a:spcBef>
                <a:spcPct val="20000"/>
              </a:spcBef>
              <a:spcAft>
                <a:spcPct val="0"/>
              </a:spcAft>
              <a:buClr>
                <a:srgbClr val="006600"/>
              </a:buClr>
              <a:buSzPct val="90000"/>
              <a:buFont typeface="Wingdings" panose="05000000000000000000" pitchFamily="2" charset="2"/>
              <a:buChar char="u"/>
              <a:defRPr/>
            </a:pPr>
            <a:r>
              <a:rPr lang="zh-CN" altLang="en-US" sz="1600" b="1" dirty="0">
                <a:solidFill>
                  <a:schemeClr val="tx1"/>
                </a:solidFill>
                <a:latin typeface="微软雅黑" panose="020B0503020204020204" pitchFamily="34" charset="-122"/>
                <a:ea typeface="微软雅黑" panose="020B0503020204020204" pitchFamily="34" charset="-122"/>
              </a:rPr>
              <a:t>基于图像采集卡或图像卡 （扫描仪）</a:t>
            </a:r>
            <a:endParaRPr lang="zh-CN" altLang="en-US" sz="1600" b="1" dirty="0">
              <a:solidFill>
                <a:schemeClr val="tx1"/>
              </a:solidFill>
              <a:latin typeface="微软雅黑" panose="020B0503020204020204" pitchFamily="34" charset="-122"/>
              <a:ea typeface="微软雅黑" panose="020B0503020204020204" pitchFamily="34" charset="-122"/>
            </a:endParaRPr>
          </a:p>
          <a:p>
            <a:pPr marL="742950" marR="0" lvl="1" indent="-285750" algn="l" defTabSz="914400" rtl="0" eaLnBrk="0" fontAlgn="base" latinLnBrk="0" hangingPunct="0">
              <a:lnSpc>
                <a:spcPts val="2800"/>
              </a:lnSpc>
              <a:spcBef>
                <a:spcPct val="20000"/>
              </a:spcBef>
              <a:spcAft>
                <a:spcPct val="0"/>
              </a:spcAft>
              <a:buClr>
                <a:srgbClr val="006600"/>
              </a:buClr>
              <a:buSzPct val="90000"/>
              <a:buFont typeface="Wingdings" panose="05000000000000000000" pitchFamily="2" charset="2"/>
              <a:buChar char="u"/>
              <a:defRPr/>
            </a:pPr>
            <a:r>
              <a:rPr lang="zh-CN" altLang="en-US" sz="1600" b="1" dirty="0">
                <a:solidFill>
                  <a:schemeClr val="tx1"/>
                </a:solidFill>
                <a:latin typeface="微软雅黑" panose="020B0503020204020204" pitchFamily="34" charset="-122"/>
                <a:ea typeface="微软雅黑" panose="020B0503020204020204" pitchFamily="34" charset="-122"/>
              </a:rPr>
              <a:t>本身带有数字化部件（数码相机）</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10" name="矩形 9"/>
          <p:cNvSpPr/>
          <p:nvPr/>
        </p:nvSpPr>
        <p:spPr>
          <a:xfrm>
            <a:off x="609123" y="528209"/>
            <a:ext cx="1396536" cy="369332"/>
          </a:xfrm>
          <a:prstGeom prst="rect">
            <a:avLst/>
          </a:prstGeom>
        </p:spPr>
        <p:txBody>
          <a:bodyPr wrap="non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图像采集</a:t>
            </a:r>
            <a:endParaRPr lang="zh-CN" altLang="en-US" b="1" dirty="0">
              <a:solidFill>
                <a:srgbClr val="00006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70404" y="108335"/>
            <a:ext cx="2758596" cy="369332"/>
          </a:xfrm>
          <a:prstGeom prst="rect">
            <a:avLst/>
          </a:prstGeom>
        </p:spPr>
        <p:txBody>
          <a:bodyPr wrap="square">
            <a:spAutoFit/>
          </a:bodyPr>
          <a:lstStyle/>
          <a:p>
            <a:pPr algn="ctr"/>
            <a:r>
              <a:rPr lang="zh-CN" altLang="en-US" b="1" dirty="0">
                <a:solidFill>
                  <a:srgbClr val="000000"/>
                </a:solidFill>
                <a:latin typeface="微软雅黑" panose="020B0503020204020204" pitchFamily="34" charset="-122"/>
                <a:ea typeface="微软雅黑" panose="020B0503020204020204" pitchFamily="34" charset="-122"/>
              </a:rPr>
              <a:t>二、</a:t>
            </a:r>
            <a:r>
              <a:rPr lang="zh-CN" altLang="en-US" b="1" dirty="0">
                <a:solidFill>
                  <a:srgbClr val="000066"/>
                </a:solidFill>
                <a:latin typeface="微软雅黑" panose="020B0503020204020204" pitchFamily="34" charset="-122"/>
                <a:ea typeface="微软雅黑" panose="020B0503020204020204" pitchFamily="34" charset="-122"/>
              </a:rPr>
              <a:t>理解图像采集过程</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5441950" y="189655"/>
            <a:ext cx="1057846"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图像采集</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323851" y="960376"/>
            <a:ext cx="53721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914400" indent="-45720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buFont typeface="Wingdings" panose="05000000000000000000" pitchFamily="2" charset="2"/>
              <a:buChar char="u"/>
            </a:pPr>
            <a:r>
              <a:rPr lang="zh-CN" altLang="en-US" sz="1600" b="1" dirty="0">
                <a:latin typeface="微软雅黑" panose="020B0503020204020204" pitchFamily="34" charset="-122"/>
                <a:ea typeface="微软雅黑" panose="020B0503020204020204" pitchFamily="34" charset="-122"/>
              </a:rPr>
              <a:t>场景成像的三种主要传感器装置</a:t>
            </a:r>
            <a:endParaRPr lang="zh-CN" altLang="en-US" sz="1600" b="1" dirty="0">
              <a:latin typeface="微软雅黑" panose="020B0503020204020204" pitchFamily="34" charset="-122"/>
              <a:ea typeface="微软雅黑" panose="020B0503020204020204" pitchFamily="34" charset="-122"/>
            </a:endParaRPr>
          </a:p>
        </p:txBody>
      </p:sp>
      <p:sp>
        <p:nvSpPr>
          <p:cNvPr id="14" name="矩形 13"/>
          <p:cNvSpPr/>
          <p:nvPr/>
        </p:nvSpPr>
        <p:spPr>
          <a:xfrm>
            <a:off x="308816" y="1332313"/>
            <a:ext cx="5372099" cy="352789"/>
          </a:xfrm>
          <a:prstGeom prst="rect">
            <a:avLst/>
          </a:prstGeom>
        </p:spPr>
        <p:txBody>
          <a:bodyPr wrap="square">
            <a:spAutoFit/>
          </a:bodyPr>
          <a:lstStyle/>
          <a:p>
            <a:pPr marL="800100" lvl="1" indent="-342900">
              <a:lnSpc>
                <a:spcPts val="2200"/>
              </a:lnSpc>
              <a:buAutoNum type="arabicPeriod"/>
            </a:pPr>
            <a:r>
              <a:rPr lang="zh-CN" altLang="en-US" sz="1600" b="1" dirty="0">
                <a:solidFill>
                  <a:srgbClr val="000066"/>
                </a:solidFill>
                <a:latin typeface="微软雅黑" panose="020B0503020204020204" pitchFamily="34" charset="-122"/>
                <a:ea typeface="微软雅黑" panose="020B0503020204020204" pitchFamily="34" charset="-122"/>
              </a:rPr>
              <a:t>单元成像传感器，如光敏二极管等。</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15" name="object 2"/>
          <p:cNvSpPr txBox="1"/>
          <p:nvPr/>
        </p:nvSpPr>
        <p:spPr bwMode="auto">
          <a:xfrm>
            <a:off x="417236" y="455524"/>
            <a:ext cx="1260666" cy="451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eaLnBrk="1" hangingPunct="1">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图像采集</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pic>
        <p:nvPicPr>
          <p:cNvPr id="16"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47569" y="1894967"/>
            <a:ext cx="5416119" cy="2348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1070056" y="4349422"/>
            <a:ext cx="4385514" cy="338554"/>
          </a:xfrm>
          <a:prstGeom prst="rect">
            <a:avLst/>
          </a:prstGeom>
        </p:spPr>
        <p:txBody>
          <a:bodyPr wrap="square">
            <a:spAutoFit/>
          </a:bodyPr>
          <a:lstStyle/>
          <a:p>
            <a:r>
              <a:rPr lang="en-US" altLang="zh-CN" sz="1600" b="1" dirty="0">
                <a:solidFill>
                  <a:prstClr val="black"/>
                </a:solidFill>
                <a:latin typeface="微软雅黑" panose="020B0503020204020204" pitchFamily="34" charset="-122"/>
                <a:ea typeface="微软雅黑" panose="020B0503020204020204" pitchFamily="34" charset="-122"/>
              </a:rPr>
              <a:t> </a:t>
            </a:r>
            <a:r>
              <a:rPr lang="zh-CN" altLang="en-US" sz="1600" b="1" dirty="0">
                <a:solidFill>
                  <a:prstClr val="black"/>
                </a:solidFill>
                <a:latin typeface="微软雅黑" panose="020B0503020204020204" pitchFamily="34" charset="-122"/>
                <a:ea typeface="微软雅黑" panose="020B0503020204020204" pitchFamily="34" charset="-122"/>
              </a:rPr>
              <a:t>通过</a:t>
            </a:r>
            <a:r>
              <a:rPr lang="en-US" altLang="zh-CN" sz="1600" b="1" dirty="0">
                <a:solidFill>
                  <a:prstClr val="black"/>
                </a:solidFill>
                <a:latin typeface="微软雅黑" panose="020B0503020204020204" pitchFamily="34" charset="-122"/>
                <a:ea typeface="微软雅黑" panose="020B0503020204020204" pitchFamily="34" charset="-122"/>
              </a:rPr>
              <a:t>x-y</a:t>
            </a:r>
            <a:r>
              <a:rPr lang="zh-CN" altLang="en-US" sz="1600" b="1" dirty="0">
                <a:solidFill>
                  <a:prstClr val="black"/>
                </a:solidFill>
                <a:latin typeface="微软雅黑" panose="020B0503020204020204" pitchFamily="34" charset="-122"/>
                <a:ea typeface="微软雅黑" panose="020B0503020204020204" pitchFamily="34" charset="-122"/>
              </a:rPr>
              <a:t>方向二维扫描，形成二维图像。</a:t>
            </a:r>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8F63A3B-78C7-47BE-AE5E-E10140E04643}" type="slidenum">
              <a:rPr lang="en-US" smtClean="0"/>
            </a:fld>
            <a:endParaRPr lang="en-US" dirty="0"/>
          </a:p>
        </p:txBody>
      </p:sp>
      <p:sp>
        <p:nvSpPr>
          <p:cNvPr id="3" name="矩形 2"/>
          <p:cNvSpPr/>
          <p:nvPr/>
        </p:nvSpPr>
        <p:spPr>
          <a:xfrm>
            <a:off x="670404" y="108335"/>
            <a:ext cx="2758596" cy="369332"/>
          </a:xfrm>
          <a:prstGeom prst="rect">
            <a:avLst/>
          </a:prstGeom>
        </p:spPr>
        <p:txBody>
          <a:bodyPr wrap="square">
            <a:spAutoFit/>
          </a:bodyPr>
          <a:lstStyle/>
          <a:p>
            <a:pPr algn="ctr"/>
            <a:r>
              <a:rPr lang="zh-CN" altLang="en-US" b="1" dirty="0">
                <a:solidFill>
                  <a:srgbClr val="000000"/>
                </a:solidFill>
                <a:latin typeface="微软雅黑" panose="020B0503020204020204" pitchFamily="34" charset="-122"/>
                <a:ea typeface="微软雅黑" panose="020B0503020204020204" pitchFamily="34" charset="-122"/>
              </a:rPr>
              <a:t>二、</a:t>
            </a:r>
            <a:r>
              <a:rPr lang="zh-CN" altLang="en-US" b="1" dirty="0">
                <a:solidFill>
                  <a:srgbClr val="000066"/>
                </a:solidFill>
                <a:latin typeface="微软雅黑" panose="020B0503020204020204" pitchFamily="34" charset="-122"/>
                <a:ea typeface="微软雅黑" panose="020B0503020204020204" pitchFamily="34" charset="-122"/>
              </a:rPr>
              <a:t>理解图像采集过程</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5441950" y="189655"/>
            <a:ext cx="1057846"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图像采集</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323851" y="960376"/>
            <a:ext cx="53721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914400" indent="-45720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buFont typeface="Wingdings" panose="05000000000000000000" pitchFamily="2" charset="2"/>
              <a:buChar char="u"/>
            </a:pPr>
            <a:r>
              <a:rPr lang="zh-CN" altLang="en-US" sz="1600" b="1" dirty="0">
                <a:latin typeface="微软雅黑" panose="020B0503020204020204" pitchFamily="34" charset="-122"/>
                <a:ea typeface="微软雅黑" panose="020B0503020204020204" pitchFamily="34" charset="-122"/>
              </a:rPr>
              <a:t>场景成像的三种主要传感器装置</a:t>
            </a:r>
            <a:endParaRPr lang="zh-CN" altLang="en-US" sz="1600" b="1" dirty="0">
              <a:latin typeface="微软雅黑" panose="020B0503020204020204" pitchFamily="34" charset="-122"/>
              <a:ea typeface="微软雅黑" panose="020B0503020204020204" pitchFamily="34" charset="-122"/>
            </a:endParaRPr>
          </a:p>
        </p:txBody>
      </p:sp>
      <p:sp>
        <p:nvSpPr>
          <p:cNvPr id="7" name="Text Box 2"/>
          <p:cNvSpPr txBox="1">
            <a:spLocks noChangeArrowheads="1"/>
          </p:cNvSpPr>
          <p:nvPr/>
        </p:nvSpPr>
        <p:spPr bwMode="auto">
          <a:xfrm>
            <a:off x="780386" y="1440668"/>
            <a:ext cx="4799012"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lnSpc>
                <a:spcPct val="80000"/>
              </a:lnSpc>
              <a:spcBef>
                <a:spcPct val="50000"/>
              </a:spcBef>
              <a:buClrTx/>
              <a:buSzTx/>
              <a:buFontTx/>
              <a:buNone/>
            </a:pPr>
            <a:r>
              <a:rPr lang="en-US" altLang="zh-CN" sz="1600" b="1" dirty="0">
                <a:solidFill>
                  <a:srgbClr val="000066"/>
                </a:solidFill>
                <a:latin typeface="微软雅黑" panose="020B0503020204020204" pitchFamily="34" charset="-122"/>
                <a:ea typeface="微软雅黑" panose="020B0503020204020204" pitchFamily="34" charset="-122"/>
              </a:rPr>
              <a:t>2. </a:t>
            </a:r>
            <a:r>
              <a:rPr lang="zh-CN" altLang="en-US" sz="1600" b="1" dirty="0">
                <a:solidFill>
                  <a:srgbClr val="000066"/>
                </a:solidFill>
                <a:latin typeface="微软雅黑" panose="020B0503020204020204" pitchFamily="34" charset="-122"/>
                <a:ea typeface="微软雅黑" panose="020B0503020204020204" pitchFamily="34" charset="-122"/>
              </a:rPr>
              <a:t>线成像传感器，如线</a:t>
            </a:r>
            <a:r>
              <a:rPr lang="en-US" altLang="zh-CN" sz="1600" b="1" dirty="0">
                <a:solidFill>
                  <a:srgbClr val="000066"/>
                </a:solidFill>
                <a:latin typeface="微软雅黑" panose="020B0503020204020204" pitchFamily="34" charset="-122"/>
                <a:ea typeface="微软雅黑" panose="020B0503020204020204" pitchFamily="34" charset="-122"/>
              </a:rPr>
              <a:t>CCD</a:t>
            </a:r>
            <a:r>
              <a:rPr lang="zh-CN" altLang="en-US" sz="1600" b="1" dirty="0">
                <a:solidFill>
                  <a:srgbClr val="000066"/>
                </a:solidFill>
                <a:latin typeface="微软雅黑" panose="020B0503020204020204" pitchFamily="34" charset="-122"/>
                <a:ea typeface="微软雅黑" panose="020B0503020204020204" pitchFamily="34" charset="-122"/>
              </a:rPr>
              <a:t>、平板扫描仪等。</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8" name="Text Box 3"/>
          <p:cNvSpPr txBox="1">
            <a:spLocks noChangeArrowheads="1"/>
          </p:cNvSpPr>
          <p:nvPr/>
        </p:nvSpPr>
        <p:spPr bwMode="auto">
          <a:xfrm>
            <a:off x="1513161" y="2484400"/>
            <a:ext cx="4182790" cy="358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lnSpc>
                <a:spcPts val="2200"/>
              </a:lnSpc>
              <a:spcBef>
                <a:spcPts val="0"/>
              </a:spcBef>
              <a:buClrTx/>
              <a:buSzTx/>
              <a:buFontTx/>
              <a:buNone/>
            </a:pPr>
            <a:r>
              <a:rPr lang="zh-CN" altLang="en-US" sz="1400" b="1" dirty="0">
                <a:solidFill>
                  <a:schemeClr val="tx1"/>
                </a:solidFill>
                <a:latin typeface="微软雅黑" panose="020B0503020204020204" pitchFamily="34" charset="-122"/>
                <a:ea typeface="微软雅黑" panose="020B0503020204020204" pitchFamily="34" charset="-122"/>
              </a:rPr>
              <a:t>只需一维扫描，就能形成二维图像</a:t>
            </a:r>
            <a:r>
              <a:rPr lang="zh-CN" altLang="en-US" sz="1800" b="1" dirty="0">
                <a:solidFill>
                  <a:schemeClr val="tx1"/>
                </a:solidFill>
                <a:latin typeface="微软雅黑" panose="020B0503020204020204" pitchFamily="34" charset="-122"/>
                <a:ea typeface="微软雅黑" panose="020B0503020204020204" pitchFamily="34" charset="-122"/>
              </a:rPr>
              <a:t>。</a:t>
            </a:r>
            <a:endParaRPr lang="zh-CN" altLang="en-US" sz="1800" b="1" dirty="0">
              <a:solidFill>
                <a:schemeClr val="tx1"/>
              </a:solidFill>
              <a:latin typeface="微软雅黑" panose="020B0503020204020204" pitchFamily="34" charset="-122"/>
              <a:ea typeface="微软雅黑" panose="020B0503020204020204" pitchFamily="34" charset="-122"/>
            </a:endParaRPr>
          </a:p>
        </p:txBody>
      </p:sp>
      <p:pic>
        <p:nvPicPr>
          <p:cNvPr id="9" name="Picture 5" descr="scanmaker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33220" y="2970346"/>
            <a:ext cx="2435406" cy="1550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descr="20308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2145" y="3038975"/>
            <a:ext cx="2162635" cy="1465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bject 2"/>
          <p:cNvSpPr txBox="1"/>
          <p:nvPr/>
        </p:nvSpPr>
        <p:spPr bwMode="auto">
          <a:xfrm>
            <a:off x="417236" y="455524"/>
            <a:ext cx="1260666" cy="451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eaLnBrk="1" hangingPunct="1">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图像采集</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pic>
        <p:nvPicPr>
          <p:cNvPr id="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73" y="1936059"/>
            <a:ext cx="5221716" cy="427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70404" y="108335"/>
            <a:ext cx="2758596" cy="369332"/>
          </a:xfrm>
          <a:prstGeom prst="rect">
            <a:avLst/>
          </a:prstGeom>
        </p:spPr>
        <p:txBody>
          <a:bodyPr wrap="square">
            <a:spAutoFit/>
          </a:bodyPr>
          <a:lstStyle/>
          <a:p>
            <a:pPr algn="ctr"/>
            <a:r>
              <a:rPr lang="zh-CN" altLang="en-US" b="1" dirty="0">
                <a:solidFill>
                  <a:srgbClr val="000000"/>
                </a:solidFill>
                <a:latin typeface="微软雅黑" panose="020B0503020204020204" pitchFamily="34" charset="-122"/>
                <a:ea typeface="微软雅黑" panose="020B0503020204020204" pitchFamily="34" charset="-122"/>
              </a:rPr>
              <a:t>二、</a:t>
            </a:r>
            <a:r>
              <a:rPr lang="zh-CN" altLang="en-US" b="1" dirty="0">
                <a:solidFill>
                  <a:srgbClr val="000066"/>
                </a:solidFill>
                <a:latin typeface="微软雅黑" panose="020B0503020204020204" pitchFamily="34" charset="-122"/>
                <a:ea typeface="微软雅黑" panose="020B0503020204020204" pitchFamily="34" charset="-122"/>
              </a:rPr>
              <a:t>理解图像采集过程</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5441950" y="189655"/>
            <a:ext cx="1057846"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图像采集</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323851" y="960376"/>
            <a:ext cx="53721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914400" indent="-45720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buFont typeface="Wingdings" panose="05000000000000000000" pitchFamily="2" charset="2"/>
              <a:buChar char="u"/>
            </a:pPr>
            <a:r>
              <a:rPr lang="zh-CN" altLang="en-US" sz="1600" b="1" dirty="0">
                <a:latin typeface="微软雅黑" panose="020B0503020204020204" pitchFamily="34" charset="-122"/>
                <a:ea typeface="微软雅黑" panose="020B0503020204020204" pitchFamily="34" charset="-122"/>
              </a:rPr>
              <a:t>场景成像的三种主要传感器装置</a:t>
            </a:r>
            <a:endParaRPr lang="zh-CN" altLang="en-US" sz="1600" b="1" dirty="0">
              <a:latin typeface="微软雅黑" panose="020B0503020204020204" pitchFamily="34" charset="-122"/>
              <a:ea typeface="微软雅黑" panose="020B0503020204020204" pitchFamily="34" charset="-122"/>
            </a:endParaRPr>
          </a:p>
        </p:txBody>
      </p:sp>
      <p:sp>
        <p:nvSpPr>
          <p:cNvPr id="14" name="矩形 13"/>
          <p:cNvSpPr/>
          <p:nvPr/>
        </p:nvSpPr>
        <p:spPr>
          <a:xfrm>
            <a:off x="308816" y="1332313"/>
            <a:ext cx="5372099" cy="352789"/>
          </a:xfrm>
          <a:prstGeom prst="rect">
            <a:avLst/>
          </a:prstGeom>
        </p:spPr>
        <p:txBody>
          <a:bodyPr wrap="square">
            <a:spAutoFit/>
          </a:bodyPr>
          <a:lstStyle/>
          <a:p>
            <a:pPr lvl="1">
              <a:lnSpc>
                <a:spcPts val="2200"/>
              </a:lnSpc>
            </a:pPr>
            <a:r>
              <a:rPr lang="en-US" altLang="zh-CN" sz="1600" b="1" dirty="0">
                <a:solidFill>
                  <a:srgbClr val="000066"/>
                </a:solidFill>
                <a:latin typeface="微软雅黑" panose="020B0503020204020204" pitchFamily="34" charset="-122"/>
                <a:ea typeface="微软雅黑" panose="020B0503020204020204" pitchFamily="34" charset="-122"/>
              </a:rPr>
              <a:t>3. </a:t>
            </a:r>
            <a:r>
              <a:rPr lang="zh-CN" altLang="en-US" sz="1600" b="1" dirty="0">
                <a:solidFill>
                  <a:srgbClr val="000066"/>
                </a:solidFill>
                <a:latin typeface="微软雅黑" panose="020B0503020204020204" pitchFamily="34" charset="-122"/>
                <a:ea typeface="微软雅黑" panose="020B0503020204020204" pitchFamily="34" charset="-122"/>
              </a:rPr>
              <a:t>阵列成像传感器，如面</a:t>
            </a:r>
            <a:r>
              <a:rPr lang="en-US" altLang="zh-CN" sz="1600" b="1" dirty="0">
                <a:solidFill>
                  <a:srgbClr val="000066"/>
                </a:solidFill>
                <a:latin typeface="微软雅黑" panose="020B0503020204020204" pitchFamily="34" charset="-122"/>
                <a:ea typeface="微软雅黑" panose="020B0503020204020204" pitchFamily="34" charset="-122"/>
              </a:rPr>
              <a:t>CCD</a:t>
            </a:r>
            <a:r>
              <a:rPr lang="zh-CN" altLang="en-US" sz="1600" b="1" dirty="0">
                <a:solidFill>
                  <a:srgbClr val="000066"/>
                </a:solidFill>
                <a:latin typeface="微软雅黑" panose="020B0503020204020204" pitchFamily="34" charset="-122"/>
                <a:ea typeface="微软雅黑" panose="020B0503020204020204" pitchFamily="34" charset="-122"/>
              </a:rPr>
              <a:t>等。</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15" name="object 2"/>
          <p:cNvSpPr txBox="1"/>
          <p:nvPr/>
        </p:nvSpPr>
        <p:spPr bwMode="auto">
          <a:xfrm>
            <a:off x="417236" y="455524"/>
            <a:ext cx="1260666" cy="451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eaLnBrk="1" hangingPunct="1">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图像采集</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pic>
        <p:nvPicPr>
          <p:cNvPr id="9"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49702" y="1812417"/>
            <a:ext cx="2398188" cy="2206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3"/>
          <p:cNvSpPr txBox="1">
            <a:spLocks noChangeArrowheads="1"/>
          </p:cNvSpPr>
          <p:nvPr/>
        </p:nvSpPr>
        <p:spPr bwMode="auto">
          <a:xfrm>
            <a:off x="1559514" y="4374044"/>
            <a:ext cx="3738971"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lnSpc>
                <a:spcPct val="80000"/>
              </a:lnSpc>
              <a:spcBef>
                <a:spcPct val="50000"/>
              </a:spcBef>
              <a:buClrTx/>
              <a:buSzTx/>
              <a:buFontTx/>
              <a:buNone/>
            </a:pPr>
            <a:r>
              <a:rPr lang="zh-CN" altLang="en-US" sz="1800" dirty="0">
                <a:solidFill>
                  <a:schemeClr val="tx1"/>
                </a:solidFill>
                <a:latin typeface="华文中宋" panose="02010600040101010101" pitchFamily="2" charset="-122"/>
              </a:rPr>
              <a:t>不需要扫描，就能形成二维图像。</a:t>
            </a:r>
            <a:endParaRPr lang="zh-CN" altLang="en-US" sz="1800" dirty="0">
              <a:solidFill>
                <a:schemeClr val="tx1"/>
              </a:solidFill>
              <a:latin typeface="华文中宋" panose="02010600040101010101" pitchFamily="2"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8F63A3B-78C7-47BE-AE5E-E10140E04643}" type="slidenum">
              <a:rPr lang="en-US" smtClean="0"/>
            </a:fld>
            <a:endParaRPr lang="en-US" dirty="0"/>
          </a:p>
        </p:txBody>
      </p:sp>
      <p:sp>
        <p:nvSpPr>
          <p:cNvPr id="3" name="矩形 2"/>
          <p:cNvSpPr/>
          <p:nvPr/>
        </p:nvSpPr>
        <p:spPr>
          <a:xfrm>
            <a:off x="670404" y="108335"/>
            <a:ext cx="2758596" cy="369332"/>
          </a:xfrm>
          <a:prstGeom prst="rect">
            <a:avLst/>
          </a:prstGeom>
        </p:spPr>
        <p:txBody>
          <a:bodyPr wrap="square">
            <a:spAutoFit/>
          </a:bodyPr>
          <a:lstStyle/>
          <a:p>
            <a:pPr algn="ctr"/>
            <a:r>
              <a:rPr lang="zh-CN" altLang="en-US" b="1" dirty="0">
                <a:solidFill>
                  <a:srgbClr val="000000"/>
                </a:solidFill>
                <a:latin typeface="微软雅黑" panose="020B0503020204020204" pitchFamily="34" charset="-122"/>
                <a:ea typeface="微软雅黑" panose="020B0503020204020204" pitchFamily="34" charset="-122"/>
              </a:rPr>
              <a:t>二、</a:t>
            </a:r>
            <a:r>
              <a:rPr lang="zh-CN" altLang="en-US" b="1" dirty="0">
                <a:solidFill>
                  <a:srgbClr val="000066"/>
                </a:solidFill>
                <a:latin typeface="微软雅黑" panose="020B0503020204020204" pitchFamily="34" charset="-122"/>
                <a:ea typeface="微软雅黑" panose="020B0503020204020204" pitchFamily="34" charset="-122"/>
              </a:rPr>
              <a:t>理解图像采集过程</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5441950" y="189655"/>
            <a:ext cx="1057846"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图像采集</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8" name="Rectangle 3"/>
          <p:cNvSpPr txBox="1">
            <a:spLocks noChangeArrowheads="1"/>
          </p:cNvSpPr>
          <p:nvPr/>
        </p:nvSpPr>
        <p:spPr bwMode="auto">
          <a:xfrm>
            <a:off x="525359" y="1009464"/>
            <a:ext cx="6073404" cy="3698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eaLnBrk="0" fontAlgn="base" hangingPunct="0">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eaLnBrk="0" fontAlgn="base" hangingPunct="0">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20000"/>
              </a:spcBef>
              <a:spcAft>
                <a:spcPct val="0"/>
              </a:spcAft>
              <a:buClr>
                <a:srgbClr val="006600"/>
              </a:buClr>
              <a:buSzPct val="90000"/>
              <a:buNone/>
              <a:defRPr/>
            </a:pPr>
            <a:r>
              <a:rPr kumimoji="0" lang="zh-CN" altLang="en-US" sz="1800" b="0" i="0" u="none" strike="noStrike" kern="1200" cap="none" spc="0" normalizeH="0" baseline="0" noProof="0" dirty="0">
                <a:ln>
                  <a:noFill/>
                </a:ln>
                <a:solidFill>
                  <a:srgbClr val="0066CC"/>
                </a:solidFill>
                <a:effectLst/>
                <a:uLnTx/>
                <a:uFillTx/>
                <a:latin typeface="Book Antiqua" panose="02040602050305030304"/>
                <a:ea typeface="华文中宋" panose="02010600040101010101" pitchFamily="2" charset="-122"/>
                <a:cs typeface="+mn-cs"/>
              </a:rPr>
              <a:t>关键部件：固体成像设备</a:t>
            </a:r>
            <a:endParaRPr kumimoji="0" lang="zh-CN" altLang="en-US" sz="1800" b="0" i="0" u="none" strike="noStrike" kern="1200" cap="none" spc="0" normalizeH="0" baseline="0" noProof="0" dirty="0">
              <a:ln>
                <a:noFill/>
              </a:ln>
              <a:solidFill>
                <a:srgbClr val="0066CC"/>
              </a:solidFill>
              <a:effectLst/>
              <a:uLnTx/>
              <a:uFillTx/>
              <a:latin typeface="Book Antiqua" panose="02040602050305030304"/>
              <a:ea typeface="华文中宋" panose="02010600040101010101" pitchFamily="2" charset="-122"/>
              <a:cs typeface="+mn-cs"/>
            </a:endParaRPr>
          </a:p>
          <a:p>
            <a:pPr marL="742950" marR="0" lvl="1" indent="-285750" algn="l" defTabSz="914400" rtl="0" eaLnBrk="0" fontAlgn="base" latinLnBrk="0" hangingPunct="0">
              <a:lnSpc>
                <a:spcPct val="100000"/>
              </a:lnSpc>
              <a:spcBef>
                <a:spcPts val="1200"/>
              </a:spcBef>
              <a:spcAft>
                <a:spcPct val="0"/>
              </a:spcAft>
              <a:buClr>
                <a:srgbClr val="006600"/>
              </a:buClr>
              <a:buSzPct val="90000"/>
              <a:buFont typeface="Wingdings" panose="05000000000000000000" pitchFamily="2" charset="2"/>
              <a:buChar char="u"/>
              <a:defRPr/>
            </a:pPr>
            <a:r>
              <a:rPr kumimoji="0" lang="zh-CN" altLang="en-US" sz="18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rPr>
              <a:t>电荷耦合器件</a:t>
            </a:r>
            <a:r>
              <a:rPr kumimoji="0" lang="en-US" altLang="zh-CN" sz="18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rPr>
              <a:t>CCD (Charge Coupled Devices)</a:t>
            </a:r>
            <a:endParaRPr kumimoji="0" lang="en-US" altLang="zh-CN" sz="18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endParaRPr>
          </a:p>
          <a:p>
            <a:pPr marL="1143000" marR="0" lvl="2" indent="-228600" algn="l" defTabSz="914400" rtl="0" eaLnBrk="0" fontAlgn="base" latinLnBrk="0" hangingPunct="0">
              <a:lnSpc>
                <a:spcPct val="100000"/>
              </a:lnSpc>
              <a:spcBef>
                <a:spcPts val="1200"/>
              </a:spcBef>
              <a:spcAft>
                <a:spcPct val="0"/>
              </a:spcAft>
              <a:buClr>
                <a:srgbClr val="006600"/>
              </a:buClr>
              <a:buSzTx/>
              <a:buFont typeface="Wingdings" panose="05000000000000000000" pitchFamily="2" charset="2"/>
              <a:buChar char="l"/>
              <a:defRPr/>
            </a:pPr>
            <a:r>
              <a:rPr kumimoji="0" lang="zh-CN" altLang="en-US" sz="1800" b="0" i="0" u="none" strike="noStrike" kern="1200" cap="none" spc="0" normalizeH="0" baseline="0" noProof="0" dirty="0">
                <a:ln>
                  <a:noFill/>
                </a:ln>
                <a:solidFill>
                  <a:srgbClr val="003366"/>
                </a:solidFill>
                <a:effectLst/>
                <a:uLnTx/>
                <a:uFillTx/>
                <a:latin typeface="Book Antiqua" panose="02040602050305030304"/>
                <a:ea typeface="华文中宋" panose="02010600040101010101" pitchFamily="2" charset="-122"/>
                <a:cs typeface="+mn-cs"/>
              </a:rPr>
              <a:t>利用电荷存储、传送和读取方式进行</a:t>
            </a:r>
            <a:r>
              <a:rPr kumimoji="0" lang="zh-CN" altLang="en-US" sz="1800" b="0" i="0" u="none" strike="noStrike" kern="1200" cap="none" spc="0" normalizeH="0" baseline="0" noProof="0" dirty="0" smtClean="0">
                <a:ln>
                  <a:noFill/>
                </a:ln>
                <a:solidFill>
                  <a:srgbClr val="003366"/>
                </a:solidFill>
                <a:effectLst/>
                <a:uLnTx/>
                <a:uFillTx/>
                <a:latin typeface="Book Antiqua" panose="02040602050305030304"/>
                <a:ea typeface="华文中宋" panose="02010600040101010101" pitchFamily="2" charset="-122"/>
                <a:cs typeface="+mn-cs"/>
              </a:rPr>
              <a:t>工作</a:t>
            </a:r>
            <a:endParaRPr kumimoji="0" lang="zh-CN" altLang="en-US" sz="1800" b="0" i="0" u="none" strike="noStrike" kern="1200" cap="none" spc="0" normalizeH="0" baseline="0" noProof="0" dirty="0">
              <a:ln>
                <a:noFill/>
              </a:ln>
              <a:solidFill>
                <a:srgbClr val="003366"/>
              </a:solidFill>
              <a:effectLst/>
              <a:uLnTx/>
              <a:uFillTx/>
              <a:latin typeface="Book Antiqua" panose="02040602050305030304"/>
              <a:ea typeface="华文中宋" panose="02010600040101010101" pitchFamily="2" charset="-122"/>
              <a:cs typeface="+mn-cs"/>
            </a:endParaRPr>
          </a:p>
          <a:p>
            <a:pPr marL="1143000" marR="0" lvl="2" indent="-228600" algn="l" defTabSz="914400" rtl="0" eaLnBrk="0" fontAlgn="base" latinLnBrk="0" hangingPunct="0">
              <a:lnSpc>
                <a:spcPct val="100000"/>
              </a:lnSpc>
              <a:spcBef>
                <a:spcPts val="1200"/>
              </a:spcBef>
              <a:spcAft>
                <a:spcPct val="0"/>
              </a:spcAft>
              <a:buClr>
                <a:srgbClr val="006600"/>
              </a:buClr>
              <a:buSzTx/>
              <a:buFont typeface="Wingdings" panose="05000000000000000000" pitchFamily="2" charset="2"/>
              <a:buChar char="l"/>
              <a:defRPr/>
            </a:pPr>
            <a:r>
              <a:rPr kumimoji="0" lang="zh-CN" altLang="en-US" sz="1800" b="0" i="0" u="none" strike="noStrike" kern="1200" cap="none" spc="0" normalizeH="0" baseline="0" noProof="0" dirty="0">
                <a:ln>
                  <a:noFill/>
                </a:ln>
                <a:solidFill>
                  <a:srgbClr val="003366"/>
                </a:solidFill>
                <a:effectLst/>
                <a:uLnTx/>
                <a:uFillTx/>
                <a:latin typeface="Book Antiqua" panose="02040602050305030304"/>
                <a:ea typeface="华文中宋" panose="02010600040101010101" pitchFamily="2" charset="-122"/>
                <a:cs typeface="+mn-cs"/>
              </a:rPr>
              <a:t>特点：精确、尺寸小、灵敏度高、分辨率</a:t>
            </a:r>
            <a:r>
              <a:rPr kumimoji="0" lang="zh-CN" altLang="en-US" sz="1800" b="0" i="0" u="none" strike="noStrike" kern="1200" cap="none" spc="0" normalizeH="0" baseline="0" noProof="0" dirty="0" smtClean="0">
                <a:ln>
                  <a:noFill/>
                </a:ln>
                <a:solidFill>
                  <a:srgbClr val="003366"/>
                </a:solidFill>
                <a:effectLst/>
                <a:uLnTx/>
                <a:uFillTx/>
                <a:latin typeface="Book Antiqua" panose="02040602050305030304"/>
                <a:ea typeface="华文中宋" panose="02010600040101010101" pitchFamily="2" charset="-122"/>
                <a:cs typeface="+mn-cs"/>
              </a:rPr>
              <a:t>高</a:t>
            </a:r>
            <a:endParaRPr kumimoji="0" lang="zh-CN" altLang="en-US" sz="1800" b="0" i="0" u="none" strike="noStrike" kern="1200" cap="none" spc="0" normalizeH="0" baseline="0" noProof="0" dirty="0">
              <a:ln>
                <a:noFill/>
              </a:ln>
              <a:solidFill>
                <a:srgbClr val="003366"/>
              </a:solidFill>
              <a:effectLst/>
              <a:uLnTx/>
              <a:uFillTx/>
              <a:latin typeface="Book Antiqua" panose="02040602050305030304"/>
              <a:ea typeface="华文中宋" panose="02010600040101010101" pitchFamily="2" charset="-122"/>
              <a:cs typeface="+mn-cs"/>
            </a:endParaRPr>
          </a:p>
          <a:p>
            <a:pPr marL="1143000" marR="0" lvl="2" indent="-228600" algn="l" defTabSz="914400" rtl="0" eaLnBrk="0" fontAlgn="base" latinLnBrk="0" hangingPunct="0">
              <a:lnSpc>
                <a:spcPct val="100000"/>
              </a:lnSpc>
              <a:spcBef>
                <a:spcPts val="1200"/>
              </a:spcBef>
              <a:spcAft>
                <a:spcPct val="0"/>
              </a:spcAft>
              <a:buClr>
                <a:srgbClr val="006600"/>
              </a:buClr>
              <a:buSzTx/>
              <a:buFont typeface="Wingdings" panose="05000000000000000000" pitchFamily="2" charset="2"/>
              <a:buChar char="l"/>
              <a:defRPr/>
            </a:pPr>
            <a:r>
              <a:rPr kumimoji="0" lang="zh-CN" altLang="en-US" sz="1800" b="0" i="0" u="none" strike="noStrike" kern="1200" cap="none" spc="0" normalizeH="0" baseline="0" noProof="0" dirty="0">
                <a:ln>
                  <a:noFill/>
                </a:ln>
                <a:solidFill>
                  <a:srgbClr val="003366"/>
                </a:solidFill>
                <a:effectLst/>
                <a:uLnTx/>
                <a:uFillTx/>
                <a:latin typeface="Book Antiqua" panose="02040602050305030304"/>
                <a:ea typeface="华文中宋" panose="02010600040101010101" pitchFamily="2" charset="-122"/>
                <a:cs typeface="+mn-cs"/>
              </a:rPr>
              <a:t>主要应用设备：摄像机、扫描仪、数码</a:t>
            </a:r>
            <a:r>
              <a:rPr kumimoji="0" lang="zh-CN" altLang="en-US" sz="1800" b="0" i="0" u="none" strike="noStrike" kern="1200" cap="none" spc="0" normalizeH="0" baseline="0" noProof="0" dirty="0" smtClean="0">
                <a:ln>
                  <a:noFill/>
                </a:ln>
                <a:solidFill>
                  <a:srgbClr val="003366"/>
                </a:solidFill>
                <a:effectLst/>
                <a:uLnTx/>
                <a:uFillTx/>
                <a:latin typeface="Book Antiqua" panose="02040602050305030304"/>
                <a:ea typeface="华文中宋" panose="02010600040101010101" pitchFamily="2" charset="-122"/>
                <a:cs typeface="+mn-cs"/>
              </a:rPr>
              <a:t>相机</a:t>
            </a:r>
            <a:endParaRPr kumimoji="0" lang="en-US" altLang="zh-CN" sz="1800" b="0" i="0" u="none" strike="noStrike" kern="1200" cap="none" spc="0" normalizeH="0" baseline="0" noProof="0" dirty="0" smtClean="0">
              <a:ln>
                <a:noFill/>
              </a:ln>
              <a:solidFill>
                <a:srgbClr val="003366"/>
              </a:solidFill>
              <a:effectLst/>
              <a:uLnTx/>
              <a:uFillTx/>
              <a:latin typeface="Book Antiqua" panose="02040602050305030304"/>
              <a:ea typeface="华文中宋" panose="02010600040101010101" pitchFamily="2" charset="-122"/>
              <a:cs typeface="+mn-cs"/>
            </a:endParaRPr>
          </a:p>
          <a:p>
            <a:pPr marL="914400" marR="0" lvl="2" indent="0" algn="l" defTabSz="914400" rtl="0" eaLnBrk="0" fontAlgn="base" latinLnBrk="0" hangingPunct="0">
              <a:lnSpc>
                <a:spcPct val="100000"/>
              </a:lnSpc>
              <a:spcBef>
                <a:spcPts val="0"/>
              </a:spcBef>
              <a:spcAft>
                <a:spcPct val="0"/>
              </a:spcAft>
              <a:buClr>
                <a:srgbClr val="006600"/>
              </a:buClr>
              <a:buSzTx/>
              <a:buNone/>
              <a:defRPr/>
            </a:pPr>
            <a:endParaRPr kumimoji="0" lang="en-US" altLang="zh-CN" sz="900" b="0" i="0" u="none" strike="noStrike" kern="1200" cap="none" spc="0" normalizeH="0" baseline="0" noProof="0" dirty="0">
              <a:ln>
                <a:noFill/>
              </a:ln>
              <a:solidFill>
                <a:srgbClr val="003366"/>
              </a:solidFill>
              <a:effectLst/>
              <a:uLnTx/>
              <a:uFillTx/>
              <a:latin typeface="Book Antiqua" panose="02040602050305030304"/>
              <a:ea typeface="华文中宋" panose="02010600040101010101" pitchFamily="2" charset="-122"/>
              <a:cs typeface="+mn-cs"/>
            </a:endParaRPr>
          </a:p>
          <a:p>
            <a:pPr marL="742950" marR="0" lvl="1" indent="-285750" algn="l" defTabSz="914400" rtl="0" eaLnBrk="0" fontAlgn="base" latinLnBrk="0" hangingPunct="0">
              <a:lnSpc>
                <a:spcPct val="100000"/>
              </a:lnSpc>
              <a:spcBef>
                <a:spcPts val="1200"/>
              </a:spcBef>
              <a:spcAft>
                <a:spcPct val="0"/>
              </a:spcAft>
              <a:buClr>
                <a:srgbClr val="006600"/>
              </a:buClr>
              <a:buSzPct val="90000"/>
              <a:buFont typeface="Wingdings" panose="05000000000000000000" pitchFamily="2" charset="2"/>
              <a:buChar char="u"/>
              <a:defRPr/>
            </a:pPr>
            <a:r>
              <a:rPr kumimoji="0" lang="zh-CN" altLang="en-US" sz="18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rPr>
              <a:t>互补型金属氧化物半导体</a:t>
            </a:r>
            <a:r>
              <a:rPr kumimoji="0" lang="en-US" altLang="zh-CN" sz="18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rPr>
              <a:t>CMOS (Complementary Metal-Oxide-Semiconductor Transistor)</a:t>
            </a:r>
            <a:endParaRPr kumimoji="0" lang="zh-CN" altLang="en-US" sz="18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endParaRPr>
          </a:p>
          <a:p>
            <a:pPr marL="1143000" marR="0" lvl="2" indent="-228600" algn="l" defTabSz="914400" rtl="0" eaLnBrk="0" fontAlgn="base" latinLnBrk="0" hangingPunct="0">
              <a:lnSpc>
                <a:spcPct val="100000"/>
              </a:lnSpc>
              <a:spcBef>
                <a:spcPts val="1200"/>
              </a:spcBef>
              <a:spcAft>
                <a:spcPct val="0"/>
              </a:spcAft>
              <a:buClr>
                <a:srgbClr val="006600"/>
              </a:buClr>
              <a:buSzTx/>
              <a:buFont typeface="Wingdings" panose="05000000000000000000" pitchFamily="2" charset="2"/>
              <a:buChar char="l"/>
              <a:defRPr/>
            </a:pPr>
            <a:r>
              <a:rPr kumimoji="0" lang="zh-CN" altLang="en-US" sz="1800" b="0" i="0" u="none" strike="noStrike" kern="1200" cap="none" spc="0" normalizeH="0" baseline="0" noProof="0" dirty="0">
                <a:ln>
                  <a:noFill/>
                </a:ln>
                <a:solidFill>
                  <a:srgbClr val="003366"/>
                </a:solidFill>
                <a:effectLst/>
                <a:uLnTx/>
                <a:uFillTx/>
                <a:latin typeface="Book Antiqua" panose="02040602050305030304"/>
                <a:ea typeface="华文中宋" panose="02010600040101010101" pitchFamily="2" charset="-122"/>
                <a:cs typeface="+mn-cs"/>
              </a:rPr>
              <a:t>特点：集成性好，体积更小</a:t>
            </a:r>
            <a:endParaRPr kumimoji="0" lang="zh-CN" altLang="en-US" sz="1800" b="0" i="0" u="none" strike="noStrike" kern="1200" cap="none" spc="0" normalizeH="0" baseline="0" noProof="0" dirty="0">
              <a:ln>
                <a:noFill/>
              </a:ln>
              <a:solidFill>
                <a:srgbClr val="003366"/>
              </a:solidFill>
              <a:effectLst/>
              <a:uLnTx/>
              <a:uFillTx/>
              <a:latin typeface="Book Antiqua" panose="02040602050305030304"/>
              <a:ea typeface="华文中宋" panose="02010600040101010101" pitchFamily="2" charset="-122"/>
              <a:cs typeface="+mn-cs"/>
            </a:endParaRPr>
          </a:p>
          <a:p>
            <a:pPr marL="1143000" marR="0" lvl="2" indent="-228600" algn="l" defTabSz="914400" rtl="0" eaLnBrk="0" fontAlgn="base" latinLnBrk="0" hangingPunct="0">
              <a:lnSpc>
                <a:spcPct val="100000"/>
              </a:lnSpc>
              <a:spcBef>
                <a:spcPts val="1200"/>
              </a:spcBef>
              <a:spcAft>
                <a:spcPct val="0"/>
              </a:spcAft>
              <a:buClr>
                <a:srgbClr val="006600"/>
              </a:buClr>
              <a:buSzTx/>
              <a:buFont typeface="Wingdings" panose="05000000000000000000" pitchFamily="2" charset="2"/>
              <a:buChar char="l"/>
              <a:defRPr/>
            </a:pPr>
            <a:r>
              <a:rPr kumimoji="0" lang="zh-CN" altLang="en-US" sz="1800" b="0" i="0" u="none" strike="noStrike" kern="1200" cap="none" spc="0" normalizeH="0" baseline="0" noProof="0" dirty="0">
                <a:ln>
                  <a:noFill/>
                </a:ln>
                <a:solidFill>
                  <a:srgbClr val="003366"/>
                </a:solidFill>
                <a:effectLst/>
                <a:uLnTx/>
                <a:uFillTx/>
                <a:latin typeface="Book Antiqua" panose="02040602050305030304"/>
                <a:ea typeface="华文中宋" panose="02010600040101010101" pitchFamily="2" charset="-122"/>
                <a:cs typeface="+mn-cs"/>
              </a:rPr>
              <a:t>主要应用设备：可摄像手机</a:t>
            </a:r>
            <a:endParaRPr kumimoji="0" lang="zh-CN" altLang="en-US" sz="1800" b="0" i="0" u="none" strike="noStrike" kern="1200" cap="none" spc="0" normalizeH="0" baseline="0" noProof="0" dirty="0">
              <a:ln>
                <a:noFill/>
              </a:ln>
              <a:solidFill>
                <a:srgbClr val="003366"/>
              </a:solidFill>
              <a:effectLst/>
              <a:uLnTx/>
              <a:uFillTx/>
              <a:latin typeface="Book Antiqua" panose="02040602050305030304"/>
              <a:ea typeface="华文中宋" panose="02010600040101010101" pitchFamily="2" charset="-122"/>
              <a:cs typeface="+mn-cs"/>
            </a:endParaRPr>
          </a:p>
          <a:p>
            <a:pPr marL="1143000" marR="0" lvl="2" indent="-228600" algn="l" defTabSz="914400" rtl="0" eaLnBrk="0" fontAlgn="base" latinLnBrk="0" hangingPunct="0">
              <a:lnSpc>
                <a:spcPct val="100000"/>
              </a:lnSpc>
              <a:spcBef>
                <a:spcPct val="20000"/>
              </a:spcBef>
              <a:spcAft>
                <a:spcPct val="0"/>
              </a:spcAft>
              <a:buClr>
                <a:srgbClr val="006600"/>
              </a:buClr>
              <a:buSzTx/>
              <a:buFont typeface="Wingdings" panose="05000000000000000000" pitchFamily="2" charset="2"/>
              <a:buChar char="l"/>
              <a:defRPr/>
            </a:pPr>
            <a:endParaRPr kumimoji="0" lang="zh-CN" altLang="en-US" sz="2000" b="0" i="0" u="none" strike="noStrike" kern="1200" cap="none" spc="0" normalizeH="0" baseline="0" noProof="0" dirty="0">
              <a:ln>
                <a:noFill/>
              </a:ln>
              <a:solidFill>
                <a:srgbClr val="003366"/>
              </a:solidFill>
              <a:effectLst/>
              <a:uLnTx/>
              <a:uFillTx/>
              <a:latin typeface="Book Antiqua" panose="02040602050305030304"/>
              <a:ea typeface="华文中宋" panose="02010600040101010101" pitchFamily="2" charset="-122"/>
              <a:cs typeface="+mn-cs"/>
            </a:endParaRPr>
          </a:p>
        </p:txBody>
      </p:sp>
      <p:sp>
        <p:nvSpPr>
          <p:cNvPr id="5" name="矩形 4"/>
          <p:cNvSpPr/>
          <p:nvPr/>
        </p:nvSpPr>
        <p:spPr>
          <a:xfrm>
            <a:off x="600773" y="563414"/>
            <a:ext cx="1911805" cy="369332"/>
          </a:xfrm>
          <a:prstGeom prst="rect">
            <a:avLst/>
          </a:prstGeom>
        </p:spPr>
        <p:txBody>
          <a:bodyPr wrap="none">
            <a:spAutoFit/>
          </a:bodyPr>
          <a:lstStyle/>
          <a:p>
            <a:pPr marL="285750" indent="-285750">
              <a:buFont typeface="Wingdings" panose="05000000000000000000" pitchFamily="2" charset="2"/>
              <a:buChar char="p"/>
            </a:pPr>
            <a:r>
              <a:rPr lang="en-US" altLang="zh-CN" b="1" dirty="0">
                <a:solidFill>
                  <a:srgbClr val="000066"/>
                </a:solidFill>
                <a:latin typeface="微软雅黑" panose="020B0503020204020204" pitchFamily="34" charset="-122"/>
                <a:ea typeface="微软雅黑" panose="020B0503020204020204" pitchFamily="34" charset="-122"/>
              </a:rPr>
              <a:t>CCD</a:t>
            </a:r>
            <a:r>
              <a:rPr lang="zh-CN" altLang="en-US" b="1" dirty="0">
                <a:solidFill>
                  <a:srgbClr val="000066"/>
                </a:solidFill>
                <a:latin typeface="微软雅黑" panose="020B0503020204020204" pitchFamily="34" charset="-122"/>
                <a:ea typeface="微软雅黑" panose="020B0503020204020204" pitchFamily="34" charset="-122"/>
              </a:rPr>
              <a:t>与</a:t>
            </a:r>
            <a:r>
              <a:rPr lang="en-US" altLang="zh-CN" b="1" dirty="0">
                <a:solidFill>
                  <a:srgbClr val="000066"/>
                </a:solidFill>
                <a:latin typeface="微软雅黑" panose="020B0503020204020204" pitchFamily="34" charset="-122"/>
                <a:ea typeface="微软雅黑" panose="020B0503020204020204" pitchFamily="34" charset="-122"/>
              </a:rPr>
              <a:t>CMOS</a:t>
            </a:r>
            <a:endParaRPr lang="zh-CN" altLang="en-US" b="1" dirty="0">
              <a:solidFill>
                <a:srgbClr val="00006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8F63A3B-78C7-47BE-AE5E-E10140E04643}" type="slidenum">
              <a:rPr lang="en-US" smtClean="0"/>
            </a:fld>
            <a:endParaRPr lang="en-US" dirty="0"/>
          </a:p>
        </p:txBody>
      </p:sp>
      <p:sp>
        <p:nvSpPr>
          <p:cNvPr id="3" name="矩形 2"/>
          <p:cNvSpPr/>
          <p:nvPr/>
        </p:nvSpPr>
        <p:spPr>
          <a:xfrm>
            <a:off x="670404" y="108335"/>
            <a:ext cx="2758596" cy="369332"/>
          </a:xfrm>
          <a:prstGeom prst="rect">
            <a:avLst/>
          </a:prstGeom>
        </p:spPr>
        <p:txBody>
          <a:bodyPr wrap="square">
            <a:spAutoFit/>
          </a:bodyPr>
          <a:lstStyle/>
          <a:p>
            <a:pPr algn="ctr"/>
            <a:r>
              <a:rPr lang="zh-CN" altLang="en-US" b="1" dirty="0">
                <a:solidFill>
                  <a:srgbClr val="000000"/>
                </a:solidFill>
                <a:latin typeface="微软雅黑" panose="020B0503020204020204" pitchFamily="34" charset="-122"/>
                <a:ea typeface="微软雅黑" panose="020B0503020204020204" pitchFamily="34" charset="-122"/>
              </a:rPr>
              <a:t>二、</a:t>
            </a:r>
            <a:r>
              <a:rPr lang="zh-CN" altLang="en-US" b="1" dirty="0">
                <a:solidFill>
                  <a:srgbClr val="000066"/>
                </a:solidFill>
                <a:latin typeface="微软雅黑" panose="020B0503020204020204" pitchFamily="34" charset="-122"/>
                <a:ea typeface="微软雅黑" panose="020B0503020204020204" pitchFamily="34" charset="-122"/>
              </a:rPr>
              <a:t>理解图像采集过程</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5441950" y="189655"/>
            <a:ext cx="1057846"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图像采集</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7" name="Rectangle 3"/>
          <p:cNvSpPr txBox="1">
            <a:spLocks noChangeArrowheads="1"/>
          </p:cNvSpPr>
          <p:nvPr/>
        </p:nvSpPr>
        <p:spPr bwMode="auto">
          <a:xfrm>
            <a:off x="363538" y="818446"/>
            <a:ext cx="4151311" cy="1975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eaLnBrk="0" fontAlgn="base" hangingPunct="0">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eaLnBrk="0" fontAlgn="base" hangingPunct="0">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just" defTabSz="914400" rtl="0" eaLnBrk="0" fontAlgn="base" latinLnBrk="0" hangingPunct="0">
              <a:lnSpc>
                <a:spcPct val="100000"/>
              </a:lnSpc>
              <a:spcBef>
                <a:spcPct val="20000"/>
              </a:spcBef>
              <a:spcAft>
                <a:spcPct val="0"/>
              </a:spcAft>
              <a:buClr>
                <a:srgbClr val="006600"/>
              </a:buClr>
              <a:buSzPct val="90000"/>
              <a:buFont typeface="Wingdings" panose="05000000000000000000" pitchFamily="2" charset="2"/>
              <a:buChar char="n"/>
              <a:defRPr/>
            </a:pPr>
            <a:r>
              <a:rPr kumimoji="0" lang="zh-CN" altLang="en-US" sz="1400" b="0" i="0" u="none" strike="noStrike" kern="1200" cap="none" spc="0" normalizeH="0" baseline="0" noProof="0" dirty="0">
                <a:ln>
                  <a:noFill/>
                </a:ln>
                <a:solidFill>
                  <a:schemeClr val="tx1"/>
                </a:solidFill>
                <a:effectLst/>
                <a:uLnTx/>
                <a:uFillTx/>
                <a:latin typeface="Book Antiqua" panose="02040602050305030304"/>
                <a:ea typeface="华文中宋" panose="02010600040101010101" pitchFamily="2" charset="-122"/>
                <a:cs typeface="+mn-cs"/>
              </a:rPr>
              <a:t>单</a:t>
            </a:r>
            <a:r>
              <a:rPr kumimoji="0" lang="en-US" altLang="zh-CN" sz="1400" b="0" i="0" u="none" strike="noStrike" kern="1200" cap="none" spc="0" normalizeH="0" baseline="0" noProof="0" dirty="0">
                <a:ln>
                  <a:noFill/>
                </a:ln>
                <a:solidFill>
                  <a:schemeClr val="tx1"/>
                </a:solidFill>
                <a:effectLst/>
                <a:uLnTx/>
                <a:uFillTx/>
                <a:latin typeface="Verdata"/>
                <a:ea typeface="华文中宋" panose="02010600040101010101" pitchFamily="2" charset="-122"/>
                <a:cs typeface="+mn-cs"/>
              </a:rPr>
              <a:t>CCD</a:t>
            </a:r>
            <a:r>
              <a:rPr kumimoji="0" lang="zh-CN" altLang="en-US" sz="1400" b="0" i="0" u="none" strike="noStrike" kern="1200" cap="none" spc="0" normalizeH="0" baseline="0" noProof="0" dirty="0">
                <a:ln>
                  <a:noFill/>
                </a:ln>
                <a:solidFill>
                  <a:schemeClr val="tx1"/>
                </a:solidFill>
                <a:effectLst/>
                <a:uLnTx/>
                <a:uFillTx/>
                <a:latin typeface="Book Antiqua" panose="02040602050305030304"/>
                <a:ea typeface="华文中宋" panose="02010600040101010101" pitchFamily="2" charset="-122"/>
                <a:cs typeface="+mn-cs"/>
              </a:rPr>
              <a:t>相机是指相机里只有一片</a:t>
            </a:r>
            <a:r>
              <a:rPr kumimoji="0" lang="en-US" altLang="zh-CN" sz="1400" b="0" i="0" u="none" strike="noStrike" kern="1200" cap="none" spc="0" normalizeH="0" baseline="0" noProof="0" dirty="0">
                <a:ln>
                  <a:noFill/>
                </a:ln>
                <a:solidFill>
                  <a:schemeClr val="tx1"/>
                </a:solidFill>
                <a:effectLst/>
                <a:uLnTx/>
                <a:uFillTx/>
                <a:latin typeface="Verdata"/>
                <a:ea typeface="华文中宋" panose="02010600040101010101" pitchFamily="2" charset="-122"/>
                <a:cs typeface="+mn-cs"/>
              </a:rPr>
              <a:t>CCD</a:t>
            </a:r>
            <a:r>
              <a:rPr kumimoji="0" lang="zh-CN" altLang="en-US" sz="1400" b="0" i="0" u="none" strike="noStrike" kern="1200" cap="none" spc="0" normalizeH="0" baseline="0" noProof="0" dirty="0">
                <a:ln>
                  <a:noFill/>
                </a:ln>
                <a:solidFill>
                  <a:schemeClr val="tx1"/>
                </a:solidFill>
                <a:effectLst/>
                <a:uLnTx/>
                <a:uFillTx/>
                <a:latin typeface="Book Antiqua" panose="02040602050305030304"/>
                <a:ea typeface="华文中宋" panose="02010600040101010101" pitchFamily="2" charset="-122"/>
                <a:cs typeface="+mn-cs"/>
              </a:rPr>
              <a:t>并用其进行亮度信号以及彩色信号的光电转换，其中色度信号是用</a:t>
            </a:r>
            <a:r>
              <a:rPr kumimoji="0" lang="en-US" altLang="zh-CN" sz="1400" b="0" i="0" u="none" strike="noStrike" kern="1200" cap="none" spc="0" normalizeH="0" baseline="0" noProof="0" dirty="0">
                <a:ln>
                  <a:noFill/>
                </a:ln>
                <a:solidFill>
                  <a:schemeClr val="tx1"/>
                </a:solidFill>
                <a:effectLst/>
                <a:uLnTx/>
                <a:uFillTx/>
                <a:latin typeface="Verdata"/>
                <a:ea typeface="华文中宋" panose="02010600040101010101" pitchFamily="2" charset="-122"/>
                <a:cs typeface="+mn-cs"/>
              </a:rPr>
              <a:t>CCD</a:t>
            </a:r>
            <a:r>
              <a:rPr kumimoji="0" lang="zh-CN" altLang="en-US" sz="1400" b="0" i="0" u="none" strike="noStrike" kern="1200" cap="none" spc="0" normalizeH="0" baseline="0" noProof="0" dirty="0">
                <a:ln>
                  <a:noFill/>
                </a:ln>
                <a:solidFill>
                  <a:schemeClr val="tx1"/>
                </a:solidFill>
                <a:effectLst/>
                <a:uLnTx/>
                <a:uFillTx/>
                <a:latin typeface="Book Antiqua" panose="02040602050305030304"/>
                <a:ea typeface="华文中宋" panose="02010600040101010101" pitchFamily="2" charset="-122"/>
                <a:cs typeface="+mn-cs"/>
              </a:rPr>
              <a:t>上的一些特定的彩色遮罩装置并结合后面的电路完成的。由一片</a:t>
            </a:r>
            <a:r>
              <a:rPr kumimoji="0" lang="en-US" altLang="zh-CN" sz="1400" b="0" i="0" u="none" strike="noStrike" kern="1200" cap="none" spc="0" normalizeH="0" baseline="0" noProof="0" dirty="0">
                <a:ln>
                  <a:noFill/>
                </a:ln>
                <a:solidFill>
                  <a:schemeClr val="tx1"/>
                </a:solidFill>
                <a:effectLst/>
                <a:uLnTx/>
                <a:uFillTx/>
                <a:latin typeface="Book Antiqua" panose="02040602050305030304"/>
                <a:ea typeface="华文中宋" panose="02010600040101010101" pitchFamily="2" charset="-122"/>
                <a:cs typeface="+mn-cs"/>
              </a:rPr>
              <a:t>CCD</a:t>
            </a:r>
            <a:r>
              <a:rPr kumimoji="0" lang="zh-CN" altLang="en-US" sz="1400" b="0" i="0" u="none" strike="noStrike" kern="1200" cap="none" spc="0" normalizeH="0" baseline="0" noProof="0" dirty="0">
                <a:ln>
                  <a:noFill/>
                </a:ln>
                <a:solidFill>
                  <a:schemeClr val="tx1"/>
                </a:solidFill>
                <a:effectLst/>
                <a:uLnTx/>
                <a:uFillTx/>
                <a:latin typeface="Book Antiqua" panose="02040602050305030304"/>
                <a:ea typeface="华文中宋" panose="02010600040101010101" pitchFamily="2" charset="-122"/>
                <a:cs typeface="+mn-cs"/>
              </a:rPr>
              <a:t>转换来的图像称为单</a:t>
            </a:r>
            <a:r>
              <a:rPr kumimoji="0" lang="en-US" altLang="zh-CN" sz="1400" b="0" i="0" u="none" strike="noStrike" kern="1200" cap="none" spc="0" normalizeH="0" baseline="0" noProof="0" dirty="0">
                <a:ln>
                  <a:noFill/>
                </a:ln>
                <a:solidFill>
                  <a:schemeClr val="tx1"/>
                </a:solidFill>
                <a:effectLst/>
                <a:uLnTx/>
                <a:uFillTx/>
                <a:latin typeface="Book Antiqua" panose="02040602050305030304"/>
                <a:ea typeface="华文中宋" panose="02010600040101010101" pitchFamily="2" charset="-122"/>
                <a:cs typeface="+mn-cs"/>
              </a:rPr>
              <a:t>CCD</a:t>
            </a:r>
            <a:r>
              <a:rPr kumimoji="0" lang="zh-CN" altLang="en-US" sz="1400" b="0" i="0" u="none" strike="noStrike" kern="1200" cap="none" spc="0" normalizeH="0" baseline="0" noProof="0" dirty="0">
                <a:ln>
                  <a:noFill/>
                </a:ln>
                <a:solidFill>
                  <a:schemeClr val="tx1"/>
                </a:solidFill>
                <a:effectLst/>
                <a:uLnTx/>
                <a:uFillTx/>
                <a:latin typeface="Book Antiqua" panose="02040602050305030304"/>
                <a:ea typeface="华文中宋" panose="02010600040101010101" pitchFamily="2" charset="-122"/>
                <a:cs typeface="+mn-cs"/>
              </a:rPr>
              <a:t>图像。</a:t>
            </a:r>
            <a:endParaRPr kumimoji="0" lang="zh-CN" altLang="en-US" sz="1400" b="0" i="0" u="none" strike="noStrike" kern="1200" cap="none" spc="0" normalizeH="0" baseline="0" noProof="0" dirty="0">
              <a:ln>
                <a:noFill/>
              </a:ln>
              <a:solidFill>
                <a:schemeClr val="tx1"/>
              </a:solidFill>
              <a:effectLst/>
              <a:uLnTx/>
              <a:uFillTx/>
              <a:latin typeface="Book Antiqua" panose="02040602050305030304"/>
              <a:ea typeface="华文中宋" panose="02010600040101010101" pitchFamily="2" charset="-122"/>
              <a:cs typeface="+mn-cs"/>
            </a:endParaRPr>
          </a:p>
          <a:p>
            <a:pPr marR="0" lvl="0" algn="just" defTabSz="914400" rtl="0" eaLnBrk="0" fontAlgn="base" latinLnBrk="0" hangingPunct="0">
              <a:lnSpc>
                <a:spcPct val="100000"/>
              </a:lnSpc>
              <a:spcBef>
                <a:spcPct val="20000"/>
              </a:spcBef>
              <a:spcAft>
                <a:spcPct val="0"/>
              </a:spcAft>
              <a:buClr>
                <a:srgbClr val="006600"/>
              </a:buClr>
              <a:buSzPct val="90000"/>
              <a:buFont typeface="Wingdings" panose="05000000000000000000" pitchFamily="2" charset="2"/>
              <a:buChar char="n"/>
              <a:defRPr/>
            </a:pPr>
            <a:r>
              <a:rPr kumimoji="0" lang="zh-CN" altLang="en-US" sz="1400" b="0" i="0" u="none" strike="noStrike" kern="1200" cap="none" spc="0" normalizeH="0" baseline="0" noProof="0" dirty="0">
                <a:ln>
                  <a:noFill/>
                </a:ln>
                <a:solidFill>
                  <a:schemeClr val="tx1"/>
                </a:solidFill>
                <a:effectLst/>
                <a:uLnTx/>
                <a:uFillTx/>
                <a:latin typeface="Book Antiqua" panose="02040602050305030304"/>
                <a:ea typeface="华文中宋" panose="02010600040101010101" pitchFamily="2" charset="-122"/>
                <a:cs typeface="+mn-cs"/>
              </a:rPr>
              <a:t>由于一片</a:t>
            </a:r>
            <a:r>
              <a:rPr kumimoji="0" lang="en-US" altLang="zh-CN" sz="1400" b="0" i="0" u="none" strike="noStrike" kern="1200" cap="none" spc="0" normalizeH="0" baseline="0" noProof="0" dirty="0">
                <a:ln>
                  <a:noFill/>
                </a:ln>
                <a:solidFill>
                  <a:schemeClr val="tx1"/>
                </a:solidFill>
                <a:effectLst/>
                <a:uLnTx/>
                <a:uFillTx/>
                <a:latin typeface="Verdata"/>
                <a:ea typeface="华文中宋" panose="02010600040101010101" pitchFamily="2" charset="-122"/>
                <a:cs typeface="+mn-cs"/>
              </a:rPr>
              <a:t>CCD</a:t>
            </a:r>
            <a:r>
              <a:rPr kumimoji="0" lang="zh-CN" altLang="en-US" sz="1400" b="0" i="0" u="none" strike="noStrike" kern="1200" cap="none" spc="0" normalizeH="0" baseline="0" noProof="0" dirty="0">
                <a:ln>
                  <a:noFill/>
                </a:ln>
                <a:solidFill>
                  <a:schemeClr val="tx1"/>
                </a:solidFill>
                <a:effectLst/>
                <a:uLnTx/>
                <a:uFillTx/>
                <a:latin typeface="Book Antiqua" panose="02040602050305030304"/>
                <a:ea typeface="华文中宋" panose="02010600040101010101" pitchFamily="2" charset="-122"/>
                <a:cs typeface="+mn-cs"/>
              </a:rPr>
              <a:t>同时完成亮度信号和色度信号的转换，因此难免两全，使得拍摄出来的图像在彩色还原上达不到专业水平的要求。 </a:t>
            </a:r>
            <a:endParaRPr kumimoji="0" lang="en-US" altLang="zh-CN" sz="1400" b="0" i="0" u="none" strike="noStrike" kern="1200" cap="none" spc="0" normalizeH="0" baseline="0" noProof="0" dirty="0">
              <a:ln>
                <a:noFill/>
              </a:ln>
              <a:solidFill>
                <a:schemeClr val="tx1"/>
              </a:solidFill>
              <a:effectLst/>
              <a:uLnTx/>
              <a:uFillTx/>
              <a:latin typeface="Book Antiqua" panose="02040602050305030304"/>
              <a:ea typeface="华文中宋" panose="02010600040101010101" pitchFamily="2" charset="-122"/>
              <a:cs typeface="+mn-cs"/>
            </a:endParaRPr>
          </a:p>
        </p:txBody>
      </p:sp>
      <p:pic>
        <p:nvPicPr>
          <p:cNvPr id="8" name="Picture 4" descr="a8405208b55d32860a7b82d4">
            <a:hlinkClick r:id="rId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7862" y="851827"/>
            <a:ext cx="1586060" cy="1386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l="8594" t="5405"/>
          <a:stretch>
            <a:fillRect/>
          </a:stretch>
        </p:blipFill>
        <p:spPr bwMode="auto">
          <a:xfrm>
            <a:off x="711914" y="2706773"/>
            <a:ext cx="1589326" cy="1482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1"/>
          <p:cNvSpPr txBox="1">
            <a:spLocks noChangeArrowheads="1"/>
          </p:cNvSpPr>
          <p:nvPr/>
        </p:nvSpPr>
        <p:spPr bwMode="auto">
          <a:xfrm>
            <a:off x="670404" y="4232615"/>
            <a:ext cx="18062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lgn="ctr">
              <a:spcBef>
                <a:spcPct val="0"/>
              </a:spcBef>
              <a:buClrTx/>
              <a:buSzTx/>
              <a:buFontTx/>
              <a:buNone/>
            </a:pPr>
            <a:r>
              <a:rPr lang="en-US" altLang="zh-CN" sz="1800" dirty="0">
                <a:solidFill>
                  <a:schemeClr val="tx1"/>
                </a:solidFill>
                <a:latin typeface="微软雅黑" panose="020B0503020204020204" pitchFamily="34" charset="-122"/>
                <a:ea typeface="微软雅黑" panose="020B0503020204020204" pitchFamily="34" charset="-122"/>
              </a:rPr>
              <a:t>Bayer</a:t>
            </a:r>
            <a:r>
              <a:rPr lang="zh-CN" altLang="en-US" sz="1800" dirty="0">
                <a:solidFill>
                  <a:schemeClr val="tx1"/>
                </a:solidFill>
                <a:latin typeface="微软雅黑" panose="020B0503020204020204" pitchFamily="34" charset="-122"/>
                <a:ea typeface="微软雅黑" panose="020B0503020204020204" pitchFamily="34" charset="-122"/>
              </a:rPr>
              <a:t>模式</a:t>
            </a:r>
            <a:endParaRPr lang="en-US" altLang="zh-CN" sz="1800" dirty="0">
              <a:solidFill>
                <a:schemeClr val="tx1"/>
              </a:solidFill>
              <a:latin typeface="微软雅黑" panose="020B0503020204020204" pitchFamily="34" charset="-122"/>
              <a:ea typeface="微软雅黑" panose="020B0503020204020204" pitchFamily="34" charset="-122"/>
            </a:endParaRPr>
          </a:p>
        </p:txBody>
      </p:sp>
      <p:pic>
        <p:nvPicPr>
          <p:cNvPr id="1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66911" y="2673182"/>
            <a:ext cx="1170500" cy="1448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88934" y="2673181"/>
            <a:ext cx="1627896" cy="1429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51320" y="2673181"/>
            <a:ext cx="1170500" cy="1448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901187" y="4639001"/>
            <a:ext cx="1492589" cy="369332"/>
          </a:xfrm>
          <a:prstGeom prst="rect">
            <a:avLst/>
          </a:prstGeom>
        </p:spPr>
        <p:txBody>
          <a:bodyPr wrap="none">
            <a:spAutoFit/>
          </a:bodyPr>
          <a:lstStyle/>
          <a:p>
            <a:pPr lvl="0" algn="ctr">
              <a:spcBef>
                <a:spcPct val="0"/>
              </a:spcBef>
            </a:pPr>
            <a:r>
              <a:rPr lang="en-US" altLang="zh-CN" dirty="0">
                <a:solidFill>
                  <a:prstClr val="black"/>
                </a:solidFill>
                <a:latin typeface="微软雅黑" panose="020B0503020204020204" pitchFamily="34" charset="-122"/>
                <a:ea typeface="微软雅黑" panose="020B0503020204020204" pitchFamily="34" charset="-122"/>
              </a:rPr>
              <a:t>Nikon</a:t>
            </a:r>
            <a:r>
              <a:rPr lang="zh-CN" altLang="en-US" dirty="0">
                <a:solidFill>
                  <a:prstClr val="black"/>
                </a:solidFill>
                <a:latin typeface="微软雅黑" panose="020B0503020204020204" pitchFamily="34" charset="-122"/>
                <a:ea typeface="微软雅黑" panose="020B0503020204020204" pitchFamily="34" charset="-122"/>
              </a:rPr>
              <a:t>模式</a:t>
            </a:r>
            <a:r>
              <a:rPr lang="en-US" altLang="zh-CN" dirty="0">
                <a:solidFill>
                  <a:prstClr val="black"/>
                </a:solidFill>
                <a:latin typeface="微软雅黑" panose="020B0503020204020204" pitchFamily="34" charset="-122"/>
                <a:ea typeface="微软雅黑" panose="020B0503020204020204" pitchFamily="34" charset="-122"/>
              </a:rPr>
              <a:t>…</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14" name="矩形 13"/>
          <p:cNvSpPr/>
          <p:nvPr/>
        </p:nvSpPr>
        <p:spPr>
          <a:xfrm>
            <a:off x="4981640" y="2241104"/>
            <a:ext cx="1266693" cy="369332"/>
          </a:xfrm>
          <a:prstGeom prst="rect">
            <a:avLst/>
          </a:prstGeom>
        </p:spPr>
        <p:txBody>
          <a:bodyPr wrap="none">
            <a:spAutoFit/>
          </a:bodyPr>
          <a:lstStyle/>
          <a:p>
            <a:r>
              <a:rPr lang="zh-CN" altLang="en-US" dirty="0"/>
              <a:t>单</a:t>
            </a:r>
            <a:r>
              <a:rPr lang="en-US" altLang="zh-CN" dirty="0"/>
              <a:t>CCD</a:t>
            </a:r>
            <a:r>
              <a:rPr lang="zh-CN" altLang="en-US" dirty="0"/>
              <a:t>相机</a:t>
            </a:r>
            <a:endParaRPr lang="zh-CN" altLang="en-US" dirty="0"/>
          </a:p>
        </p:txBody>
      </p:sp>
      <p:sp>
        <p:nvSpPr>
          <p:cNvPr id="16" name="矩形 15"/>
          <p:cNvSpPr/>
          <p:nvPr/>
        </p:nvSpPr>
        <p:spPr>
          <a:xfrm>
            <a:off x="3799730" y="4179709"/>
            <a:ext cx="1120951" cy="307777"/>
          </a:xfrm>
          <a:prstGeom prst="rect">
            <a:avLst/>
          </a:prstGeom>
        </p:spPr>
        <p:txBody>
          <a:bodyPr wrap="square">
            <a:spAutoFit/>
          </a:bodyPr>
          <a:lstStyle/>
          <a:p>
            <a:r>
              <a:rPr lang="zh-CN" altLang="en-US" sz="14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图像示例</a:t>
            </a:r>
            <a:endParaRPr lang="zh-CN" altLang="en-US" sz="14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p:cNvSpPr/>
          <p:nvPr/>
        </p:nvSpPr>
        <p:spPr>
          <a:xfrm>
            <a:off x="358204" y="521214"/>
            <a:ext cx="1190454" cy="369332"/>
          </a:xfrm>
          <a:prstGeom prst="rect">
            <a:avLst/>
          </a:prstGeom>
        </p:spPr>
        <p:txBody>
          <a:bodyPr wrap="non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单</a:t>
            </a:r>
            <a:r>
              <a:rPr lang="en-US" altLang="zh-CN" b="1" dirty="0">
                <a:solidFill>
                  <a:srgbClr val="000066"/>
                </a:solidFill>
                <a:latin typeface="微软雅黑" panose="020B0503020204020204" pitchFamily="34" charset="-122"/>
                <a:ea typeface="微软雅黑" panose="020B0503020204020204" pitchFamily="34" charset="-122"/>
              </a:rPr>
              <a:t>CCD</a:t>
            </a:r>
            <a:endParaRPr lang="zh-CN" altLang="en-US" b="1" dirty="0">
              <a:solidFill>
                <a:srgbClr val="00006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8F63A3B-78C7-47BE-AE5E-E10140E04643}" type="slidenum">
              <a:rPr lang="en-US" smtClean="0"/>
            </a:fld>
            <a:endParaRPr lang="en-US" dirty="0"/>
          </a:p>
        </p:txBody>
      </p:sp>
      <p:sp>
        <p:nvSpPr>
          <p:cNvPr id="3" name="矩形 2"/>
          <p:cNvSpPr/>
          <p:nvPr/>
        </p:nvSpPr>
        <p:spPr>
          <a:xfrm>
            <a:off x="670404" y="108335"/>
            <a:ext cx="2758596" cy="369332"/>
          </a:xfrm>
          <a:prstGeom prst="rect">
            <a:avLst/>
          </a:prstGeom>
        </p:spPr>
        <p:txBody>
          <a:bodyPr wrap="square">
            <a:spAutoFit/>
          </a:bodyPr>
          <a:lstStyle/>
          <a:p>
            <a:pPr algn="ctr"/>
            <a:r>
              <a:rPr lang="zh-CN" altLang="en-US" b="1" dirty="0">
                <a:solidFill>
                  <a:srgbClr val="000000"/>
                </a:solidFill>
                <a:latin typeface="微软雅黑" panose="020B0503020204020204" pitchFamily="34" charset="-122"/>
                <a:ea typeface="微软雅黑" panose="020B0503020204020204" pitchFamily="34" charset="-122"/>
              </a:rPr>
              <a:t>二、</a:t>
            </a:r>
            <a:r>
              <a:rPr lang="zh-CN" altLang="en-US" b="1" dirty="0">
                <a:solidFill>
                  <a:srgbClr val="000066"/>
                </a:solidFill>
                <a:latin typeface="微软雅黑" panose="020B0503020204020204" pitchFamily="34" charset="-122"/>
                <a:ea typeface="微软雅黑" panose="020B0503020204020204" pitchFamily="34" charset="-122"/>
              </a:rPr>
              <a:t>理解图像采集过程</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5441950" y="189655"/>
            <a:ext cx="1057846"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图像采集</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358204" y="954209"/>
            <a:ext cx="6273800" cy="1475147"/>
          </a:xfrm>
          <a:prstGeom prst="rect">
            <a:avLst/>
          </a:prstGeom>
        </p:spPr>
        <p:txBody>
          <a:bodyPr wrap="square">
            <a:spAutoFit/>
          </a:bodyPr>
          <a:lstStyle/>
          <a:p>
            <a:pPr marL="285750" indent="-285750">
              <a:lnSpc>
                <a:spcPts val="2200"/>
              </a:lnSpc>
              <a:buFont typeface="Wingdings" panose="05000000000000000000" pitchFamily="2" charset="2"/>
              <a:buChar char="n"/>
            </a:pPr>
            <a:r>
              <a:rPr lang="en-US" altLang="zh-CN" sz="1400" b="1" dirty="0">
                <a:solidFill>
                  <a:srgbClr val="000066"/>
                </a:solidFill>
                <a:latin typeface="微软雅黑" panose="020B0503020204020204" pitchFamily="34" charset="-122"/>
                <a:ea typeface="微软雅黑" panose="020B0503020204020204" pitchFamily="34" charset="-122"/>
              </a:rPr>
              <a:t>3CCD</a:t>
            </a:r>
            <a:r>
              <a:rPr lang="zh-CN" altLang="en-US" sz="1400" b="1" dirty="0">
                <a:solidFill>
                  <a:srgbClr val="000066"/>
                </a:solidFill>
                <a:latin typeface="微软雅黑" panose="020B0503020204020204" pitchFamily="34" charset="-122"/>
                <a:ea typeface="微软雅黑" panose="020B0503020204020204" pitchFamily="34" charset="-122"/>
              </a:rPr>
              <a:t>，就是一台相机使用了</a:t>
            </a:r>
            <a:r>
              <a:rPr lang="en-US" altLang="zh-CN" sz="1400" b="1" dirty="0">
                <a:solidFill>
                  <a:srgbClr val="000066"/>
                </a:solidFill>
                <a:latin typeface="微软雅黑" panose="020B0503020204020204" pitchFamily="34" charset="-122"/>
                <a:ea typeface="微软雅黑" panose="020B0503020204020204" pitchFamily="34" charset="-122"/>
              </a:rPr>
              <a:t>3</a:t>
            </a:r>
            <a:r>
              <a:rPr lang="zh-CN" altLang="en-US" sz="1400" b="1" dirty="0">
                <a:solidFill>
                  <a:srgbClr val="000066"/>
                </a:solidFill>
                <a:latin typeface="微软雅黑" panose="020B0503020204020204" pitchFamily="34" charset="-122"/>
                <a:ea typeface="微软雅黑" panose="020B0503020204020204" pitchFamily="34" charset="-122"/>
              </a:rPr>
              <a:t>片</a:t>
            </a:r>
            <a:r>
              <a:rPr lang="en-US" altLang="zh-CN" sz="1400" b="1" dirty="0">
                <a:solidFill>
                  <a:srgbClr val="000066"/>
                </a:solidFill>
                <a:latin typeface="微软雅黑" panose="020B0503020204020204" pitchFamily="34" charset="-122"/>
                <a:ea typeface="微软雅黑" panose="020B0503020204020204" pitchFamily="34" charset="-122"/>
              </a:rPr>
              <a:t>CCD</a:t>
            </a:r>
            <a:r>
              <a:rPr lang="zh-CN" altLang="en-US" sz="1400" b="1" dirty="0">
                <a:solidFill>
                  <a:srgbClr val="000066"/>
                </a:solidFill>
                <a:latin typeface="微软雅黑" panose="020B0503020204020204" pitchFamily="34" charset="-122"/>
                <a:ea typeface="微软雅黑" panose="020B0503020204020204" pitchFamily="34" charset="-122"/>
              </a:rPr>
              <a:t>。光线通过一种特殊的棱镜后，会被分为红，绿，蓝三种颜色，而这三种颜色就是我们电视使用的三基色，通过这三基色，就可以产生包括亮度信号在内的所有电视信号。如果分别用一片</a:t>
            </a:r>
            <a:r>
              <a:rPr lang="en-US" altLang="zh-CN" sz="1400" b="1" dirty="0">
                <a:solidFill>
                  <a:srgbClr val="000066"/>
                </a:solidFill>
                <a:latin typeface="微软雅黑" panose="020B0503020204020204" pitchFamily="34" charset="-122"/>
                <a:ea typeface="微软雅黑" panose="020B0503020204020204" pitchFamily="34" charset="-122"/>
              </a:rPr>
              <a:t>CCD</a:t>
            </a:r>
            <a:r>
              <a:rPr lang="zh-CN" altLang="en-US" sz="1400" b="1" dirty="0">
                <a:solidFill>
                  <a:srgbClr val="000066"/>
                </a:solidFill>
                <a:latin typeface="微软雅黑" panose="020B0503020204020204" pitchFamily="34" charset="-122"/>
                <a:ea typeface="微软雅黑" panose="020B0503020204020204" pitchFamily="34" charset="-122"/>
              </a:rPr>
              <a:t>接受每一种颜色并转换为电信号，然后经过电路处理后产生图像信号，这样就构成了一个</a:t>
            </a:r>
            <a:r>
              <a:rPr lang="en-US" altLang="zh-CN" sz="1400" b="1" dirty="0">
                <a:solidFill>
                  <a:srgbClr val="000066"/>
                </a:solidFill>
                <a:latin typeface="微软雅黑" panose="020B0503020204020204" pitchFamily="34" charset="-122"/>
                <a:ea typeface="微软雅黑" panose="020B0503020204020204" pitchFamily="34" charset="-122"/>
              </a:rPr>
              <a:t>3CCD</a:t>
            </a:r>
            <a:r>
              <a:rPr lang="zh-CN" altLang="en-US" sz="1400" b="1" dirty="0">
                <a:solidFill>
                  <a:srgbClr val="000066"/>
                </a:solidFill>
                <a:latin typeface="微软雅黑" panose="020B0503020204020204" pitchFamily="34" charset="-122"/>
                <a:ea typeface="微软雅黑" panose="020B0503020204020204" pitchFamily="34" charset="-122"/>
              </a:rPr>
              <a:t>系统。</a:t>
            </a:r>
            <a:endParaRPr lang="zh-CN" altLang="en-US" sz="1400" b="1" dirty="0">
              <a:solidFill>
                <a:srgbClr val="000066"/>
              </a:solidFill>
              <a:latin typeface="微软雅黑" panose="020B0503020204020204" pitchFamily="34" charset="-122"/>
              <a:ea typeface="微软雅黑" panose="020B0503020204020204" pitchFamily="34" charset="-122"/>
            </a:endParaRPr>
          </a:p>
        </p:txBody>
      </p:sp>
      <p:sp>
        <p:nvSpPr>
          <p:cNvPr id="9" name="矩形 8"/>
          <p:cNvSpPr/>
          <p:nvPr/>
        </p:nvSpPr>
        <p:spPr>
          <a:xfrm>
            <a:off x="358204" y="521214"/>
            <a:ext cx="1102289" cy="369332"/>
          </a:xfrm>
          <a:prstGeom prst="rect">
            <a:avLst/>
          </a:prstGeom>
        </p:spPr>
        <p:txBody>
          <a:bodyPr wrap="none">
            <a:spAutoFit/>
          </a:bodyPr>
          <a:lstStyle/>
          <a:p>
            <a:pPr marL="285750" indent="-285750">
              <a:buFont typeface="Wingdings" panose="05000000000000000000" pitchFamily="2" charset="2"/>
              <a:buChar char="p"/>
            </a:pPr>
            <a:r>
              <a:rPr lang="en-US" altLang="zh-CN" b="1" dirty="0">
                <a:solidFill>
                  <a:srgbClr val="000066"/>
                </a:solidFill>
                <a:latin typeface="微软雅黑" panose="020B0503020204020204" pitchFamily="34" charset="-122"/>
                <a:ea typeface="微软雅黑" panose="020B0503020204020204" pitchFamily="34" charset="-122"/>
              </a:rPr>
              <a:t>3CCD</a:t>
            </a:r>
            <a:endParaRPr lang="zh-CN" altLang="en-US" b="1" dirty="0">
              <a:solidFill>
                <a:srgbClr val="000066"/>
              </a:solidFill>
              <a:latin typeface="微软雅黑" panose="020B0503020204020204" pitchFamily="34" charset="-122"/>
              <a:ea typeface="微软雅黑" panose="020B0503020204020204" pitchFamily="34" charset="-122"/>
            </a:endParaRPr>
          </a:p>
        </p:txBody>
      </p:sp>
      <p:pic>
        <p:nvPicPr>
          <p:cNvPr id="10" name="Picture 4" descr="250px-Color_Separation_Prism">
            <a:hlinkClick r:id="rId1" tooltip="A color-separation beam splitter prism assembly, with a white beam entering the front, and red, green, and blue beams exiting the three focal-plane faces."/>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7363" y="2512941"/>
            <a:ext cx="2393950" cy="1916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6"/>
          <p:cNvSpPr txBox="1">
            <a:spLocks noChangeArrowheads="1"/>
          </p:cNvSpPr>
          <p:nvPr/>
        </p:nvSpPr>
        <p:spPr bwMode="auto">
          <a:xfrm>
            <a:off x="587854" y="2905899"/>
            <a:ext cx="2178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spcBef>
                <a:spcPct val="0"/>
              </a:spcBef>
              <a:buClrTx/>
              <a:buSzTx/>
              <a:buFontTx/>
              <a:buNone/>
            </a:pPr>
            <a:r>
              <a:rPr lang="zh-CN" altLang="en-US" sz="1800" dirty="0">
                <a:solidFill>
                  <a:schemeClr val="tx1"/>
                </a:solidFill>
                <a:latin typeface="华文中宋" panose="02010600040101010101" pitchFamily="2" charset="-122"/>
              </a:rPr>
              <a:t>棱镜分出三种光束</a:t>
            </a:r>
            <a:endParaRPr lang="zh-CN" altLang="en-US" sz="1800" dirty="0">
              <a:solidFill>
                <a:schemeClr val="tx1"/>
              </a:solidFill>
              <a:latin typeface="华文中宋" panose="02010600040101010101" pitchFamily="2" charset="-122"/>
            </a:endParaRPr>
          </a:p>
        </p:txBody>
      </p:sp>
      <p:sp>
        <p:nvSpPr>
          <p:cNvPr id="12" name="矩形 11"/>
          <p:cNvSpPr/>
          <p:nvPr/>
        </p:nvSpPr>
        <p:spPr>
          <a:xfrm>
            <a:off x="3981592" y="4476583"/>
            <a:ext cx="1120951" cy="307777"/>
          </a:xfrm>
          <a:prstGeom prst="rect">
            <a:avLst/>
          </a:prstGeom>
        </p:spPr>
        <p:txBody>
          <a:bodyPr wrap="square">
            <a:spAutoFit/>
          </a:bodyPr>
          <a:lstStyle/>
          <a:p>
            <a:r>
              <a:rPr lang="zh-CN" altLang="en-US" sz="14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示例</a:t>
            </a:r>
            <a:endParaRPr lang="zh-CN" altLang="en-US" sz="14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8F63A3B-78C7-47BE-AE5E-E10140E04643}" type="slidenum">
              <a:rPr lang="en-US" smtClean="0"/>
            </a:fld>
            <a:endParaRPr lang="en-US" dirty="0"/>
          </a:p>
        </p:txBody>
      </p:sp>
      <p:sp>
        <p:nvSpPr>
          <p:cNvPr id="3" name="矩形 2"/>
          <p:cNvSpPr/>
          <p:nvPr/>
        </p:nvSpPr>
        <p:spPr>
          <a:xfrm>
            <a:off x="670404" y="108335"/>
            <a:ext cx="2758596" cy="369332"/>
          </a:xfrm>
          <a:prstGeom prst="rect">
            <a:avLst/>
          </a:prstGeom>
        </p:spPr>
        <p:txBody>
          <a:bodyPr wrap="square">
            <a:spAutoFit/>
          </a:bodyPr>
          <a:lstStyle/>
          <a:p>
            <a:pPr algn="ctr"/>
            <a:r>
              <a:rPr lang="zh-CN" altLang="en-US" b="1" dirty="0">
                <a:solidFill>
                  <a:srgbClr val="000000"/>
                </a:solidFill>
                <a:latin typeface="微软雅黑" panose="020B0503020204020204" pitchFamily="34" charset="-122"/>
                <a:ea typeface="微软雅黑" panose="020B0503020204020204" pitchFamily="34" charset="-122"/>
              </a:rPr>
              <a:t>二、</a:t>
            </a:r>
            <a:r>
              <a:rPr lang="zh-CN" altLang="en-US" b="1" dirty="0">
                <a:solidFill>
                  <a:srgbClr val="000066"/>
                </a:solidFill>
                <a:latin typeface="微软雅黑" panose="020B0503020204020204" pitchFamily="34" charset="-122"/>
                <a:ea typeface="微软雅黑" panose="020B0503020204020204" pitchFamily="34" charset="-122"/>
              </a:rPr>
              <a:t>理解图像采集过程</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5441950" y="189655"/>
            <a:ext cx="1057846"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图像采集</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358204" y="521214"/>
            <a:ext cx="1102289" cy="369332"/>
          </a:xfrm>
          <a:prstGeom prst="rect">
            <a:avLst/>
          </a:prstGeom>
        </p:spPr>
        <p:txBody>
          <a:bodyPr wrap="none">
            <a:spAutoFit/>
          </a:bodyPr>
          <a:lstStyle/>
          <a:p>
            <a:pPr marL="285750" indent="-285750">
              <a:buFont typeface="Wingdings" panose="05000000000000000000" pitchFamily="2" charset="2"/>
              <a:buChar char="p"/>
            </a:pPr>
            <a:r>
              <a:rPr lang="en-US" altLang="zh-CN" b="1" dirty="0">
                <a:solidFill>
                  <a:srgbClr val="000066"/>
                </a:solidFill>
                <a:latin typeface="微软雅黑" panose="020B0503020204020204" pitchFamily="34" charset="-122"/>
                <a:ea typeface="微软雅黑" panose="020B0503020204020204" pitchFamily="34" charset="-122"/>
              </a:rPr>
              <a:t>3CCD</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6" name="矩形 5"/>
          <p:cNvSpPr/>
          <p:nvPr/>
        </p:nvSpPr>
        <p:spPr>
          <a:xfrm>
            <a:off x="358204" y="934093"/>
            <a:ext cx="5896546" cy="997196"/>
          </a:xfrm>
          <a:prstGeom prst="rect">
            <a:avLst/>
          </a:prstGeom>
        </p:spPr>
        <p:txBody>
          <a:bodyPr wrap="square">
            <a:spAutoFit/>
          </a:bodyPr>
          <a:lstStyle/>
          <a:p>
            <a:pPr marL="285750" lvl="0" indent="-285750" fontAlgn="base">
              <a:spcBef>
                <a:spcPct val="20000"/>
              </a:spcBef>
              <a:spcAft>
                <a:spcPct val="0"/>
              </a:spcAft>
              <a:buClr>
                <a:srgbClr val="006600"/>
              </a:buClr>
              <a:buSzPct val="90000"/>
              <a:buFont typeface="Wingdings" panose="05000000000000000000" pitchFamily="2" charset="2"/>
              <a:buChar char="n"/>
            </a:pPr>
            <a:r>
              <a:rPr lang="zh-CN" altLang="en-US" sz="1400" b="1" dirty="0">
                <a:solidFill>
                  <a:srgbClr val="000066"/>
                </a:solidFill>
                <a:latin typeface="微软雅黑" panose="020B0503020204020204" pitchFamily="34" charset="-122"/>
                <a:ea typeface="微软雅黑" panose="020B0503020204020204" pitchFamily="34" charset="-122"/>
              </a:rPr>
              <a:t>和单</a:t>
            </a:r>
            <a:r>
              <a:rPr lang="en-US" altLang="zh-CN" sz="1400" b="1" dirty="0">
                <a:solidFill>
                  <a:srgbClr val="000066"/>
                </a:solidFill>
                <a:latin typeface="微软雅黑" panose="020B0503020204020204" pitchFamily="34" charset="-122"/>
                <a:ea typeface="微软雅黑" panose="020B0503020204020204" pitchFamily="34" charset="-122"/>
              </a:rPr>
              <a:t>CCD</a:t>
            </a:r>
            <a:r>
              <a:rPr lang="zh-CN" altLang="en-US" sz="1400" b="1" dirty="0">
                <a:solidFill>
                  <a:srgbClr val="000066"/>
                </a:solidFill>
                <a:latin typeface="微软雅黑" panose="020B0503020204020204" pitchFamily="34" charset="-122"/>
                <a:ea typeface="微软雅黑" panose="020B0503020204020204" pitchFamily="34" charset="-122"/>
              </a:rPr>
              <a:t>相比，由于</a:t>
            </a:r>
            <a:r>
              <a:rPr lang="en-US" altLang="zh-CN" sz="1400" b="1" dirty="0">
                <a:solidFill>
                  <a:srgbClr val="000066"/>
                </a:solidFill>
                <a:latin typeface="微软雅黑" panose="020B0503020204020204" pitchFamily="34" charset="-122"/>
                <a:ea typeface="微软雅黑" panose="020B0503020204020204" pitchFamily="34" charset="-122"/>
              </a:rPr>
              <a:t>3CCD</a:t>
            </a:r>
            <a:r>
              <a:rPr lang="zh-CN" altLang="en-US" sz="1400" b="1" dirty="0">
                <a:solidFill>
                  <a:srgbClr val="000066"/>
                </a:solidFill>
                <a:latin typeface="微软雅黑" panose="020B0503020204020204" pitchFamily="34" charset="-122"/>
                <a:ea typeface="微软雅黑" panose="020B0503020204020204" pitchFamily="34" charset="-122"/>
              </a:rPr>
              <a:t>分别用</a:t>
            </a:r>
            <a:r>
              <a:rPr lang="en-US" altLang="zh-CN" sz="1400" b="1" dirty="0">
                <a:solidFill>
                  <a:srgbClr val="000066"/>
                </a:solidFill>
                <a:latin typeface="微软雅黑" panose="020B0503020204020204" pitchFamily="34" charset="-122"/>
                <a:ea typeface="微软雅黑" panose="020B0503020204020204" pitchFamily="34" charset="-122"/>
              </a:rPr>
              <a:t>3</a:t>
            </a:r>
            <a:r>
              <a:rPr lang="zh-CN" altLang="en-US" sz="1400" b="1" dirty="0">
                <a:solidFill>
                  <a:srgbClr val="000066"/>
                </a:solidFill>
                <a:latin typeface="微软雅黑" panose="020B0503020204020204" pitchFamily="34" charset="-122"/>
                <a:ea typeface="微软雅黑" panose="020B0503020204020204" pitchFamily="34" charset="-122"/>
              </a:rPr>
              <a:t>个</a:t>
            </a:r>
            <a:r>
              <a:rPr lang="en-US" altLang="zh-CN" sz="1400" b="1" dirty="0">
                <a:solidFill>
                  <a:srgbClr val="000066"/>
                </a:solidFill>
                <a:latin typeface="微软雅黑" panose="020B0503020204020204" pitchFamily="34" charset="-122"/>
                <a:ea typeface="微软雅黑" panose="020B0503020204020204" pitchFamily="34" charset="-122"/>
              </a:rPr>
              <a:t>CCD</a:t>
            </a:r>
            <a:r>
              <a:rPr lang="zh-CN" altLang="en-US" sz="1400" b="1" dirty="0">
                <a:solidFill>
                  <a:srgbClr val="000066"/>
                </a:solidFill>
                <a:latin typeface="微软雅黑" panose="020B0503020204020204" pitchFamily="34" charset="-122"/>
                <a:ea typeface="微软雅黑" panose="020B0503020204020204" pitchFamily="34" charset="-122"/>
              </a:rPr>
              <a:t>转换红，绿，蓝信号，拍摄出来的图像从彩色还原上要比单</a:t>
            </a:r>
            <a:r>
              <a:rPr lang="en-US" altLang="zh-CN" sz="1400" b="1" dirty="0">
                <a:solidFill>
                  <a:srgbClr val="000066"/>
                </a:solidFill>
                <a:latin typeface="微软雅黑" panose="020B0503020204020204" pitchFamily="34" charset="-122"/>
                <a:ea typeface="微软雅黑" panose="020B0503020204020204" pitchFamily="34" charset="-122"/>
              </a:rPr>
              <a:t>CCD</a:t>
            </a:r>
            <a:r>
              <a:rPr lang="zh-CN" altLang="en-US" sz="1400" b="1" dirty="0">
                <a:solidFill>
                  <a:srgbClr val="000066"/>
                </a:solidFill>
                <a:latin typeface="微软雅黑" panose="020B0503020204020204" pitchFamily="34" charset="-122"/>
                <a:ea typeface="微软雅黑" panose="020B0503020204020204" pitchFamily="34" charset="-122"/>
              </a:rPr>
              <a:t>更自然，亮度以及清晰度也比单</a:t>
            </a:r>
            <a:r>
              <a:rPr lang="en-US" altLang="zh-CN" sz="1400" b="1" dirty="0">
                <a:solidFill>
                  <a:srgbClr val="000066"/>
                </a:solidFill>
                <a:latin typeface="微软雅黑" panose="020B0503020204020204" pitchFamily="34" charset="-122"/>
                <a:ea typeface="微软雅黑" panose="020B0503020204020204" pitchFamily="34" charset="-122"/>
              </a:rPr>
              <a:t>CCD</a:t>
            </a:r>
            <a:r>
              <a:rPr lang="zh-CN" altLang="en-US" sz="1400" b="1" dirty="0">
                <a:solidFill>
                  <a:srgbClr val="000066"/>
                </a:solidFill>
                <a:latin typeface="微软雅黑" panose="020B0503020204020204" pitchFamily="34" charset="-122"/>
                <a:ea typeface="微软雅黑" panose="020B0503020204020204" pitchFamily="34" charset="-122"/>
              </a:rPr>
              <a:t>好。</a:t>
            </a:r>
            <a:endParaRPr lang="en-US" altLang="zh-CN" sz="1400" b="1" dirty="0">
              <a:solidFill>
                <a:srgbClr val="000066"/>
              </a:solidFill>
              <a:latin typeface="微软雅黑" panose="020B0503020204020204" pitchFamily="34" charset="-122"/>
              <a:ea typeface="微软雅黑" panose="020B0503020204020204" pitchFamily="34" charset="-122"/>
            </a:endParaRPr>
          </a:p>
          <a:p>
            <a:pPr lvl="0" fontAlgn="base">
              <a:spcBef>
                <a:spcPct val="20000"/>
              </a:spcBef>
              <a:spcAft>
                <a:spcPct val="0"/>
              </a:spcAft>
              <a:buClr>
                <a:srgbClr val="006600"/>
              </a:buClr>
              <a:buSzPct val="90000"/>
            </a:pPr>
            <a:endParaRPr lang="zh-CN" altLang="en-US" sz="1400" b="1" dirty="0">
              <a:solidFill>
                <a:srgbClr val="000066"/>
              </a:solidFill>
              <a:latin typeface="微软雅黑" panose="020B0503020204020204" pitchFamily="34" charset="-122"/>
              <a:ea typeface="微软雅黑" panose="020B0503020204020204" pitchFamily="34" charset="-122"/>
            </a:endParaRPr>
          </a:p>
        </p:txBody>
      </p:sp>
      <p:pic>
        <p:nvPicPr>
          <p:cNvPr id="13" name="Picture 4" descr="300px-Dichroic-pris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3250" y="1631286"/>
            <a:ext cx="2464371" cy="2425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5" descr="250px-A_3CCD_imaging_bl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1917341"/>
            <a:ext cx="2139554" cy="1989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6"/>
          <p:cNvSpPr txBox="1">
            <a:spLocks noChangeArrowheads="1"/>
          </p:cNvSpPr>
          <p:nvPr/>
        </p:nvSpPr>
        <p:spPr bwMode="auto">
          <a:xfrm>
            <a:off x="1274532" y="4072262"/>
            <a:ext cx="203194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ClrTx/>
              <a:buSzTx/>
              <a:buFontTx/>
              <a:buNone/>
              <a:defRPr sz="2400">
                <a:latin typeface="华文中宋" panose="02010600040101010101" pitchFamily="2" charset="-122"/>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latin typeface="华文中宋" panose="02010600040101010101" pitchFamily="2" charset="-122"/>
                <a:ea typeface="华文中宋" panose="02010600040101010101" pitchFamily="2" charset="-122"/>
              </a:defRPr>
            </a:lvl9pPr>
          </a:lstStyle>
          <a:p>
            <a:r>
              <a:rPr lang="zh-CN" altLang="en-US" sz="14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棱镜示意图</a:t>
            </a:r>
            <a:endParaRPr lang="zh-CN" altLang="en-US" sz="14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Text Box 7"/>
          <p:cNvSpPr txBox="1">
            <a:spLocks noChangeArrowheads="1"/>
          </p:cNvSpPr>
          <p:nvPr/>
        </p:nvSpPr>
        <p:spPr bwMode="auto">
          <a:xfrm>
            <a:off x="3798574" y="4101180"/>
            <a:ext cx="208977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spcBef>
                <a:spcPct val="0"/>
              </a:spcBef>
              <a:buClrTx/>
              <a:buSzTx/>
              <a:buFontTx/>
              <a:buNone/>
            </a:pPr>
            <a:r>
              <a:rPr lang="en-US" altLang="zh-CN" sz="14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3CCD</a:t>
            </a:r>
            <a:r>
              <a:rPr lang="zh-CN" altLang="en-US" sz="14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实物图</a:t>
            </a:r>
            <a:endParaRPr lang="zh-CN" altLang="en-US" sz="14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99273" y="1123833"/>
            <a:ext cx="577287" cy="2758447"/>
          </a:xfrm>
          <a:prstGeom prst="rect">
            <a:avLst/>
          </a:prstGeom>
          <a:noFill/>
        </p:spPr>
        <p:txBody>
          <a:bodyPr wrap="square" rtlCol="0">
            <a:spAutoFit/>
          </a:bodyPr>
          <a:lstStyle/>
          <a:p>
            <a:pPr algn="ctr"/>
            <a:r>
              <a:rPr lang="zh-CN" altLang="en-US" sz="2475" b="1" dirty="0">
                <a:solidFill>
                  <a:srgbClr val="CC0000"/>
                </a:solidFill>
                <a:latin typeface="微软雅黑" panose="020B0503020204020204" pitchFamily="34" charset="-122"/>
                <a:ea typeface="微软雅黑" panose="020B0503020204020204" pitchFamily="34" charset="-122"/>
              </a:rPr>
              <a:t>内容提纲</a:t>
            </a:r>
            <a:endParaRPr lang="en-US" altLang="zh-CN" sz="2475" b="1" dirty="0">
              <a:solidFill>
                <a:srgbClr val="CC0000"/>
              </a:solidFill>
              <a:latin typeface="微软雅黑" panose="020B0503020204020204" pitchFamily="34" charset="-122"/>
              <a:ea typeface="微软雅黑" panose="020B0503020204020204" pitchFamily="34" charset="-122"/>
            </a:endParaRPr>
          </a:p>
          <a:p>
            <a:pPr algn="ctr"/>
            <a:r>
              <a:rPr lang="zh-CN" altLang="en-US" sz="2475" b="1" dirty="0">
                <a:solidFill>
                  <a:srgbClr val="CC0000"/>
                </a:solidFill>
                <a:latin typeface="微软雅黑" panose="020B0503020204020204" pitchFamily="34" charset="-122"/>
                <a:ea typeface="微软雅黑" panose="020B0503020204020204" pitchFamily="34" charset="-122"/>
              </a:rPr>
              <a:t>与目标</a:t>
            </a:r>
            <a:endParaRPr lang="zh-CN" altLang="en-US" sz="2475" b="1" dirty="0">
              <a:solidFill>
                <a:srgbClr val="CC0000"/>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2084278" y="1229878"/>
            <a:ext cx="0" cy="25457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灯片编号占位符 3"/>
          <p:cNvSpPr>
            <a:spLocks noGrp="1"/>
          </p:cNvSpPr>
          <p:nvPr/>
        </p:nvSpPr>
        <p:spPr>
          <a:xfrm>
            <a:off x="5058018" y="4703501"/>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1</a:t>
            </a:r>
            <a:endParaRPr lang="en-US" sz="1200" b="1" dirty="0">
              <a:solidFill>
                <a:schemeClr val="tx1"/>
              </a:solidFill>
            </a:endParaRPr>
          </a:p>
        </p:txBody>
      </p:sp>
      <p:sp>
        <p:nvSpPr>
          <p:cNvPr id="5" name="矩形 4"/>
          <p:cNvSpPr/>
          <p:nvPr/>
        </p:nvSpPr>
        <p:spPr>
          <a:xfrm>
            <a:off x="2176780" y="969645"/>
            <a:ext cx="4384675" cy="3415030"/>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认识和理解图像</a:t>
            </a: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理解图像采集过程</a:t>
            </a: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掌握图像类型</a:t>
            </a: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掌握基本成像传感器</a:t>
            </a: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了解图像处理应用</a:t>
            </a: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掌握图像分析与其它学科的联系</a:t>
            </a: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学会获取学习资源		</a:t>
            </a: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endParaRPr lang="en-US" altLang="zh-CN" b="1" dirty="0">
              <a:solidFill>
                <a:srgbClr val="000066"/>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330835" y="1415415"/>
            <a:ext cx="1374140" cy="22542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70404" y="108335"/>
            <a:ext cx="2758596" cy="369332"/>
          </a:xfrm>
          <a:prstGeom prst="rect">
            <a:avLst/>
          </a:prstGeom>
        </p:spPr>
        <p:txBody>
          <a:bodyPr wrap="square">
            <a:spAutoFit/>
          </a:bodyPr>
          <a:lstStyle/>
          <a:p>
            <a:pPr algn="ctr"/>
            <a:r>
              <a:rPr lang="zh-CN" altLang="en-US" b="1" dirty="0">
                <a:solidFill>
                  <a:srgbClr val="000000"/>
                </a:solidFill>
                <a:latin typeface="微软雅黑" panose="020B0503020204020204" pitchFamily="34" charset="-122"/>
                <a:ea typeface="微软雅黑" panose="020B0503020204020204" pitchFamily="34" charset="-122"/>
              </a:rPr>
              <a:t>二、</a:t>
            </a:r>
            <a:r>
              <a:rPr lang="zh-CN" altLang="en-US" b="1" dirty="0">
                <a:solidFill>
                  <a:srgbClr val="000066"/>
                </a:solidFill>
                <a:latin typeface="微软雅黑" panose="020B0503020204020204" pitchFamily="34" charset="-122"/>
                <a:ea typeface="微软雅黑" panose="020B0503020204020204" pitchFamily="34" charset="-122"/>
              </a:rPr>
              <a:t>理解图像采集过程</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5441950" y="189655"/>
            <a:ext cx="1057846"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图像采样</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5" name="object 2"/>
          <p:cNvSpPr txBox="1"/>
          <p:nvPr/>
        </p:nvSpPr>
        <p:spPr bwMode="auto">
          <a:xfrm>
            <a:off x="417236" y="455524"/>
            <a:ext cx="1913214" cy="451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图像采样和量化</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6" name="矩形 5"/>
          <p:cNvSpPr/>
          <p:nvPr/>
        </p:nvSpPr>
        <p:spPr>
          <a:xfrm>
            <a:off x="1045369" y="1813561"/>
            <a:ext cx="5454427" cy="2120902"/>
          </a:xfrm>
          <a:prstGeom prst="rect">
            <a:avLst/>
          </a:prstGeom>
        </p:spPr>
        <p:txBody>
          <a:bodyPr wrap="square">
            <a:spAutoFit/>
          </a:bodyPr>
          <a:lstStyle/>
          <a:p>
            <a:pPr marL="285750" indent="-285750">
              <a:lnSpc>
                <a:spcPct val="150000"/>
              </a:lnSpc>
              <a:buFont typeface="Wingdings" panose="05000000000000000000" pitchFamily="2" charset="2"/>
              <a:buChar char="ü"/>
            </a:pPr>
            <a:r>
              <a:rPr lang="zh-CN" altLang="en-US" b="1" dirty="0">
                <a:latin typeface="微软雅黑" panose="020B0503020204020204" pitchFamily="34" charset="-122"/>
                <a:ea typeface="微软雅黑" panose="020B0503020204020204" pitchFamily="34" charset="-122"/>
              </a:rPr>
              <a:t>人类视觉系统的分辨率（看得到连续的亮度变化而不要看出间断的量化级数）</a:t>
            </a:r>
            <a:endParaRPr lang="en-US" altLang="zh-CN" b="1"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endParaRPr lang="zh-CN" altLang="en-US" b="1"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b="1" dirty="0">
                <a:latin typeface="微软雅黑" panose="020B0503020204020204" pitchFamily="34" charset="-122"/>
                <a:ea typeface="微软雅黑" panose="020B0503020204020204" pitchFamily="34" charset="-122"/>
              </a:rPr>
              <a:t>满足具体应用所需要的分辨率（如打印图像可只</a:t>
            </a:r>
            <a:r>
              <a:rPr lang="en-US" altLang="zh-CN" b="1" dirty="0">
                <a:latin typeface="微软雅黑" panose="020B0503020204020204" pitchFamily="34" charset="-122"/>
                <a:ea typeface="微软雅黑" panose="020B0503020204020204" pitchFamily="34" charset="-122"/>
              </a:rPr>
              <a:t>16</a:t>
            </a:r>
            <a:r>
              <a:rPr lang="zh-CN" altLang="en-US" b="1" dirty="0">
                <a:latin typeface="微软雅黑" panose="020B0503020204020204" pitchFamily="34" charset="-122"/>
                <a:ea typeface="微软雅黑" panose="020B0503020204020204" pitchFamily="34" charset="-122"/>
              </a:rPr>
              <a:t>个灰度级 </a:t>
            </a:r>
            <a:r>
              <a:rPr lang="en-US" altLang="zh-CN" b="1" dirty="0">
                <a:latin typeface="微软雅黑" panose="020B0503020204020204" pitchFamily="34" charset="-122"/>
                <a:ea typeface="微软雅黑" panose="020B0503020204020204" pitchFamily="34" charset="-122"/>
              </a:rPr>
              <a:t>&lt; </a:t>
            </a:r>
            <a:r>
              <a:rPr lang="zh-CN" altLang="en-US" b="1" dirty="0">
                <a:latin typeface="微软雅黑" panose="020B0503020204020204" pitchFamily="34" charset="-122"/>
                <a:ea typeface="微软雅黑" panose="020B0503020204020204" pitchFamily="34" charset="-122"/>
              </a:rPr>
              <a:t>屏幕显示的灰度级）</a:t>
            </a:r>
            <a:endParaRPr lang="zh-CN" altLang="en-US" b="1" dirty="0">
              <a:latin typeface="微软雅黑" panose="020B0503020204020204" pitchFamily="34" charset="-122"/>
              <a:ea typeface="微软雅黑" panose="020B0503020204020204" pitchFamily="34" charset="-122"/>
            </a:endParaRPr>
          </a:p>
        </p:txBody>
      </p:sp>
      <p:sp>
        <p:nvSpPr>
          <p:cNvPr id="2" name="矩形 1"/>
          <p:cNvSpPr/>
          <p:nvPr/>
        </p:nvSpPr>
        <p:spPr>
          <a:xfrm>
            <a:off x="835997" y="1182774"/>
            <a:ext cx="2114681" cy="338554"/>
          </a:xfrm>
          <a:prstGeom prst="rect">
            <a:avLst/>
          </a:prstGeom>
        </p:spPr>
        <p:txBody>
          <a:bodyPr wrap="none">
            <a:spAutoFit/>
          </a:bodyPr>
          <a:lstStyle/>
          <a:p>
            <a:pPr marL="285750" indent="-285750">
              <a:buFont typeface="Wingdings" panose="05000000000000000000" pitchFamily="2" charset="2"/>
              <a:buChar char="n"/>
            </a:pPr>
            <a:r>
              <a:rPr lang="zh-CN" altLang="en-US" sz="1600" b="1" dirty="0">
                <a:solidFill>
                  <a:srgbClr val="000066"/>
                </a:solidFill>
                <a:latin typeface="微软雅黑" panose="020B0503020204020204" pitchFamily="34" charset="-122"/>
                <a:ea typeface="微软雅黑" panose="020B0503020204020204" pitchFamily="34" charset="-122"/>
              </a:rPr>
              <a:t>量化级数的选择：</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70404" y="108335"/>
            <a:ext cx="2758596" cy="369332"/>
          </a:xfrm>
          <a:prstGeom prst="rect">
            <a:avLst/>
          </a:prstGeom>
        </p:spPr>
        <p:txBody>
          <a:bodyPr wrap="square">
            <a:spAutoFit/>
          </a:bodyPr>
          <a:lstStyle/>
          <a:p>
            <a:pPr algn="ctr"/>
            <a:r>
              <a:rPr lang="zh-CN" altLang="en-US" b="1" dirty="0">
                <a:solidFill>
                  <a:srgbClr val="000000"/>
                </a:solidFill>
                <a:latin typeface="微软雅黑" panose="020B0503020204020204" pitchFamily="34" charset="-122"/>
                <a:ea typeface="微软雅黑" panose="020B0503020204020204" pitchFamily="34" charset="-122"/>
              </a:rPr>
              <a:t>二、</a:t>
            </a:r>
            <a:r>
              <a:rPr lang="zh-CN" altLang="en-US" b="1" dirty="0">
                <a:solidFill>
                  <a:srgbClr val="000066"/>
                </a:solidFill>
                <a:latin typeface="微软雅黑" panose="020B0503020204020204" pitchFamily="34" charset="-122"/>
                <a:ea typeface="微软雅黑" panose="020B0503020204020204" pitchFamily="34" charset="-122"/>
              </a:rPr>
              <a:t>理解图像采集过程</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5441950" y="189655"/>
            <a:ext cx="1057846"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图像大小</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5" name="object 2"/>
          <p:cNvSpPr txBox="1"/>
          <p:nvPr/>
        </p:nvSpPr>
        <p:spPr bwMode="auto">
          <a:xfrm>
            <a:off x="417236" y="455524"/>
            <a:ext cx="1260666" cy="451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图像大小</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11" name="Rectangle 3"/>
          <p:cNvSpPr txBox="1">
            <a:spLocks noChangeArrowheads="1"/>
          </p:cNvSpPr>
          <p:nvPr/>
        </p:nvSpPr>
        <p:spPr>
          <a:xfrm>
            <a:off x="309966" y="1047750"/>
            <a:ext cx="6432464" cy="302133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zh-CN" altLang="en-US" sz="1600" b="1" dirty="0">
                <a:solidFill>
                  <a:srgbClr val="000066"/>
                </a:solidFill>
                <a:latin typeface="微软雅黑" panose="020B0503020204020204" pitchFamily="34" charset="-122"/>
                <a:ea typeface="微软雅黑" panose="020B0503020204020204" pitchFamily="34" charset="-122"/>
              </a:rPr>
              <a:t>例如：</a:t>
            </a:r>
            <a:endParaRPr lang="zh-CN" altLang="en-US" sz="1600" b="1" dirty="0">
              <a:solidFill>
                <a:srgbClr val="000066"/>
              </a:solidFill>
              <a:latin typeface="微软雅黑" panose="020B0503020204020204" pitchFamily="34" charset="-122"/>
              <a:ea typeface="微软雅黑" panose="020B0503020204020204" pitchFamily="34" charset="-122"/>
            </a:endParaRPr>
          </a:p>
          <a:p>
            <a:pPr lvl="2">
              <a:lnSpc>
                <a:spcPct val="140000"/>
              </a:lnSpc>
            </a:pPr>
            <a:r>
              <a:rPr lang="zh-CN" altLang="en-US" sz="1600" b="1" dirty="0">
                <a:solidFill>
                  <a:srgbClr val="000066"/>
                </a:solidFill>
                <a:latin typeface="微软雅黑" panose="020B0503020204020204" pitchFamily="34" charset="-122"/>
                <a:ea typeface="微软雅黑" panose="020B0503020204020204" pitchFamily="34" charset="-122"/>
              </a:rPr>
              <a:t>存储1幅32 </a:t>
            </a:r>
            <a:r>
              <a:rPr lang="zh-CN" altLang="en-US" sz="1600" b="1" dirty="0">
                <a:solidFill>
                  <a:srgbClr val="000066"/>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sz="1600" b="1" dirty="0">
                <a:solidFill>
                  <a:srgbClr val="000066"/>
                </a:solidFill>
                <a:latin typeface="微软雅黑" panose="020B0503020204020204" pitchFamily="34" charset="-122"/>
                <a:ea typeface="微软雅黑" panose="020B0503020204020204" pitchFamily="34" charset="-122"/>
              </a:rPr>
              <a:t> 32，</a:t>
            </a:r>
            <a:r>
              <a:rPr lang="en-US" altLang="zh-CN" sz="1600" b="1" dirty="0">
                <a:solidFill>
                  <a:srgbClr val="000066"/>
                </a:solidFill>
                <a:latin typeface="微软雅黑" panose="020B0503020204020204" pitchFamily="34" charset="-122"/>
                <a:ea typeface="微软雅黑" panose="020B0503020204020204" pitchFamily="34" charset="-122"/>
              </a:rPr>
              <a:t>1</a:t>
            </a:r>
            <a:r>
              <a:rPr lang="zh-CN" altLang="en-US" sz="1600" b="1" dirty="0">
                <a:solidFill>
                  <a:srgbClr val="000066"/>
                </a:solidFill>
                <a:latin typeface="微软雅黑" panose="020B0503020204020204" pitchFamily="34" charset="-122"/>
                <a:ea typeface="微软雅黑" panose="020B0503020204020204" pitchFamily="34" charset="-122"/>
              </a:rPr>
              <a:t>6个灰度级的图需要 4</a:t>
            </a:r>
            <a:r>
              <a:rPr lang="en-US" altLang="zh-CN" sz="1600" b="1" dirty="0">
                <a:solidFill>
                  <a:srgbClr val="000066"/>
                </a:solidFill>
                <a:latin typeface="微软雅黑" panose="020B0503020204020204" pitchFamily="34" charset="-122"/>
                <a:ea typeface="微软雅黑" panose="020B0503020204020204" pitchFamily="34" charset="-122"/>
              </a:rPr>
              <a:t>,</a:t>
            </a:r>
            <a:r>
              <a:rPr lang="zh-CN" altLang="en-US" sz="1600" b="1" dirty="0">
                <a:solidFill>
                  <a:srgbClr val="000066"/>
                </a:solidFill>
                <a:latin typeface="微软雅黑" panose="020B0503020204020204" pitchFamily="34" charset="-122"/>
                <a:ea typeface="微软雅黑" panose="020B0503020204020204" pitchFamily="34" charset="-122"/>
              </a:rPr>
              <a:t>096 </a:t>
            </a:r>
            <a:r>
              <a:rPr lang="en-US" altLang="zh-CN" sz="1600" b="1" dirty="0">
                <a:solidFill>
                  <a:srgbClr val="000066"/>
                </a:solidFill>
                <a:latin typeface="微软雅黑" panose="020B0503020204020204" pitchFamily="34" charset="-122"/>
                <a:ea typeface="微软雅黑" panose="020B0503020204020204" pitchFamily="34" charset="-122"/>
              </a:rPr>
              <a:t>bit</a:t>
            </a:r>
            <a:endParaRPr lang="en-US" altLang="zh-CN" sz="1600" b="1" dirty="0">
              <a:solidFill>
                <a:srgbClr val="000066"/>
              </a:solidFill>
              <a:latin typeface="微软雅黑" panose="020B0503020204020204" pitchFamily="34" charset="-122"/>
              <a:ea typeface="微软雅黑" panose="020B0503020204020204" pitchFamily="34" charset="-122"/>
            </a:endParaRPr>
          </a:p>
          <a:p>
            <a:pPr lvl="2">
              <a:lnSpc>
                <a:spcPct val="140000"/>
              </a:lnSpc>
            </a:pPr>
            <a:endParaRPr lang="zh-CN" altLang="en-US" sz="1600" b="1" dirty="0">
              <a:solidFill>
                <a:srgbClr val="000066"/>
              </a:solidFill>
              <a:latin typeface="微软雅黑" panose="020B0503020204020204" pitchFamily="34" charset="-122"/>
              <a:ea typeface="微软雅黑" panose="020B0503020204020204" pitchFamily="34" charset="-122"/>
            </a:endParaRPr>
          </a:p>
          <a:p>
            <a:pPr lvl="2">
              <a:lnSpc>
                <a:spcPct val="140000"/>
              </a:lnSpc>
            </a:pPr>
            <a:r>
              <a:rPr lang="zh-CN" altLang="en-US" sz="1600" b="1" dirty="0">
                <a:solidFill>
                  <a:srgbClr val="000066"/>
                </a:solidFill>
                <a:latin typeface="微软雅黑" panose="020B0503020204020204" pitchFamily="34" charset="-122"/>
                <a:ea typeface="微软雅黑" panose="020B0503020204020204" pitchFamily="34" charset="-122"/>
              </a:rPr>
              <a:t>存储1幅128 </a:t>
            </a:r>
            <a:r>
              <a:rPr lang="zh-CN" altLang="en-US" sz="1600" b="1" dirty="0">
                <a:solidFill>
                  <a:srgbClr val="000066"/>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sz="1600" b="1" dirty="0">
                <a:solidFill>
                  <a:srgbClr val="000066"/>
                </a:solidFill>
                <a:latin typeface="微软雅黑" panose="020B0503020204020204" pitchFamily="34" charset="-122"/>
                <a:ea typeface="微软雅黑" panose="020B0503020204020204" pitchFamily="34" charset="-122"/>
              </a:rPr>
              <a:t> 128，64个灰度级的图需要 98</a:t>
            </a:r>
            <a:r>
              <a:rPr lang="en-US" altLang="zh-CN" sz="1600" b="1" dirty="0">
                <a:solidFill>
                  <a:srgbClr val="000066"/>
                </a:solidFill>
                <a:latin typeface="微软雅黑" panose="020B0503020204020204" pitchFamily="34" charset="-122"/>
                <a:ea typeface="微软雅黑" panose="020B0503020204020204" pitchFamily="34" charset="-122"/>
              </a:rPr>
              <a:t>,</a:t>
            </a:r>
            <a:r>
              <a:rPr lang="zh-CN" altLang="en-US" sz="1600" b="1" dirty="0">
                <a:solidFill>
                  <a:srgbClr val="000066"/>
                </a:solidFill>
                <a:latin typeface="微软雅黑" panose="020B0503020204020204" pitchFamily="34" charset="-122"/>
                <a:ea typeface="微软雅黑" panose="020B0503020204020204" pitchFamily="34" charset="-122"/>
              </a:rPr>
              <a:t>304 </a:t>
            </a:r>
            <a:r>
              <a:rPr lang="en-US" altLang="zh-CN" sz="1600" b="1" dirty="0">
                <a:solidFill>
                  <a:srgbClr val="000066"/>
                </a:solidFill>
                <a:latin typeface="微软雅黑" panose="020B0503020204020204" pitchFamily="34" charset="-122"/>
                <a:ea typeface="微软雅黑" panose="020B0503020204020204" pitchFamily="34" charset="-122"/>
              </a:rPr>
              <a:t>bit</a:t>
            </a:r>
            <a:endParaRPr lang="en-US" altLang="zh-CN" sz="1600" b="1" dirty="0">
              <a:solidFill>
                <a:srgbClr val="000066"/>
              </a:solidFill>
              <a:latin typeface="微软雅黑" panose="020B0503020204020204" pitchFamily="34" charset="-122"/>
              <a:ea typeface="微软雅黑" panose="020B0503020204020204" pitchFamily="34" charset="-122"/>
            </a:endParaRPr>
          </a:p>
          <a:p>
            <a:pPr lvl="2">
              <a:lnSpc>
                <a:spcPct val="140000"/>
              </a:lnSpc>
            </a:pPr>
            <a:endParaRPr lang="zh-CN" altLang="en-US" sz="1600" b="1" dirty="0">
              <a:solidFill>
                <a:srgbClr val="000066"/>
              </a:solidFill>
              <a:latin typeface="微软雅黑" panose="020B0503020204020204" pitchFamily="34" charset="-122"/>
              <a:ea typeface="微软雅黑" panose="020B0503020204020204" pitchFamily="34" charset="-122"/>
            </a:endParaRPr>
          </a:p>
          <a:p>
            <a:pPr lvl="2">
              <a:lnSpc>
                <a:spcPct val="140000"/>
              </a:lnSpc>
            </a:pPr>
            <a:r>
              <a:rPr lang="zh-CN" altLang="en-US" sz="1600" b="1" dirty="0">
                <a:solidFill>
                  <a:srgbClr val="000066"/>
                </a:solidFill>
                <a:latin typeface="微软雅黑" panose="020B0503020204020204" pitchFamily="34" charset="-122"/>
                <a:ea typeface="微软雅黑" panose="020B0503020204020204" pitchFamily="34" charset="-122"/>
              </a:rPr>
              <a:t>存储1幅512 </a:t>
            </a:r>
            <a:r>
              <a:rPr lang="zh-CN" altLang="en-US" sz="1600" b="1" dirty="0">
                <a:solidFill>
                  <a:srgbClr val="000066"/>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sz="1600" b="1" dirty="0">
                <a:solidFill>
                  <a:srgbClr val="000066"/>
                </a:solidFill>
                <a:latin typeface="微软雅黑" panose="020B0503020204020204" pitchFamily="34" charset="-122"/>
                <a:ea typeface="微软雅黑" panose="020B0503020204020204" pitchFamily="34" charset="-122"/>
              </a:rPr>
              <a:t> 512，256个灰度级的图需要 2</a:t>
            </a:r>
            <a:r>
              <a:rPr lang="en-US" altLang="zh-CN" sz="1600" b="1" dirty="0">
                <a:solidFill>
                  <a:srgbClr val="000066"/>
                </a:solidFill>
                <a:latin typeface="微软雅黑" panose="020B0503020204020204" pitchFamily="34" charset="-122"/>
                <a:ea typeface="微软雅黑" panose="020B0503020204020204" pitchFamily="34" charset="-122"/>
              </a:rPr>
              <a:t>,</a:t>
            </a:r>
            <a:r>
              <a:rPr lang="zh-CN" altLang="en-US" sz="1600" b="1" dirty="0">
                <a:solidFill>
                  <a:srgbClr val="000066"/>
                </a:solidFill>
                <a:latin typeface="微软雅黑" panose="020B0503020204020204" pitchFamily="34" charset="-122"/>
                <a:ea typeface="微软雅黑" panose="020B0503020204020204" pitchFamily="34" charset="-122"/>
              </a:rPr>
              <a:t>097</a:t>
            </a:r>
            <a:r>
              <a:rPr lang="en-US" altLang="zh-CN" sz="1600" b="1" dirty="0">
                <a:solidFill>
                  <a:srgbClr val="000066"/>
                </a:solidFill>
                <a:latin typeface="微软雅黑" panose="020B0503020204020204" pitchFamily="34" charset="-122"/>
                <a:ea typeface="微软雅黑" panose="020B0503020204020204" pitchFamily="34" charset="-122"/>
              </a:rPr>
              <a:t>,</a:t>
            </a:r>
            <a:r>
              <a:rPr lang="zh-CN" altLang="en-US" sz="1600" b="1" dirty="0">
                <a:solidFill>
                  <a:srgbClr val="000066"/>
                </a:solidFill>
                <a:latin typeface="微软雅黑" panose="020B0503020204020204" pitchFamily="34" charset="-122"/>
                <a:ea typeface="微软雅黑" panose="020B0503020204020204" pitchFamily="34" charset="-122"/>
              </a:rPr>
              <a:t>152 </a:t>
            </a:r>
            <a:r>
              <a:rPr lang="en-US" altLang="zh-CN" sz="1600" b="1" dirty="0">
                <a:solidFill>
                  <a:srgbClr val="000066"/>
                </a:solidFill>
                <a:latin typeface="微软雅黑" panose="020B0503020204020204" pitchFamily="34" charset="-122"/>
                <a:ea typeface="微软雅黑" panose="020B0503020204020204" pitchFamily="34" charset="-122"/>
              </a:rPr>
              <a:t>bit</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70404" y="108335"/>
            <a:ext cx="2758596" cy="369332"/>
          </a:xfrm>
          <a:prstGeom prst="rect">
            <a:avLst/>
          </a:prstGeom>
        </p:spPr>
        <p:txBody>
          <a:bodyPr wrap="square">
            <a:spAutoFit/>
          </a:bodyPr>
          <a:lstStyle/>
          <a:p>
            <a:pPr algn="ctr"/>
            <a:r>
              <a:rPr lang="zh-CN" altLang="en-US" b="1" dirty="0">
                <a:solidFill>
                  <a:srgbClr val="000000"/>
                </a:solidFill>
                <a:latin typeface="微软雅黑" panose="020B0503020204020204" pitchFamily="34" charset="-122"/>
                <a:ea typeface="微软雅黑" panose="020B0503020204020204" pitchFamily="34" charset="-122"/>
              </a:rPr>
              <a:t>二、</a:t>
            </a:r>
            <a:r>
              <a:rPr lang="zh-CN" altLang="en-US" b="1" dirty="0">
                <a:solidFill>
                  <a:srgbClr val="000066"/>
                </a:solidFill>
                <a:latin typeface="微软雅黑" panose="020B0503020204020204" pitchFamily="34" charset="-122"/>
                <a:ea typeface="微软雅黑" panose="020B0503020204020204" pitchFamily="34" charset="-122"/>
              </a:rPr>
              <a:t>理解图像采集过程</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5441950" y="189655"/>
            <a:ext cx="1057846"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图像采样</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5" name="object 2"/>
          <p:cNvSpPr txBox="1"/>
          <p:nvPr/>
        </p:nvSpPr>
        <p:spPr bwMode="auto">
          <a:xfrm>
            <a:off x="417236" y="455524"/>
            <a:ext cx="1913214" cy="451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图像采样和量化</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2" name="矩形 1"/>
          <p:cNvSpPr/>
          <p:nvPr/>
        </p:nvSpPr>
        <p:spPr>
          <a:xfrm>
            <a:off x="554162" y="1069453"/>
            <a:ext cx="3198311" cy="338554"/>
          </a:xfrm>
          <a:prstGeom prst="rect">
            <a:avLst/>
          </a:prstGeom>
        </p:spPr>
        <p:txBody>
          <a:bodyPr wrap="none">
            <a:spAutoFit/>
          </a:bodyPr>
          <a:lstStyle/>
          <a:p>
            <a:pPr marL="342900" indent="-342900">
              <a:buFont typeface="Wingdings" panose="05000000000000000000" pitchFamily="2" charset="2"/>
              <a:buChar char="n"/>
            </a:pPr>
            <a:r>
              <a:rPr lang="zh-CN" altLang="en-US" sz="1600" b="1" dirty="0">
                <a:solidFill>
                  <a:srgbClr val="000066"/>
                </a:solidFill>
                <a:latin typeface="微软雅黑" panose="020B0503020204020204" pitchFamily="34" charset="-122"/>
                <a:ea typeface="微软雅黑" panose="020B0503020204020204" pitchFamily="34" charset="-122"/>
              </a:rPr>
              <a:t>空间分辨率变化所产生的效果</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670404" y="1473695"/>
            <a:ext cx="3263902" cy="2469666"/>
          </a:xfrm>
          <a:prstGeom prst="rect">
            <a:avLst/>
          </a:prstGeom>
        </p:spPr>
      </p:pic>
      <p:sp>
        <p:nvSpPr>
          <p:cNvPr id="9" name="Text Box 5"/>
          <p:cNvSpPr txBox="1">
            <a:spLocks noChangeArrowheads="1"/>
          </p:cNvSpPr>
          <p:nvPr/>
        </p:nvSpPr>
        <p:spPr bwMode="auto">
          <a:xfrm>
            <a:off x="4268663" y="951380"/>
            <a:ext cx="2035175" cy="2532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lnSpc>
                <a:spcPct val="150000"/>
              </a:lnSpc>
              <a:spcBef>
                <a:spcPct val="0"/>
              </a:spcBef>
              <a:buClrTx/>
              <a:buSzTx/>
              <a:buFontTx/>
              <a:buNone/>
            </a:pPr>
            <a:r>
              <a:rPr lang="en-US" altLang="zh-CN" sz="1800" dirty="0">
                <a:solidFill>
                  <a:schemeClr val="tx1"/>
                </a:solidFill>
                <a:latin typeface="Times New Roman" panose="02020603050405020304" pitchFamily="18" charset="0"/>
                <a:ea typeface="宋体" panose="02010600030101010101" pitchFamily="2" charset="-122"/>
              </a:rPr>
              <a:t>(a ) 512×512</a:t>
            </a:r>
            <a:endParaRPr lang="en-US" altLang="zh-CN" sz="1800" dirty="0">
              <a:solidFill>
                <a:schemeClr val="tx1"/>
              </a:solidFill>
              <a:latin typeface="Times New Roman" panose="02020603050405020304" pitchFamily="18" charset="0"/>
              <a:ea typeface="宋体" panose="02010600030101010101" pitchFamily="2" charset="-122"/>
            </a:endParaRPr>
          </a:p>
          <a:p>
            <a:pPr>
              <a:lnSpc>
                <a:spcPct val="150000"/>
              </a:lnSpc>
              <a:spcBef>
                <a:spcPct val="0"/>
              </a:spcBef>
              <a:buClrTx/>
              <a:buSzTx/>
              <a:buFontTx/>
              <a:buNone/>
            </a:pPr>
            <a:r>
              <a:rPr lang="en-US" altLang="zh-CN" sz="1800" dirty="0">
                <a:solidFill>
                  <a:schemeClr val="tx1"/>
                </a:solidFill>
                <a:latin typeface="Times New Roman" panose="02020603050405020304" pitchFamily="18" charset="0"/>
                <a:ea typeface="宋体" panose="02010600030101010101" pitchFamily="2" charset="-122"/>
              </a:rPr>
              <a:t>(b ) 256×256</a:t>
            </a:r>
            <a:endParaRPr lang="en-US" altLang="zh-CN" sz="1800" dirty="0">
              <a:solidFill>
                <a:schemeClr val="tx1"/>
              </a:solidFill>
              <a:latin typeface="Times New Roman" panose="02020603050405020304" pitchFamily="18" charset="0"/>
              <a:ea typeface="宋体" panose="02010600030101010101" pitchFamily="2" charset="-122"/>
            </a:endParaRPr>
          </a:p>
          <a:p>
            <a:pPr>
              <a:lnSpc>
                <a:spcPct val="150000"/>
              </a:lnSpc>
              <a:spcBef>
                <a:spcPct val="0"/>
              </a:spcBef>
              <a:buClrTx/>
              <a:buSzTx/>
              <a:buFontTx/>
              <a:buNone/>
            </a:pPr>
            <a:r>
              <a:rPr lang="en-US" altLang="zh-CN" sz="1800" dirty="0">
                <a:solidFill>
                  <a:schemeClr val="tx1"/>
                </a:solidFill>
                <a:latin typeface="Times New Roman" panose="02020603050405020304" pitchFamily="18" charset="0"/>
                <a:ea typeface="宋体" panose="02010600030101010101" pitchFamily="2" charset="-122"/>
              </a:rPr>
              <a:t>(c ) 128×128</a:t>
            </a:r>
            <a:endParaRPr lang="en-US" altLang="zh-CN" sz="1800" dirty="0">
              <a:solidFill>
                <a:schemeClr val="tx1"/>
              </a:solidFill>
              <a:latin typeface="Times New Roman" panose="02020603050405020304" pitchFamily="18" charset="0"/>
              <a:ea typeface="宋体" panose="02010600030101010101" pitchFamily="2" charset="-122"/>
            </a:endParaRPr>
          </a:p>
          <a:p>
            <a:pPr>
              <a:lnSpc>
                <a:spcPct val="150000"/>
              </a:lnSpc>
              <a:spcBef>
                <a:spcPct val="0"/>
              </a:spcBef>
              <a:buClrTx/>
              <a:buSzTx/>
              <a:buFontTx/>
              <a:buNone/>
            </a:pPr>
            <a:r>
              <a:rPr lang="en-US" altLang="zh-CN" sz="1800" dirty="0">
                <a:solidFill>
                  <a:schemeClr val="tx1"/>
                </a:solidFill>
                <a:latin typeface="Times New Roman" panose="02020603050405020304" pitchFamily="18" charset="0"/>
                <a:ea typeface="宋体" panose="02010600030101010101" pitchFamily="2" charset="-122"/>
              </a:rPr>
              <a:t>(d ) 64×64</a:t>
            </a:r>
            <a:endParaRPr lang="en-US" altLang="zh-CN" sz="1800" dirty="0">
              <a:solidFill>
                <a:schemeClr val="tx1"/>
              </a:solidFill>
              <a:latin typeface="Times New Roman" panose="02020603050405020304" pitchFamily="18" charset="0"/>
              <a:ea typeface="宋体" panose="02010600030101010101" pitchFamily="2" charset="-122"/>
            </a:endParaRPr>
          </a:p>
          <a:p>
            <a:pPr>
              <a:lnSpc>
                <a:spcPct val="150000"/>
              </a:lnSpc>
              <a:spcBef>
                <a:spcPct val="0"/>
              </a:spcBef>
              <a:buClrTx/>
              <a:buSzTx/>
              <a:buFontTx/>
              <a:buNone/>
            </a:pPr>
            <a:r>
              <a:rPr lang="en-US" altLang="zh-CN" sz="1800" dirty="0">
                <a:solidFill>
                  <a:schemeClr val="tx1"/>
                </a:solidFill>
                <a:latin typeface="Times New Roman" panose="02020603050405020304" pitchFamily="18" charset="0"/>
                <a:ea typeface="宋体" panose="02010600030101010101" pitchFamily="2" charset="-122"/>
              </a:rPr>
              <a:t>(e) 32×32</a:t>
            </a:r>
            <a:endParaRPr lang="en-US" altLang="zh-CN" sz="1800" dirty="0">
              <a:solidFill>
                <a:schemeClr val="tx1"/>
              </a:solidFill>
              <a:latin typeface="Times New Roman" panose="02020603050405020304" pitchFamily="18" charset="0"/>
              <a:ea typeface="宋体" panose="02010600030101010101" pitchFamily="2" charset="-122"/>
            </a:endParaRPr>
          </a:p>
          <a:p>
            <a:pPr>
              <a:lnSpc>
                <a:spcPct val="150000"/>
              </a:lnSpc>
              <a:spcBef>
                <a:spcPct val="0"/>
              </a:spcBef>
              <a:buClrTx/>
              <a:buSzTx/>
              <a:buFontTx/>
              <a:buNone/>
            </a:pPr>
            <a:r>
              <a:rPr lang="en-US" altLang="zh-CN" sz="1800" dirty="0">
                <a:solidFill>
                  <a:schemeClr val="tx1"/>
                </a:solidFill>
                <a:latin typeface="Times New Roman" panose="02020603050405020304" pitchFamily="18" charset="0"/>
                <a:ea typeface="宋体" panose="02010600030101010101" pitchFamily="2" charset="-122"/>
              </a:rPr>
              <a:t>(f) 16×16</a:t>
            </a:r>
            <a:endParaRPr lang="en-US" altLang="zh-CN" sz="1800" dirty="0">
              <a:solidFill>
                <a:schemeClr val="tx1"/>
              </a:solidFill>
              <a:latin typeface="Times New Roman" panose="02020603050405020304" pitchFamily="18" charset="0"/>
              <a:ea typeface="宋体" panose="02010600030101010101" pitchFamily="2" charset="-122"/>
            </a:endParaRPr>
          </a:p>
        </p:txBody>
      </p:sp>
      <p:sp>
        <p:nvSpPr>
          <p:cNvPr id="10" name="Text Box 6"/>
          <p:cNvSpPr txBox="1">
            <a:spLocks noChangeArrowheads="1"/>
          </p:cNvSpPr>
          <p:nvPr/>
        </p:nvSpPr>
        <p:spPr bwMode="auto">
          <a:xfrm>
            <a:off x="4268663" y="3687258"/>
            <a:ext cx="18120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spcBef>
                <a:spcPct val="0"/>
              </a:spcBef>
              <a:buClrTx/>
              <a:buSzTx/>
              <a:buFontTx/>
              <a:buNone/>
            </a:pPr>
            <a:r>
              <a:rPr lang="zh-CN" altLang="en-US" sz="1800" b="1" dirty="0">
                <a:solidFill>
                  <a:schemeClr val="tx1"/>
                </a:solidFill>
                <a:latin typeface="Times New Roman" panose="02020603050405020304" pitchFamily="18" charset="0"/>
                <a:ea typeface="宋体" panose="02010600030101010101" pitchFamily="2" charset="-122"/>
              </a:rPr>
              <a:t>图像质量随</a:t>
            </a:r>
            <a:r>
              <a:rPr lang="en-US" altLang="zh-CN" sz="1800" b="1" i="1" dirty="0">
                <a:solidFill>
                  <a:srgbClr val="FF0000"/>
                </a:solidFill>
                <a:latin typeface="Times New Roman" panose="02020603050405020304" pitchFamily="18" charset="0"/>
                <a:ea typeface="宋体" panose="02010600030101010101" pitchFamily="2" charset="-122"/>
              </a:rPr>
              <a:t>N</a:t>
            </a:r>
            <a:r>
              <a:rPr lang="zh-CN" altLang="en-US" sz="1800" b="1" dirty="0">
                <a:solidFill>
                  <a:schemeClr val="tx1"/>
                </a:solidFill>
                <a:latin typeface="Times New Roman" panose="02020603050405020304" pitchFamily="18" charset="0"/>
                <a:ea typeface="宋体" panose="02010600030101010101" pitchFamily="2" charset="-122"/>
              </a:rPr>
              <a:t>的增加而增加</a:t>
            </a:r>
            <a:endParaRPr lang="zh-CN" altLang="en-US" sz="1800" b="1" dirty="0">
              <a:solidFill>
                <a:schemeClr val="tx1"/>
              </a:solidFill>
              <a:latin typeface="Times New Roman" panose="02020603050405020304" pitchFamily="18" charset="0"/>
              <a:ea typeface="宋体" panose="02010600030101010101" pitchFamily="2" charset="-122"/>
            </a:endParaRPr>
          </a:p>
        </p:txBody>
      </p:sp>
      <p:sp>
        <p:nvSpPr>
          <p:cNvPr id="12" name="object 2"/>
          <p:cNvSpPr txBox="1"/>
          <p:nvPr/>
        </p:nvSpPr>
        <p:spPr>
          <a:xfrm>
            <a:off x="1616932" y="4094254"/>
            <a:ext cx="1812068" cy="290464"/>
          </a:xfrm>
          <a:prstGeom prst="rect">
            <a:avLst/>
          </a:prstGeom>
        </p:spPr>
        <p:txBody>
          <a:bodyPr wrap="square" lIns="0" tIns="13335" rIns="0" bIns="0">
            <a:spAutoFit/>
          </a:bodyPr>
          <a:lstStyle/>
          <a:p>
            <a:pPr>
              <a:spcBef>
                <a:spcPts val="105"/>
              </a:spcBef>
              <a:buFont typeface="Arial" panose="020B0604020202020204" pitchFamily="34" charset="0"/>
              <a:buNone/>
              <a:defRPr/>
            </a:pPr>
            <a:r>
              <a:rPr lang="zh-CN" altLang="en-US" b="1" dirty="0">
                <a:solidFill>
                  <a:srgbClr val="000066"/>
                </a:solidFill>
                <a:latin typeface="微软雅黑" panose="020B0503020204020204" pitchFamily="34" charset="-122"/>
                <a:ea typeface="微软雅黑" panose="020B0503020204020204" pitchFamily="34" charset="-122"/>
              </a:rPr>
              <a:t>以</a:t>
            </a:r>
            <a:r>
              <a:rPr b="1" dirty="0">
                <a:solidFill>
                  <a:srgbClr val="000066"/>
                </a:solidFill>
                <a:latin typeface="微软雅黑" panose="020B0503020204020204" pitchFamily="34" charset="-122"/>
                <a:ea typeface="微软雅黑" panose="020B0503020204020204" pitchFamily="34" charset="-122"/>
              </a:rPr>
              <a:t>Lena</a:t>
            </a:r>
            <a:r>
              <a:rPr lang="en-US" altLang="zh-CN" b="1" dirty="0">
                <a:solidFill>
                  <a:srgbClr val="000066"/>
                </a:solidFill>
                <a:latin typeface="微软雅黑" panose="020B0503020204020204" pitchFamily="34" charset="-122"/>
                <a:ea typeface="微软雅黑" panose="020B0503020204020204" pitchFamily="34" charset="-122"/>
              </a:rPr>
              <a:t> </a:t>
            </a:r>
            <a:r>
              <a:rPr lang="zh-CN" altLang="en-US" b="1" dirty="0">
                <a:solidFill>
                  <a:srgbClr val="000066"/>
                </a:solidFill>
                <a:latin typeface="微软雅黑" panose="020B0503020204020204" pitchFamily="34" charset="-122"/>
                <a:ea typeface="微软雅黑" panose="020B0503020204020204" pitchFamily="34" charset="-122"/>
              </a:rPr>
              <a:t>图像为例</a:t>
            </a:r>
            <a:endParaRPr b="1" dirty="0">
              <a:solidFill>
                <a:srgbClr val="00006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70404" y="108335"/>
            <a:ext cx="2758596" cy="369332"/>
          </a:xfrm>
          <a:prstGeom prst="rect">
            <a:avLst/>
          </a:prstGeom>
        </p:spPr>
        <p:txBody>
          <a:bodyPr wrap="square">
            <a:spAutoFit/>
          </a:bodyPr>
          <a:lstStyle/>
          <a:p>
            <a:pPr algn="ctr"/>
            <a:r>
              <a:rPr lang="zh-CN" altLang="en-US" b="1" dirty="0">
                <a:solidFill>
                  <a:srgbClr val="000000"/>
                </a:solidFill>
                <a:latin typeface="微软雅黑" panose="020B0503020204020204" pitchFamily="34" charset="-122"/>
                <a:ea typeface="微软雅黑" panose="020B0503020204020204" pitchFamily="34" charset="-122"/>
              </a:rPr>
              <a:t>二、</a:t>
            </a:r>
            <a:r>
              <a:rPr lang="zh-CN" altLang="en-US" b="1" dirty="0">
                <a:solidFill>
                  <a:srgbClr val="000066"/>
                </a:solidFill>
                <a:latin typeface="微软雅黑" panose="020B0503020204020204" pitchFamily="34" charset="-122"/>
                <a:ea typeface="微软雅黑" panose="020B0503020204020204" pitchFamily="34" charset="-122"/>
              </a:rPr>
              <a:t>理解图像采集过程</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5441950" y="189655"/>
            <a:ext cx="1057846"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图像采样</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5" name="object 2"/>
          <p:cNvSpPr txBox="1"/>
          <p:nvPr/>
        </p:nvSpPr>
        <p:spPr bwMode="auto">
          <a:xfrm>
            <a:off x="417236" y="455524"/>
            <a:ext cx="1913214" cy="451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图像采样和量化</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2" name="矩形 1"/>
          <p:cNvSpPr/>
          <p:nvPr/>
        </p:nvSpPr>
        <p:spPr>
          <a:xfrm>
            <a:off x="670404" y="995044"/>
            <a:ext cx="3608680" cy="338554"/>
          </a:xfrm>
          <a:prstGeom prst="rect">
            <a:avLst/>
          </a:prstGeom>
        </p:spPr>
        <p:txBody>
          <a:bodyPr wrap="none">
            <a:spAutoFit/>
          </a:bodyPr>
          <a:lstStyle/>
          <a:p>
            <a:pPr marL="342900" indent="-342900">
              <a:buFont typeface="Wingdings" panose="05000000000000000000" pitchFamily="2" charset="2"/>
              <a:buChar char="n"/>
            </a:pPr>
            <a:r>
              <a:rPr lang="zh-CN" altLang="en-US" sz="1600" b="1" dirty="0">
                <a:solidFill>
                  <a:srgbClr val="000066"/>
                </a:solidFill>
                <a:latin typeface="微软雅黑" panose="020B0503020204020204" pitchFamily="34" charset="-122"/>
                <a:ea typeface="微软雅黑" panose="020B0503020204020204" pitchFamily="34" charset="-122"/>
              </a:rPr>
              <a:t>图像灰度分辨率变化所产生的效果</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12" name="object 2"/>
          <p:cNvSpPr txBox="1"/>
          <p:nvPr/>
        </p:nvSpPr>
        <p:spPr>
          <a:xfrm>
            <a:off x="1897766" y="4256893"/>
            <a:ext cx="1812068" cy="290464"/>
          </a:xfrm>
          <a:prstGeom prst="rect">
            <a:avLst/>
          </a:prstGeom>
        </p:spPr>
        <p:txBody>
          <a:bodyPr wrap="square" lIns="0" tIns="13335" rIns="0" bIns="0">
            <a:spAutoFit/>
          </a:bodyPr>
          <a:lstStyle/>
          <a:p>
            <a:pPr>
              <a:spcBef>
                <a:spcPts val="105"/>
              </a:spcBef>
              <a:buFont typeface="Arial" panose="020B0604020202020204" pitchFamily="34" charset="0"/>
              <a:buNone/>
              <a:defRPr/>
            </a:pPr>
            <a:r>
              <a:rPr lang="zh-CN" altLang="en-US" b="1" dirty="0">
                <a:solidFill>
                  <a:srgbClr val="000066"/>
                </a:solidFill>
                <a:latin typeface="微软雅黑" panose="020B0503020204020204" pitchFamily="34" charset="-122"/>
                <a:ea typeface="微软雅黑" panose="020B0503020204020204" pitchFamily="34" charset="-122"/>
              </a:rPr>
              <a:t>以</a:t>
            </a:r>
            <a:r>
              <a:rPr b="1" dirty="0">
                <a:solidFill>
                  <a:srgbClr val="000066"/>
                </a:solidFill>
                <a:latin typeface="微软雅黑" panose="020B0503020204020204" pitchFamily="34" charset="-122"/>
                <a:ea typeface="微软雅黑" panose="020B0503020204020204" pitchFamily="34" charset="-122"/>
              </a:rPr>
              <a:t>Lena</a:t>
            </a:r>
            <a:r>
              <a:rPr lang="en-US" altLang="zh-CN" b="1" dirty="0">
                <a:solidFill>
                  <a:srgbClr val="000066"/>
                </a:solidFill>
                <a:latin typeface="微软雅黑" panose="020B0503020204020204" pitchFamily="34" charset="-122"/>
                <a:ea typeface="微软雅黑" panose="020B0503020204020204" pitchFamily="34" charset="-122"/>
              </a:rPr>
              <a:t> </a:t>
            </a:r>
            <a:r>
              <a:rPr lang="zh-CN" altLang="en-US" b="1" dirty="0">
                <a:solidFill>
                  <a:srgbClr val="000066"/>
                </a:solidFill>
                <a:latin typeface="微软雅黑" panose="020B0503020204020204" pitchFamily="34" charset="-122"/>
                <a:ea typeface="微软雅黑" panose="020B0503020204020204" pitchFamily="34" charset="-122"/>
              </a:rPr>
              <a:t>图像为例</a:t>
            </a:r>
            <a:endParaRPr b="1" dirty="0">
              <a:solidFill>
                <a:srgbClr val="000066"/>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813761" y="1424307"/>
            <a:ext cx="3695702" cy="2741140"/>
          </a:xfrm>
          <a:prstGeom prst="rect">
            <a:avLst/>
          </a:prstGeom>
        </p:spPr>
      </p:pic>
      <p:sp>
        <p:nvSpPr>
          <p:cNvPr id="11" name="Text Box 5"/>
          <p:cNvSpPr txBox="1">
            <a:spLocks noChangeArrowheads="1"/>
          </p:cNvSpPr>
          <p:nvPr/>
        </p:nvSpPr>
        <p:spPr bwMode="auto">
          <a:xfrm>
            <a:off x="4848331" y="1513953"/>
            <a:ext cx="1187238"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spcBef>
                <a:spcPct val="0"/>
              </a:spcBef>
              <a:buClrTx/>
              <a:buSzTx/>
              <a:buFontTx/>
              <a:buNone/>
            </a:pPr>
            <a:r>
              <a:rPr lang="en-US" altLang="zh-CN" sz="1800" b="1" dirty="0">
                <a:solidFill>
                  <a:schemeClr val="tx1"/>
                </a:solidFill>
                <a:latin typeface="Times New Roman" panose="02020603050405020304" pitchFamily="18" charset="0"/>
                <a:ea typeface="宋体" panose="02010600030101010101" pitchFamily="2" charset="-122"/>
              </a:rPr>
              <a:t>(a ) 256</a:t>
            </a:r>
            <a:endParaRPr lang="en-US" altLang="zh-CN" sz="1800" b="1" dirty="0">
              <a:solidFill>
                <a:schemeClr val="tx1"/>
              </a:solidFill>
              <a:latin typeface="Times New Roman" panose="02020603050405020304" pitchFamily="18" charset="0"/>
              <a:ea typeface="宋体" panose="02010600030101010101" pitchFamily="2" charset="-122"/>
            </a:endParaRPr>
          </a:p>
          <a:p>
            <a:pPr>
              <a:spcBef>
                <a:spcPct val="0"/>
              </a:spcBef>
              <a:buClrTx/>
              <a:buSzTx/>
              <a:buFontTx/>
              <a:buNone/>
            </a:pPr>
            <a:r>
              <a:rPr lang="en-US" altLang="zh-CN" sz="1800" b="1" dirty="0">
                <a:solidFill>
                  <a:schemeClr val="tx1"/>
                </a:solidFill>
                <a:latin typeface="Times New Roman" panose="02020603050405020304" pitchFamily="18" charset="0"/>
                <a:ea typeface="宋体" panose="02010600030101010101" pitchFamily="2" charset="-122"/>
              </a:rPr>
              <a:t>(b ) 64</a:t>
            </a:r>
            <a:endParaRPr lang="en-US" altLang="zh-CN" sz="1800" b="1" dirty="0">
              <a:solidFill>
                <a:schemeClr val="tx1"/>
              </a:solidFill>
              <a:latin typeface="Times New Roman" panose="02020603050405020304" pitchFamily="18" charset="0"/>
              <a:ea typeface="宋体" panose="02010600030101010101" pitchFamily="2" charset="-122"/>
            </a:endParaRPr>
          </a:p>
          <a:p>
            <a:pPr>
              <a:spcBef>
                <a:spcPct val="0"/>
              </a:spcBef>
              <a:buClrTx/>
              <a:buSzTx/>
              <a:buFontTx/>
              <a:buNone/>
            </a:pPr>
            <a:r>
              <a:rPr lang="en-US" altLang="zh-CN" sz="1800" b="1" dirty="0">
                <a:solidFill>
                  <a:schemeClr val="tx1"/>
                </a:solidFill>
                <a:latin typeface="Times New Roman" panose="02020603050405020304" pitchFamily="18" charset="0"/>
                <a:ea typeface="宋体" panose="02010600030101010101" pitchFamily="2" charset="-122"/>
              </a:rPr>
              <a:t>(c ) 16</a:t>
            </a:r>
            <a:endParaRPr lang="en-US" altLang="zh-CN" sz="1800" b="1" dirty="0">
              <a:solidFill>
                <a:schemeClr val="tx1"/>
              </a:solidFill>
              <a:latin typeface="Times New Roman" panose="02020603050405020304" pitchFamily="18" charset="0"/>
              <a:ea typeface="宋体" panose="02010600030101010101" pitchFamily="2" charset="-122"/>
            </a:endParaRPr>
          </a:p>
          <a:p>
            <a:pPr>
              <a:spcBef>
                <a:spcPct val="0"/>
              </a:spcBef>
              <a:buClrTx/>
              <a:buSzTx/>
              <a:buFontTx/>
              <a:buNone/>
            </a:pPr>
            <a:r>
              <a:rPr lang="en-US" altLang="zh-CN" sz="1800" b="1" dirty="0">
                <a:solidFill>
                  <a:schemeClr val="tx1"/>
                </a:solidFill>
                <a:latin typeface="Times New Roman" panose="02020603050405020304" pitchFamily="18" charset="0"/>
                <a:ea typeface="宋体" panose="02010600030101010101" pitchFamily="2" charset="-122"/>
              </a:rPr>
              <a:t>(d ) 8</a:t>
            </a:r>
            <a:endParaRPr lang="en-US" altLang="zh-CN" sz="1800" b="1" dirty="0">
              <a:solidFill>
                <a:schemeClr val="tx1"/>
              </a:solidFill>
              <a:latin typeface="Times New Roman" panose="02020603050405020304" pitchFamily="18" charset="0"/>
              <a:ea typeface="宋体" panose="02010600030101010101" pitchFamily="2" charset="-122"/>
            </a:endParaRPr>
          </a:p>
          <a:p>
            <a:pPr>
              <a:spcBef>
                <a:spcPct val="0"/>
              </a:spcBef>
              <a:buClrTx/>
              <a:buSzTx/>
              <a:buFontTx/>
              <a:buNone/>
            </a:pPr>
            <a:r>
              <a:rPr lang="en-US" altLang="zh-CN" sz="1800" b="1" dirty="0">
                <a:solidFill>
                  <a:schemeClr val="tx1"/>
                </a:solidFill>
                <a:latin typeface="Times New Roman" panose="02020603050405020304" pitchFamily="18" charset="0"/>
                <a:ea typeface="宋体" panose="02010600030101010101" pitchFamily="2" charset="-122"/>
              </a:rPr>
              <a:t>(e) 4</a:t>
            </a:r>
            <a:endParaRPr lang="en-US" altLang="zh-CN" sz="1800" b="1" dirty="0">
              <a:solidFill>
                <a:schemeClr val="tx1"/>
              </a:solidFill>
              <a:latin typeface="Times New Roman" panose="02020603050405020304" pitchFamily="18" charset="0"/>
              <a:ea typeface="宋体" panose="02010600030101010101" pitchFamily="2" charset="-122"/>
            </a:endParaRPr>
          </a:p>
          <a:p>
            <a:pPr>
              <a:spcBef>
                <a:spcPct val="0"/>
              </a:spcBef>
              <a:buClrTx/>
              <a:buSzTx/>
              <a:buFontTx/>
              <a:buNone/>
            </a:pPr>
            <a:r>
              <a:rPr lang="en-US" altLang="zh-CN" sz="1800" b="1" dirty="0">
                <a:solidFill>
                  <a:schemeClr val="tx1"/>
                </a:solidFill>
                <a:latin typeface="Times New Roman" panose="02020603050405020304" pitchFamily="18" charset="0"/>
                <a:ea typeface="宋体" panose="02010600030101010101" pitchFamily="2" charset="-122"/>
              </a:rPr>
              <a:t>(f) 2</a:t>
            </a:r>
            <a:endParaRPr lang="en-US" altLang="zh-CN" sz="1800" b="1" dirty="0">
              <a:solidFill>
                <a:schemeClr val="tx1"/>
              </a:solidFill>
              <a:latin typeface="Times New Roman" panose="02020603050405020304" pitchFamily="18" charset="0"/>
              <a:ea typeface="宋体" panose="02010600030101010101" pitchFamily="2" charset="-122"/>
            </a:endParaRPr>
          </a:p>
        </p:txBody>
      </p:sp>
      <p:sp>
        <p:nvSpPr>
          <p:cNvPr id="13" name="Text Box 6"/>
          <p:cNvSpPr txBox="1">
            <a:spLocks noChangeArrowheads="1"/>
          </p:cNvSpPr>
          <p:nvPr/>
        </p:nvSpPr>
        <p:spPr bwMode="auto">
          <a:xfrm>
            <a:off x="4592013" y="3583506"/>
            <a:ext cx="190778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spcBef>
                <a:spcPct val="0"/>
              </a:spcBef>
              <a:buClrTx/>
              <a:buSzTx/>
              <a:buFontTx/>
              <a:buNone/>
            </a:pPr>
            <a:r>
              <a:rPr lang="zh-CN" altLang="en-US" sz="1800" b="1" dirty="0">
                <a:solidFill>
                  <a:schemeClr val="tx1"/>
                </a:solidFill>
                <a:latin typeface="Times New Roman" panose="02020603050405020304" pitchFamily="18" charset="0"/>
                <a:ea typeface="宋体" panose="02010600030101010101" pitchFamily="2" charset="-122"/>
              </a:rPr>
              <a:t>图像质量随</a:t>
            </a:r>
            <a:r>
              <a:rPr lang="en-US" altLang="zh-CN" sz="1800" b="1" i="1" dirty="0">
                <a:solidFill>
                  <a:srgbClr val="FF0000"/>
                </a:solidFill>
                <a:latin typeface="Times New Roman" panose="02020603050405020304" pitchFamily="18" charset="0"/>
                <a:ea typeface="宋体" panose="02010600030101010101" pitchFamily="2" charset="-122"/>
              </a:rPr>
              <a:t>G </a:t>
            </a:r>
            <a:r>
              <a:rPr lang="en-US" altLang="zh-CN" sz="1800" b="1" dirty="0">
                <a:solidFill>
                  <a:schemeClr val="tx1"/>
                </a:solidFill>
                <a:latin typeface="Times New Roman" panose="02020603050405020304" pitchFamily="18" charset="0"/>
                <a:ea typeface="宋体" panose="02010600030101010101" pitchFamily="2" charset="-122"/>
              </a:rPr>
              <a:t>( </a:t>
            </a:r>
            <a:r>
              <a:rPr lang="en-US" altLang="zh-CN" sz="1800" b="1" i="1" dirty="0">
                <a:solidFill>
                  <a:srgbClr val="FF0000"/>
                </a:solidFill>
                <a:latin typeface="Times New Roman" panose="02020603050405020304" pitchFamily="18" charset="0"/>
                <a:ea typeface="宋体" panose="02010600030101010101" pitchFamily="2" charset="-122"/>
              </a:rPr>
              <a:t>k </a:t>
            </a:r>
            <a:r>
              <a:rPr lang="en-US" altLang="zh-CN" sz="1800" b="1" dirty="0">
                <a:solidFill>
                  <a:schemeClr val="tx1"/>
                </a:solidFill>
                <a:latin typeface="Times New Roman" panose="02020603050405020304" pitchFamily="18" charset="0"/>
                <a:ea typeface="宋体" panose="02010600030101010101" pitchFamily="2" charset="-122"/>
              </a:rPr>
              <a:t>)</a:t>
            </a:r>
            <a:r>
              <a:rPr lang="zh-CN" altLang="en-US" sz="1800" b="1" dirty="0">
                <a:solidFill>
                  <a:schemeClr val="tx1"/>
                </a:solidFill>
                <a:latin typeface="Times New Roman" panose="02020603050405020304" pitchFamily="18" charset="0"/>
                <a:ea typeface="宋体" panose="02010600030101010101" pitchFamily="2" charset="-122"/>
              </a:rPr>
              <a:t>的增加而增加</a:t>
            </a:r>
            <a:endParaRPr lang="zh-CN" altLang="en-US" sz="1800" b="1"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70404" y="108335"/>
            <a:ext cx="2758596" cy="369332"/>
          </a:xfrm>
          <a:prstGeom prst="rect">
            <a:avLst/>
          </a:prstGeom>
        </p:spPr>
        <p:txBody>
          <a:bodyPr wrap="square">
            <a:spAutoFit/>
          </a:bodyPr>
          <a:lstStyle/>
          <a:p>
            <a:pPr algn="ctr"/>
            <a:r>
              <a:rPr lang="zh-CN" altLang="en-US" b="1" dirty="0">
                <a:solidFill>
                  <a:srgbClr val="000000"/>
                </a:solidFill>
                <a:latin typeface="微软雅黑" panose="020B0503020204020204" pitchFamily="34" charset="-122"/>
                <a:ea typeface="微软雅黑" panose="020B0503020204020204" pitchFamily="34" charset="-122"/>
              </a:rPr>
              <a:t>二、</a:t>
            </a:r>
            <a:r>
              <a:rPr lang="zh-CN" altLang="en-US" b="1" dirty="0">
                <a:solidFill>
                  <a:srgbClr val="000066"/>
                </a:solidFill>
                <a:latin typeface="微软雅黑" panose="020B0503020204020204" pitchFamily="34" charset="-122"/>
                <a:ea typeface="微软雅黑" panose="020B0503020204020204" pitchFamily="34" charset="-122"/>
              </a:rPr>
              <a:t>理解图像采集过程</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5441950" y="189655"/>
            <a:ext cx="1057846"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图像采样</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5" name="object 2"/>
          <p:cNvSpPr txBox="1"/>
          <p:nvPr/>
        </p:nvSpPr>
        <p:spPr bwMode="auto">
          <a:xfrm>
            <a:off x="417236" y="455524"/>
            <a:ext cx="1913214" cy="451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图像采样和量化</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2" name="矩形 1"/>
          <p:cNvSpPr/>
          <p:nvPr/>
        </p:nvSpPr>
        <p:spPr>
          <a:xfrm>
            <a:off x="554162" y="1069453"/>
            <a:ext cx="2993127" cy="615553"/>
          </a:xfrm>
          <a:prstGeom prst="rect">
            <a:avLst/>
          </a:prstGeom>
        </p:spPr>
        <p:txBody>
          <a:bodyPr wrap="none">
            <a:spAutoFit/>
          </a:bodyPr>
          <a:lstStyle/>
          <a:p>
            <a:pPr marL="342900" indent="-342900">
              <a:buFont typeface="Wingdings" panose="05000000000000000000" pitchFamily="2" charset="2"/>
              <a:buChar char="n"/>
            </a:pPr>
            <a:r>
              <a:rPr lang="zh-CN" altLang="en-US" sz="1600" b="1" dirty="0">
                <a:solidFill>
                  <a:srgbClr val="000066"/>
                </a:solidFill>
                <a:latin typeface="微软雅黑" panose="020B0503020204020204" pitchFamily="34" charset="-122"/>
                <a:ea typeface="微软雅黑" panose="020B0503020204020204" pitchFamily="34" charset="-122"/>
              </a:rPr>
              <a:t>空间和灰度分辨率同时变化</a:t>
            </a:r>
            <a:endParaRPr lang="zh-CN" altLang="en-US" sz="1600" b="1" dirty="0">
              <a:solidFill>
                <a:srgbClr val="000066"/>
              </a:solidFill>
              <a:latin typeface="微软雅黑" panose="020B0503020204020204" pitchFamily="34" charset="-122"/>
              <a:ea typeface="微软雅黑" panose="020B0503020204020204" pitchFamily="34" charset="-122"/>
            </a:endParaRPr>
          </a:p>
          <a:p>
            <a:endParaRPr lang="zh-CN" altLang="en-US" b="1" dirty="0"/>
          </a:p>
        </p:txBody>
      </p:sp>
      <p:sp>
        <p:nvSpPr>
          <p:cNvPr id="12" name="object 2"/>
          <p:cNvSpPr txBox="1"/>
          <p:nvPr/>
        </p:nvSpPr>
        <p:spPr>
          <a:xfrm>
            <a:off x="1791086" y="4193809"/>
            <a:ext cx="1812068" cy="290464"/>
          </a:xfrm>
          <a:prstGeom prst="rect">
            <a:avLst/>
          </a:prstGeom>
        </p:spPr>
        <p:txBody>
          <a:bodyPr wrap="square" lIns="0" tIns="13335" rIns="0" bIns="0">
            <a:spAutoFit/>
          </a:bodyPr>
          <a:lstStyle/>
          <a:p>
            <a:pPr>
              <a:spcBef>
                <a:spcPts val="105"/>
              </a:spcBef>
              <a:buFont typeface="Arial" panose="020B0604020202020204" pitchFamily="34" charset="0"/>
              <a:buNone/>
              <a:defRPr/>
            </a:pPr>
            <a:r>
              <a:rPr lang="zh-CN" altLang="en-US" b="1" dirty="0">
                <a:solidFill>
                  <a:srgbClr val="000066"/>
                </a:solidFill>
                <a:latin typeface="微软雅黑" panose="020B0503020204020204" pitchFamily="34" charset="-122"/>
                <a:ea typeface="微软雅黑" panose="020B0503020204020204" pitchFamily="34" charset="-122"/>
              </a:rPr>
              <a:t>以</a:t>
            </a:r>
            <a:r>
              <a:rPr b="1" dirty="0">
                <a:solidFill>
                  <a:srgbClr val="000066"/>
                </a:solidFill>
                <a:latin typeface="微软雅黑" panose="020B0503020204020204" pitchFamily="34" charset="-122"/>
                <a:ea typeface="微软雅黑" panose="020B0503020204020204" pitchFamily="34" charset="-122"/>
              </a:rPr>
              <a:t>Lena</a:t>
            </a:r>
            <a:r>
              <a:rPr lang="en-US" altLang="zh-CN" b="1" dirty="0">
                <a:solidFill>
                  <a:srgbClr val="000066"/>
                </a:solidFill>
                <a:latin typeface="微软雅黑" panose="020B0503020204020204" pitchFamily="34" charset="-122"/>
                <a:ea typeface="微软雅黑" panose="020B0503020204020204" pitchFamily="34" charset="-122"/>
              </a:rPr>
              <a:t> </a:t>
            </a:r>
            <a:r>
              <a:rPr lang="zh-CN" altLang="en-US" b="1" dirty="0">
                <a:solidFill>
                  <a:srgbClr val="000066"/>
                </a:solidFill>
                <a:latin typeface="微软雅黑" panose="020B0503020204020204" pitchFamily="34" charset="-122"/>
                <a:ea typeface="微软雅黑" panose="020B0503020204020204" pitchFamily="34" charset="-122"/>
              </a:rPr>
              <a:t>图像为例</a:t>
            </a:r>
            <a:endParaRPr b="1" dirty="0">
              <a:solidFill>
                <a:srgbClr val="000066"/>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850900" y="1498716"/>
            <a:ext cx="3416300" cy="2556294"/>
          </a:xfrm>
          <a:prstGeom prst="rect">
            <a:avLst/>
          </a:prstGeom>
        </p:spPr>
      </p:pic>
      <p:sp>
        <p:nvSpPr>
          <p:cNvPr id="14" name="Text Box 5"/>
          <p:cNvSpPr txBox="1">
            <a:spLocks noChangeArrowheads="1"/>
          </p:cNvSpPr>
          <p:nvPr/>
        </p:nvSpPr>
        <p:spPr bwMode="auto">
          <a:xfrm>
            <a:off x="4435761" y="1715784"/>
            <a:ext cx="214284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0" fontAlgn="base" hangingPunct="0">
              <a:spcBef>
                <a:spcPct val="0"/>
              </a:spcBef>
              <a:spcAft>
                <a:spcPct val="0"/>
              </a:spcAft>
              <a:buClrTx/>
              <a:buSzTx/>
              <a:buFontTx/>
              <a:buNone/>
            </a:pPr>
            <a:r>
              <a:rPr lang="en-US" altLang="zh-CN" sz="1800" b="1" dirty="0">
                <a:solidFill>
                  <a:srgbClr val="003366"/>
                </a:solidFill>
                <a:latin typeface="Times New Roman" panose="02020603050405020304" pitchFamily="18" charset="0"/>
                <a:ea typeface="宋体" panose="02010600030101010101" pitchFamily="2" charset="-122"/>
              </a:rPr>
              <a:t>(a ) 256×256 </a:t>
            </a:r>
            <a:r>
              <a:rPr lang="zh-CN" altLang="en-US" sz="1800" b="1" dirty="0">
                <a:solidFill>
                  <a:srgbClr val="003366"/>
                </a:solidFill>
                <a:latin typeface="Times New Roman" panose="02020603050405020304" pitchFamily="18" charset="0"/>
                <a:ea typeface="宋体" panose="02010600030101010101" pitchFamily="2" charset="-122"/>
              </a:rPr>
              <a:t>，</a:t>
            </a:r>
            <a:r>
              <a:rPr lang="en-US" altLang="zh-CN" sz="1800" b="1" dirty="0">
                <a:solidFill>
                  <a:srgbClr val="003366"/>
                </a:solidFill>
                <a:latin typeface="Times New Roman" panose="02020603050405020304" pitchFamily="18" charset="0"/>
                <a:ea typeface="宋体" panose="02010600030101010101" pitchFamily="2" charset="-122"/>
              </a:rPr>
              <a:t>128</a:t>
            </a:r>
            <a:endParaRPr lang="en-US" altLang="zh-CN" sz="1800" b="1" dirty="0">
              <a:solidFill>
                <a:srgbClr val="003366"/>
              </a:solidFill>
              <a:latin typeface="Times New Roman" panose="02020603050405020304" pitchFamily="18" charset="0"/>
              <a:ea typeface="宋体" panose="02010600030101010101" pitchFamily="2" charset="-122"/>
            </a:endParaRPr>
          </a:p>
          <a:p>
            <a:pPr eaLnBrk="0" fontAlgn="base" hangingPunct="0">
              <a:spcBef>
                <a:spcPct val="0"/>
              </a:spcBef>
              <a:spcAft>
                <a:spcPct val="0"/>
              </a:spcAft>
              <a:buClrTx/>
              <a:buSzTx/>
              <a:buFontTx/>
              <a:buNone/>
            </a:pPr>
            <a:r>
              <a:rPr lang="en-US" altLang="zh-CN" sz="1800" b="1" dirty="0">
                <a:solidFill>
                  <a:srgbClr val="003366"/>
                </a:solidFill>
                <a:latin typeface="Times New Roman" panose="02020603050405020304" pitchFamily="18" charset="0"/>
                <a:ea typeface="宋体" panose="02010600030101010101" pitchFamily="2" charset="-122"/>
              </a:rPr>
              <a:t>(b )181×181</a:t>
            </a:r>
            <a:r>
              <a:rPr lang="zh-CN" altLang="en-US" sz="1800" b="1" dirty="0">
                <a:solidFill>
                  <a:srgbClr val="003366"/>
                </a:solidFill>
                <a:latin typeface="Times New Roman" panose="02020603050405020304" pitchFamily="18" charset="0"/>
                <a:ea typeface="宋体" panose="02010600030101010101" pitchFamily="2" charset="-122"/>
              </a:rPr>
              <a:t>，</a:t>
            </a:r>
            <a:r>
              <a:rPr lang="en-US" altLang="zh-CN" sz="1800" b="1" dirty="0">
                <a:solidFill>
                  <a:srgbClr val="003366"/>
                </a:solidFill>
                <a:latin typeface="Times New Roman" panose="02020603050405020304" pitchFamily="18" charset="0"/>
                <a:ea typeface="宋体" panose="02010600030101010101" pitchFamily="2" charset="-122"/>
              </a:rPr>
              <a:t>64</a:t>
            </a:r>
            <a:endParaRPr lang="en-US" altLang="zh-CN" sz="1800" b="1" dirty="0">
              <a:solidFill>
                <a:srgbClr val="003366"/>
              </a:solidFill>
              <a:latin typeface="Times New Roman" panose="02020603050405020304" pitchFamily="18" charset="0"/>
              <a:ea typeface="宋体" panose="02010600030101010101" pitchFamily="2" charset="-122"/>
            </a:endParaRPr>
          </a:p>
          <a:p>
            <a:pPr eaLnBrk="0" fontAlgn="base" hangingPunct="0">
              <a:spcBef>
                <a:spcPct val="0"/>
              </a:spcBef>
              <a:spcAft>
                <a:spcPct val="0"/>
              </a:spcAft>
              <a:buClrTx/>
              <a:buSzTx/>
              <a:buFontTx/>
              <a:buNone/>
            </a:pPr>
            <a:r>
              <a:rPr lang="en-US" altLang="zh-CN" sz="1800" b="1" dirty="0">
                <a:solidFill>
                  <a:srgbClr val="003366"/>
                </a:solidFill>
                <a:latin typeface="Times New Roman" panose="02020603050405020304" pitchFamily="18" charset="0"/>
                <a:ea typeface="宋体" panose="02010600030101010101" pitchFamily="2" charset="-122"/>
              </a:rPr>
              <a:t>(c ) 128×128</a:t>
            </a:r>
            <a:r>
              <a:rPr lang="zh-CN" altLang="en-US" sz="1800" b="1" dirty="0">
                <a:solidFill>
                  <a:srgbClr val="003366"/>
                </a:solidFill>
                <a:latin typeface="Times New Roman" panose="02020603050405020304" pitchFamily="18" charset="0"/>
                <a:ea typeface="宋体" panose="02010600030101010101" pitchFamily="2" charset="-122"/>
              </a:rPr>
              <a:t>，</a:t>
            </a:r>
            <a:r>
              <a:rPr lang="en-US" altLang="zh-CN" sz="1800" b="1" dirty="0">
                <a:solidFill>
                  <a:srgbClr val="003366"/>
                </a:solidFill>
                <a:latin typeface="Times New Roman" panose="02020603050405020304" pitchFamily="18" charset="0"/>
                <a:ea typeface="宋体" panose="02010600030101010101" pitchFamily="2" charset="-122"/>
              </a:rPr>
              <a:t>32</a:t>
            </a:r>
            <a:endParaRPr lang="en-US" altLang="zh-CN" sz="1800" b="1" dirty="0">
              <a:solidFill>
                <a:srgbClr val="003366"/>
              </a:solidFill>
              <a:latin typeface="Times New Roman" panose="02020603050405020304" pitchFamily="18" charset="0"/>
              <a:ea typeface="宋体" panose="02010600030101010101" pitchFamily="2" charset="-122"/>
            </a:endParaRPr>
          </a:p>
          <a:p>
            <a:pPr eaLnBrk="0" fontAlgn="base" hangingPunct="0">
              <a:spcBef>
                <a:spcPct val="0"/>
              </a:spcBef>
              <a:spcAft>
                <a:spcPct val="0"/>
              </a:spcAft>
              <a:buClrTx/>
              <a:buSzTx/>
              <a:buFontTx/>
              <a:buNone/>
            </a:pPr>
            <a:r>
              <a:rPr lang="en-US" altLang="zh-CN" sz="1800" b="1" dirty="0">
                <a:solidFill>
                  <a:srgbClr val="003366"/>
                </a:solidFill>
                <a:latin typeface="Times New Roman" panose="02020603050405020304" pitchFamily="18" charset="0"/>
                <a:ea typeface="宋体" panose="02010600030101010101" pitchFamily="2" charset="-122"/>
              </a:rPr>
              <a:t>(d ) 90×90</a:t>
            </a:r>
            <a:r>
              <a:rPr lang="zh-CN" altLang="en-US" sz="1800" b="1" dirty="0">
                <a:solidFill>
                  <a:srgbClr val="003366"/>
                </a:solidFill>
                <a:latin typeface="Times New Roman" panose="02020603050405020304" pitchFamily="18" charset="0"/>
                <a:ea typeface="宋体" panose="02010600030101010101" pitchFamily="2" charset="-122"/>
              </a:rPr>
              <a:t>，</a:t>
            </a:r>
            <a:r>
              <a:rPr lang="en-US" altLang="zh-CN" sz="1800" b="1" dirty="0">
                <a:solidFill>
                  <a:srgbClr val="003366"/>
                </a:solidFill>
                <a:latin typeface="Times New Roman" panose="02020603050405020304" pitchFamily="18" charset="0"/>
                <a:ea typeface="宋体" panose="02010600030101010101" pitchFamily="2" charset="-122"/>
              </a:rPr>
              <a:t>16</a:t>
            </a:r>
            <a:endParaRPr lang="en-US" altLang="zh-CN" sz="1800" b="1" dirty="0">
              <a:solidFill>
                <a:srgbClr val="003366"/>
              </a:solidFill>
              <a:latin typeface="Times New Roman" panose="02020603050405020304" pitchFamily="18" charset="0"/>
              <a:ea typeface="宋体" panose="02010600030101010101" pitchFamily="2" charset="-122"/>
            </a:endParaRPr>
          </a:p>
          <a:p>
            <a:pPr eaLnBrk="0" fontAlgn="base" hangingPunct="0">
              <a:spcBef>
                <a:spcPct val="0"/>
              </a:spcBef>
              <a:spcAft>
                <a:spcPct val="0"/>
              </a:spcAft>
              <a:buClrTx/>
              <a:buSzTx/>
              <a:buFontTx/>
              <a:buNone/>
            </a:pPr>
            <a:r>
              <a:rPr lang="en-US" altLang="zh-CN" sz="1800" b="1" dirty="0">
                <a:solidFill>
                  <a:srgbClr val="003366"/>
                </a:solidFill>
                <a:latin typeface="Times New Roman" panose="02020603050405020304" pitchFamily="18" charset="0"/>
                <a:ea typeface="宋体" panose="02010600030101010101" pitchFamily="2" charset="-122"/>
              </a:rPr>
              <a:t>(e) 64×64</a:t>
            </a:r>
            <a:r>
              <a:rPr lang="zh-CN" altLang="en-US" sz="1800" b="1" dirty="0">
                <a:solidFill>
                  <a:srgbClr val="003366"/>
                </a:solidFill>
                <a:latin typeface="Times New Roman" panose="02020603050405020304" pitchFamily="18" charset="0"/>
                <a:ea typeface="宋体" panose="02010600030101010101" pitchFamily="2" charset="-122"/>
              </a:rPr>
              <a:t>，</a:t>
            </a:r>
            <a:r>
              <a:rPr lang="en-US" altLang="zh-CN" sz="1800" b="1" dirty="0">
                <a:solidFill>
                  <a:srgbClr val="003366"/>
                </a:solidFill>
                <a:latin typeface="Times New Roman" panose="02020603050405020304" pitchFamily="18" charset="0"/>
                <a:ea typeface="宋体" panose="02010600030101010101" pitchFamily="2" charset="-122"/>
              </a:rPr>
              <a:t>8</a:t>
            </a:r>
            <a:endParaRPr lang="en-US" altLang="zh-CN" sz="1800" b="1" dirty="0">
              <a:solidFill>
                <a:srgbClr val="003366"/>
              </a:solidFill>
              <a:latin typeface="Times New Roman" panose="02020603050405020304" pitchFamily="18" charset="0"/>
              <a:ea typeface="宋体" panose="02010600030101010101" pitchFamily="2" charset="-122"/>
            </a:endParaRPr>
          </a:p>
          <a:p>
            <a:pPr eaLnBrk="0" fontAlgn="base" hangingPunct="0">
              <a:spcBef>
                <a:spcPct val="0"/>
              </a:spcBef>
              <a:spcAft>
                <a:spcPct val="0"/>
              </a:spcAft>
              <a:buClrTx/>
              <a:buSzTx/>
              <a:buFontTx/>
              <a:buNone/>
            </a:pPr>
            <a:r>
              <a:rPr lang="en-US" altLang="zh-CN" sz="1800" b="1" dirty="0">
                <a:solidFill>
                  <a:srgbClr val="003366"/>
                </a:solidFill>
                <a:latin typeface="Times New Roman" panose="02020603050405020304" pitchFamily="18" charset="0"/>
                <a:ea typeface="宋体" panose="02010600030101010101" pitchFamily="2" charset="-122"/>
              </a:rPr>
              <a:t>(f) 45×45</a:t>
            </a:r>
            <a:r>
              <a:rPr lang="zh-CN" altLang="en-US" sz="1800" b="1" dirty="0">
                <a:solidFill>
                  <a:srgbClr val="003366"/>
                </a:solidFill>
                <a:latin typeface="Times New Roman" panose="02020603050405020304" pitchFamily="18" charset="0"/>
                <a:ea typeface="宋体" panose="02010600030101010101" pitchFamily="2" charset="-122"/>
              </a:rPr>
              <a:t>，</a:t>
            </a:r>
            <a:r>
              <a:rPr lang="en-US" altLang="zh-CN" sz="1800" b="1" dirty="0">
                <a:solidFill>
                  <a:srgbClr val="003366"/>
                </a:solidFill>
                <a:latin typeface="Times New Roman" panose="02020603050405020304" pitchFamily="18" charset="0"/>
                <a:ea typeface="宋体" panose="02010600030101010101" pitchFamily="2" charset="-122"/>
              </a:rPr>
              <a:t>4</a:t>
            </a:r>
            <a:endParaRPr lang="en-US" altLang="zh-CN" sz="1800" b="1" dirty="0">
              <a:solidFill>
                <a:srgbClr val="003366"/>
              </a:solidFill>
              <a:latin typeface="Times New Roman" panose="02020603050405020304" pitchFamily="18" charset="0"/>
              <a:ea typeface="宋体" panose="02010600030101010101" pitchFamily="2"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8F63A3B-78C7-47BE-AE5E-E10140E04643}" type="slidenum">
              <a:rPr lang="en-US" smtClean="0"/>
            </a:fld>
            <a:endParaRPr lang="en-US" dirty="0"/>
          </a:p>
        </p:txBody>
      </p:sp>
      <p:sp>
        <p:nvSpPr>
          <p:cNvPr id="3" name="矩形 2"/>
          <p:cNvSpPr/>
          <p:nvPr/>
        </p:nvSpPr>
        <p:spPr>
          <a:xfrm>
            <a:off x="537054" y="88384"/>
            <a:ext cx="2758596" cy="646331"/>
          </a:xfrm>
          <a:prstGeom prst="rect">
            <a:avLst/>
          </a:prstGeom>
        </p:spPr>
        <p:txBody>
          <a:bodyPr wrap="square">
            <a:spAutoFit/>
          </a:bodyPr>
          <a:lstStyle/>
          <a:p>
            <a:pPr algn="ctr"/>
            <a:r>
              <a:rPr lang="zh-CN" altLang="en-US" b="1" dirty="0">
                <a:solidFill>
                  <a:srgbClr val="000000"/>
                </a:solidFill>
                <a:latin typeface="微软雅黑" panose="020B0503020204020204" pitchFamily="34" charset="-122"/>
                <a:ea typeface="微软雅黑" panose="020B0503020204020204" pitchFamily="34" charset="-122"/>
              </a:rPr>
              <a:t>三、</a:t>
            </a:r>
            <a:r>
              <a:rPr lang="zh-CN" altLang="en-US" b="1" dirty="0">
                <a:solidFill>
                  <a:srgbClr val="000066"/>
                </a:solidFill>
                <a:latin typeface="微软雅黑" panose="020B0503020204020204" pitchFamily="34" charset="-122"/>
                <a:ea typeface="微软雅黑" panose="020B0503020204020204" pitchFamily="34" charset="-122"/>
              </a:rPr>
              <a:t>掌握图像类型</a:t>
            </a:r>
            <a:endParaRPr lang="en-US" altLang="zh-CN" b="1" dirty="0">
              <a:solidFill>
                <a:srgbClr val="000066"/>
              </a:solidFill>
              <a:latin typeface="微软雅黑" panose="020B0503020204020204" pitchFamily="34" charset="-122"/>
              <a:ea typeface="微软雅黑" panose="020B0503020204020204" pitchFamily="34" charset="-122"/>
            </a:endParaRPr>
          </a:p>
          <a:p>
            <a:pPr algn="ct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5441950" y="189655"/>
            <a:ext cx="1057846"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图像类型</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493877" y="991946"/>
            <a:ext cx="6005919" cy="2306955"/>
          </a:xfrm>
          <a:prstGeom prst="rect">
            <a:avLst/>
          </a:prstGeom>
        </p:spPr>
        <p:txBody>
          <a:bodyPr wrap="square">
            <a:spAutoFit/>
          </a:bodyPr>
          <a:lstStyle/>
          <a:p>
            <a:r>
              <a:rPr lang="zh-CN" altLang="en-US" b="1" dirty="0">
                <a:solidFill>
                  <a:srgbClr val="000066"/>
                </a:solidFill>
                <a:latin typeface="微软雅黑" panose="020B0503020204020204" pitchFamily="34" charset="-122"/>
                <a:ea typeface="微软雅黑" panose="020B0503020204020204" pitchFamily="34" charset="-122"/>
              </a:rPr>
              <a:t>在计算机中，按照颜色和灰度的多少可以将图像分为如下基本类型。</a:t>
            </a:r>
            <a:endParaRPr lang="zh-CN" altLang="en-US" b="1" dirty="0">
              <a:solidFill>
                <a:srgbClr val="000066"/>
              </a:solidFill>
              <a:latin typeface="微软雅黑" panose="020B0503020204020204" pitchFamily="34" charset="-122"/>
              <a:ea typeface="微软雅黑" panose="020B0503020204020204" pitchFamily="34" charset="-122"/>
            </a:endParaRPr>
          </a:p>
          <a:p>
            <a:endParaRPr lang="zh-CN" altLang="en-US" b="1" dirty="0">
              <a:solidFill>
                <a:srgbClr val="000066"/>
              </a:solidFill>
              <a:latin typeface="微软雅黑" panose="020B0503020204020204" pitchFamily="34" charset="-122"/>
              <a:ea typeface="微软雅黑" panose="020B0503020204020204" pitchFamily="34" charset="-122"/>
            </a:endParaRPr>
          </a:p>
          <a:p>
            <a:r>
              <a:rPr lang="zh-CN" altLang="en-US" b="1" dirty="0">
                <a:solidFill>
                  <a:srgbClr val="000066"/>
                </a:solidFill>
                <a:latin typeface="微软雅黑" panose="020B0503020204020204" pitchFamily="34" charset="-122"/>
                <a:ea typeface="微软雅黑" panose="020B0503020204020204" pitchFamily="34" charset="-122"/>
              </a:rPr>
              <a:t>　　</a:t>
            </a:r>
            <a:r>
              <a:rPr lang="en-US" altLang="zh-CN" b="1" dirty="0">
                <a:solidFill>
                  <a:srgbClr val="000066"/>
                </a:solidFill>
                <a:latin typeface="微软雅黑" panose="020B0503020204020204" pitchFamily="34" charset="-122"/>
                <a:ea typeface="微软雅黑" panose="020B0503020204020204" pitchFamily="34" charset="-122"/>
              </a:rPr>
              <a:t>1. </a:t>
            </a:r>
            <a:r>
              <a:rPr lang="zh-CN" altLang="en-US" b="1" dirty="0">
                <a:solidFill>
                  <a:srgbClr val="000066"/>
                </a:solidFill>
                <a:latin typeface="微软雅黑" panose="020B0503020204020204" pitchFamily="34" charset="-122"/>
                <a:ea typeface="微软雅黑" panose="020B0503020204020204" pitchFamily="34" charset="-122"/>
              </a:rPr>
              <a:t>二值图像</a:t>
            </a:r>
            <a:endParaRPr lang="zh-CN" altLang="en-US" b="1" dirty="0">
              <a:solidFill>
                <a:srgbClr val="000066"/>
              </a:solidFill>
              <a:latin typeface="微软雅黑" panose="020B0503020204020204" pitchFamily="34" charset="-122"/>
              <a:ea typeface="微软雅黑" panose="020B0503020204020204" pitchFamily="34" charset="-122"/>
            </a:endParaRPr>
          </a:p>
          <a:p>
            <a:endParaRPr lang="zh-CN" altLang="en-US" b="1" dirty="0">
              <a:solidFill>
                <a:srgbClr val="000066"/>
              </a:solidFill>
              <a:latin typeface="微软雅黑" panose="020B0503020204020204" pitchFamily="34" charset="-122"/>
              <a:ea typeface="微软雅黑" panose="020B0503020204020204" pitchFamily="34" charset="-122"/>
            </a:endParaRPr>
          </a:p>
          <a:p>
            <a:r>
              <a:rPr lang="zh-CN" altLang="en-US" b="1" dirty="0">
                <a:solidFill>
                  <a:srgbClr val="000066"/>
                </a:solidFill>
                <a:latin typeface="微软雅黑" panose="020B0503020204020204" pitchFamily="34" charset="-122"/>
                <a:ea typeface="微软雅黑" panose="020B0503020204020204" pitchFamily="34" charset="-122"/>
              </a:rPr>
              <a:t>　　</a:t>
            </a:r>
            <a:r>
              <a:rPr lang="en-US" altLang="zh-CN" b="1" dirty="0">
                <a:solidFill>
                  <a:srgbClr val="000066"/>
                </a:solidFill>
                <a:latin typeface="微软雅黑" panose="020B0503020204020204" pitchFamily="34" charset="-122"/>
                <a:ea typeface="微软雅黑" panose="020B0503020204020204" pitchFamily="34" charset="-122"/>
              </a:rPr>
              <a:t>2. </a:t>
            </a:r>
            <a:r>
              <a:rPr lang="zh-CN" altLang="en-US" b="1" dirty="0">
                <a:solidFill>
                  <a:srgbClr val="000066"/>
                </a:solidFill>
                <a:latin typeface="微软雅黑" panose="020B0503020204020204" pitchFamily="34" charset="-122"/>
                <a:ea typeface="微软雅黑" panose="020B0503020204020204" pitchFamily="34" charset="-122"/>
              </a:rPr>
              <a:t>灰度图像</a:t>
            </a:r>
            <a:endParaRPr lang="zh-CN" altLang="en-US" b="1" dirty="0">
              <a:solidFill>
                <a:srgbClr val="000066"/>
              </a:solidFill>
              <a:latin typeface="微软雅黑" panose="020B0503020204020204" pitchFamily="34" charset="-122"/>
              <a:ea typeface="微软雅黑" panose="020B0503020204020204" pitchFamily="34" charset="-122"/>
            </a:endParaRPr>
          </a:p>
          <a:p>
            <a:endParaRPr lang="zh-CN" altLang="en-US" b="1" dirty="0">
              <a:solidFill>
                <a:srgbClr val="000066"/>
              </a:solidFill>
              <a:latin typeface="微软雅黑" panose="020B0503020204020204" pitchFamily="34" charset="-122"/>
              <a:ea typeface="微软雅黑" panose="020B0503020204020204" pitchFamily="34" charset="-122"/>
            </a:endParaRPr>
          </a:p>
          <a:p>
            <a:r>
              <a:rPr lang="zh-CN" altLang="en-US" b="1" dirty="0">
                <a:solidFill>
                  <a:srgbClr val="000066"/>
                </a:solidFill>
                <a:latin typeface="微软雅黑" panose="020B0503020204020204" pitchFamily="34" charset="-122"/>
                <a:ea typeface="微软雅黑" panose="020B0503020204020204" pitchFamily="34" charset="-122"/>
              </a:rPr>
              <a:t>　　</a:t>
            </a:r>
            <a:r>
              <a:rPr lang="en-US" altLang="zh-CN" b="1" dirty="0">
                <a:solidFill>
                  <a:srgbClr val="000066"/>
                </a:solidFill>
                <a:latin typeface="微软雅黑" panose="020B0503020204020204" pitchFamily="34" charset="-122"/>
                <a:ea typeface="微软雅黑" panose="020B0503020204020204" pitchFamily="34" charset="-122"/>
              </a:rPr>
              <a:t>3. </a:t>
            </a:r>
            <a:r>
              <a:rPr lang="zh-CN" altLang="en-US" b="1" dirty="0">
                <a:solidFill>
                  <a:srgbClr val="000066"/>
                </a:solidFill>
                <a:latin typeface="微软雅黑" panose="020B0503020204020204" pitchFamily="34" charset="-122"/>
                <a:ea typeface="微软雅黑" panose="020B0503020204020204" pitchFamily="34" charset="-122"/>
              </a:rPr>
              <a:t>彩色图像</a:t>
            </a:r>
            <a:endParaRPr lang="zh-CN" altLang="en-US" b="1" dirty="0">
              <a:solidFill>
                <a:srgbClr val="00006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8F63A3B-78C7-47BE-AE5E-E10140E04643}" type="slidenum">
              <a:rPr lang="en-US" smtClean="0"/>
            </a:fld>
            <a:endParaRPr lang="en-US" dirty="0"/>
          </a:p>
        </p:txBody>
      </p:sp>
      <p:sp>
        <p:nvSpPr>
          <p:cNvPr id="3" name="矩形 2"/>
          <p:cNvSpPr/>
          <p:nvPr/>
        </p:nvSpPr>
        <p:spPr>
          <a:xfrm>
            <a:off x="768687" y="88384"/>
            <a:ext cx="2031325" cy="369332"/>
          </a:xfrm>
          <a:prstGeom prst="rect">
            <a:avLst/>
          </a:prstGeom>
        </p:spPr>
        <p:txBody>
          <a:bodyPr wrap="none">
            <a:spAutoFit/>
          </a:bodyPr>
          <a:lstStyle/>
          <a:p>
            <a:pPr algn="ctr"/>
            <a:r>
              <a:rPr lang="zh-CN" altLang="en-US" b="1" dirty="0">
                <a:solidFill>
                  <a:srgbClr val="000000"/>
                </a:solidFill>
                <a:latin typeface="微软雅黑" panose="020B0503020204020204" pitchFamily="34" charset="-122"/>
                <a:ea typeface="微软雅黑" panose="020B0503020204020204" pitchFamily="34" charset="-122"/>
              </a:rPr>
              <a:t>三、</a:t>
            </a:r>
            <a:r>
              <a:rPr lang="zh-CN" altLang="en-US" b="1" dirty="0">
                <a:solidFill>
                  <a:srgbClr val="000066"/>
                </a:solidFill>
                <a:latin typeface="微软雅黑" panose="020B0503020204020204" pitchFamily="34" charset="-122"/>
                <a:ea typeface="微软雅黑" panose="020B0503020204020204" pitchFamily="34" charset="-122"/>
              </a:rPr>
              <a:t>掌握图像类型</a:t>
            </a:r>
            <a:endParaRPr lang="en-US" altLang="zh-CN" b="1" dirty="0">
              <a:solidFill>
                <a:srgbClr val="000066"/>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5441950" y="189655"/>
            <a:ext cx="1057846"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二值图像</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7" name="Rectangle 3"/>
          <p:cNvSpPr txBox="1">
            <a:spLocks noChangeArrowheads="1"/>
          </p:cNvSpPr>
          <p:nvPr/>
        </p:nvSpPr>
        <p:spPr>
          <a:xfrm>
            <a:off x="414845" y="939398"/>
            <a:ext cx="6246305" cy="353903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ts val="2200"/>
              </a:lnSpc>
              <a:buFont typeface="Wingdings" panose="05000000000000000000" pitchFamily="2" charset="2"/>
              <a:buChar char="Ø"/>
            </a:pPr>
            <a:r>
              <a:rPr lang="zh-CN" altLang="en-US" sz="1400" b="1" dirty="0">
                <a:solidFill>
                  <a:srgbClr val="000066"/>
                </a:solidFill>
                <a:latin typeface="微软雅黑" panose="020B0503020204020204" pitchFamily="34" charset="-122"/>
                <a:ea typeface="微软雅黑" panose="020B0503020204020204" pitchFamily="34" charset="-122"/>
              </a:rPr>
              <a:t>二值图像是每个像素只有两个可能值的数字图像，人们经常用黑白、</a:t>
            </a:r>
            <a:r>
              <a:rPr lang="en-US" altLang="zh-CN" sz="1400" b="1" dirty="0">
                <a:solidFill>
                  <a:srgbClr val="000066"/>
                </a:solidFill>
                <a:latin typeface="微软雅黑" panose="020B0503020204020204" pitchFamily="34" charset="-122"/>
                <a:ea typeface="微软雅黑" panose="020B0503020204020204" pitchFamily="34" charset="-122"/>
              </a:rPr>
              <a:t>B&amp;W</a:t>
            </a:r>
            <a:r>
              <a:rPr lang="zh-CN" altLang="en-US" sz="1400" b="1" dirty="0">
                <a:solidFill>
                  <a:srgbClr val="000066"/>
                </a:solidFill>
                <a:latin typeface="微软雅黑" panose="020B0503020204020204" pitchFamily="34" charset="-122"/>
                <a:ea typeface="微软雅黑" panose="020B0503020204020204" pitchFamily="34" charset="-122"/>
              </a:rPr>
              <a:t>、单色图像表示二值图像。下面的</a:t>
            </a:r>
            <a:r>
              <a:rPr lang="en-US" altLang="zh-CN" sz="1400" b="1" dirty="0">
                <a:solidFill>
                  <a:srgbClr val="000066"/>
                </a:solidFill>
                <a:latin typeface="微软雅黑" panose="020B0503020204020204" pitchFamily="34" charset="-122"/>
                <a:ea typeface="微软雅黑" panose="020B0503020204020204" pitchFamily="34" charset="-122"/>
              </a:rPr>
              <a:t>F</a:t>
            </a:r>
            <a:r>
              <a:rPr lang="zh-CN" altLang="en-US" sz="1400" b="1" dirty="0">
                <a:solidFill>
                  <a:srgbClr val="000066"/>
                </a:solidFill>
                <a:latin typeface="微软雅黑" panose="020B0503020204020204" pitchFamily="34" charset="-122"/>
                <a:ea typeface="微软雅黑" panose="020B0503020204020204" pitchFamily="34" charset="-122"/>
              </a:rPr>
              <a:t>矩阵中如果其所有的元素只有两种取值，那么</a:t>
            </a:r>
            <a:r>
              <a:rPr lang="en-US" altLang="zh-CN" sz="1400" b="1" dirty="0">
                <a:solidFill>
                  <a:srgbClr val="000066"/>
                </a:solidFill>
                <a:latin typeface="微软雅黑" panose="020B0503020204020204" pitchFamily="34" charset="-122"/>
                <a:ea typeface="微软雅黑" panose="020B0503020204020204" pitchFamily="34" charset="-122"/>
              </a:rPr>
              <a:t>F</a:t>
            </a:r>
            <a:r>
              <a:rPr lang="zh-CN" altLang="en-US" sz="1400" b="1" dirty="0">
                <a:solidFill>
                  <a:srgbClr val="000066"/>
                </a:solidFill>
                <a:latin typeface="微软雅黑" panose="020B0503020204020204" pitchFamily="34" charset="-122"/>
                <a:ea typeface="微软雅黑" panose="020B0503020204020204" pitchFamily="34" charset="-122"/>
              </a:rPr>
              <a:t>表示的就是一个二值图。</a:t>
            </a:r>
            <a:endParaRPr lang="en-US" altLang="zh-CN" sz="1400" b="1" dirty="0">
              <a:solidFill>
                <a:srgbClr val="000066"/>
              </a:solidFill>
              <a:latin typeface="微软雅黑" panose="020B0503020204020204" pitchFamily="34" charset="-122"/>
              <a:ea typeface="微软雅黑" panose="020B0503020204020204" pitchFamily="34" charset="-122"/>
            </a:endParaRPr>
          </a:p>
          <a:p>
            <a:pPr>
              <a:buFont typeface="Wingdings" panose="05000000000000000000" pitchFamily="2" charset="2"/>
              <a:buNone/>
            </a:pPr>
            <a:endParaRPr lang="zh-CN" altLang="en-US" sz="1400" b="1" dirty="0">
              <a:solidFill>
                <a:srgbClr val="000066"/>
              </a:solidFill>
              <a:latin typeface="微软雅黑" panose="020B0503020204020204" pitchFamily="34" charset="-122"/>
              <a:ea typeface="微软雅黑" panose="020B0503020204020204" pitchFamily="34" charset="-122"/>
            </a:endParaRPr>
          </a:p>
          <a:p>
            <a:pPr>
              <a:buFont typeface="Wingdings" panose="05000000000000000000" pitchFamily="2" charset="2"/>
              <a:buNone/>
            </a:pPr>
            <a:endParaRPr lang="zh-CN" altLang="en-US" sz="1400" b="1" dirty="0">
              <a:solidFill>
                <a:srgbClr val="000066"/>
              </a:solidFill>
              <a:latin typeface="微软雅黑" panose="020B0503020204020204" pitchFamily="34" charset="-122"/>
              <a:ea typeface="微软雅黑" panose="020B0503020204020204" pitchFamily="34" charset="-122"/>
            </a:endParaRPr>
          </a:p>
          <a:p>
            <a:pPr marL="0" indent="0">
              <a:lnSpc>
                <a:spcPts val="2200"/>
              </a:lnSpc>
              <a:buNone/>
            </a:pPr>
            <a:endParaRPr lang="en-US" altLang="zh-CN" sz="800" b="1" dirty="0" smtClean="0">
              <a:solidFill>
                <a:srgbClr val="000066"/>
              </a:solidFill>
              <a:latin typeface="微软雅黑" panose="020B0503020204020204" pitchFamily="34" charset="-122"/>
              <a:ea typeface="微软雅黑" panose="020B0503020204020204" pitchFamily="34" charset="-122"/>
            </a:endParaRPr>
          </a:p>
          <a:p>
            <a:pPr>
              <a:lnSpc>
                <a:spcPts val="2200"/>
              </a:lnSpc>
              <a:buFont typeface="Wingdings" panose="05000000000000000000" pitchFamily="2" charset="2"/>
              <a:buChar char="Ø"/>
            </a:pPr>
            <a:r>
              <a:rPr lang="zh-CN" altLang="en-US" sz="1400" b="1" dirty="0" smtClean="0">
                <a:solidFill>
                  <a:srgbClr val="000066"/>
                </a:solidFill>
                <a:latin typeface="微软雅黑" panose="020B0503020204020204" pitchFamily="34" charset="-122"/>
                <a:ea typeface="微软雅黑" panose="020B0503020204020204" pitchFamily="34" charset="-122"/>
              </a:rPr>
              <a:t>二</a:t>
            </a:r>
            <a:r>
              <a:rPr lang="zh-CN" altLang="en-US" sz="1400" b="1" dirty="0">
                <a:solidFill>
                  <a:srgbClr val="000066"/>
                </a:solidFill>
                <a:latin typeface="微软雅黑" panose="020B0503020204020204" pitchFamily="34" charset="-122"/>
                <a:ea typeface="微软雅黑" panose="020B0503020204020204" pitchFamily="34" charset="-122"/>
              </a:rPr>
              <a:t>值图像经常出现在数字图像处理中作为图像掩码或者在图像分割、二值化的结果中出现。一些输入输出设备，如激光打印机、传真机等都可以处理二值图像。二值图像经常使用位图</a:t>
            </a:r>
            <a:r>
              <a:rPr lang="en-US" altLang="zh-CN" sz="1400" b="1" dirty="0">
                <a:solidFill>
                  <a:srgbClr val="000066"/>
                </a:solidFill>
                <a:latin typeface="微软雅黑" panose="020B0503020204020204" pitchFamily="34" charset="-122"/>
                <a:ea typeface="微软雅黑" panose="020B0503020204020204" pitchFamily="34" charset="-122"/>
              </a:rPr>
              <a:t>(bmp)</a:t>
            </a:r>
            <a:r>
              <a:rPr lang="zh-CN" altLang="en-US" sz="1400" b="1" dirty="0">
                <a:solidFill>
                  <a:srgbClr val="000066"/>
                </a:solidFill>
                <a:latin typeface="微软雅黑" panose="020B0503020204020204" pitchFamily="34" charset="-122"/>
                <a:ea typeface="微软雅黑" panose="020B0503020204020204" pitchFamily="34" charset="-122"/>
              </a:rPr>
              <a:t>格式存储。</a:t>
            </a:r>
            <a:endParaRPr lang="zh-CN" altLang="en-US" sz="1400" b="1" dirty="0">
              <a:solidFill>
                <a:srgbClr val="000066"/>
              </a:solidFill>
              <a:latin typeface="微软雅黑" panose="020B0503020204020204" pitchFamily="34" charset="-122"/>
              <a:ea typeface="微软雅黑" panose="020B0503020204020204" pitchFamily="34" charset="-122"/>
            </a:endParaRPr>
          </a:p>
        </p:txBody>
      </p:sp>
      <p:graphicFrame>
        <p:nvGraphicFramePr>
          <p:cNvPr id="8" name="Object 4"/>
          <p:cNvGraphicFramePr>
            <a:graphicFrameLocks noChangeAspect="1"/>
          </p:cNvGraphicFramePr>
          <p:nvPr/>
        </p:nvGraphicFramePr>
        <p:xfrm>
          <a:off x="2614426" y="1821095"/>
          <a:ext cx="1620162" cy="932442"/>
        </p:xfrm>
        <a:graphic>
          <a:graphicData uri="http://schemas.openxmlformats.org/presentationml/2006/ole">
            <mc:AlternateContent xmlns:mc="http://schemas.openxmlformats.org/markup-compatibility/2006">
              <mc:Choice xmlns:v="urn:schemas-microsoft-com:vml" Requires="v">
                <p:oleObj spid="_x0000_s3350" name="" r:id="rId1" imgW="1575435" imgH="978535" progId="Equation.3">
                  <p:embed/>
                </p:oleObj>
              </mc:Choice>
              <mc:Fallback>
                <p:oleObj name="" r:id="rId1" imgW="1575435" imgH="978535" progId="Equation.3">
                  <p:embed/>
                  <p:pic>
                    <p:nvPicPr>
                      <p:cNvPr id="0" name="Object 4"/>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4426" y="1821095"/>
                        <a:ext cx="1620162" cy="932442"/>
                      </a:xfrm>
                      <a:prstGeom prst="rect">
                        <a:avLst/>
                      </a:prstGeom>
                      <a:solidFill>
                        <a:schemeClr val="bg1"/>
                      </a:solidFill>
                      <a:ln>
                        <a:noFill/>
                      </a:ln>
                    </p:spPr>
                  </p:pic>
                </p:oleObj>
              </mc:Fallback>
            </mc:AlternateContent>
          </a:graphicData>
        </a:graphic>
      </p:graphicFrame>
      <p:sp>
        <p:nvSpPr>
          <p:cNvPr id="9" name="object 2"/>
          <p:cNvSpPr txBox="1"/>
          <p:nvPr/>
        </p:nvSpPr>
        <p:spPr bwMode="auto">
          <a:xfrm>
            <a:off x="523684" y="457716"/>
            <a:ext cx="1260666" cy="451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二值图像</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grpSp>
        <p:nvGrpSpPr>
          <p:cNvPr id="10" name="Group 4"/>
          <p:cNvGrpSpPr/>
          <p:nvPr/>
        </p:nvGrpSpPr>
        <p:grpSpPr bwMode="auto">
          <a:xfrm>
            <a:off x="2030262" y="3994050"/>
            <a:ext cx="1223963" cy="819511"/>
            <a:chOff x="0" y="0"/>
            <a:chExt cx="1056" cy="960"/>
          </a:xfrm>
        </p:grpSpPr>
        <p:sp>
          <p:nvSpPr>
            <p:cNvPr id="11" name="Rectangle 5"/>
            <p:cNvSpPr>
              <a:spLocks noChangeArrowheads="1"/>
            </p:cNvSpPr>
            <p:nvPr/>
          </p:nvSpPr>
          <p:spPr bwMode="auto">
            <a:xfrm>
              <a:off x="0" y="0"/>
              <a:ext cx="1056" cy="960"/>
            </a:xfrm>
            <a:prstGeom prst="rect">
              <a:avLst/>
            </a:prstGeom>
            <a:solidFill>
              <a:schemeClr val="accent1"/>
            </a:solidFill>
            <a:ln w="9525">
              <a:solidFill>
                <a:schemeClr val="tx1"/>
              </a:solidFill>
              <a:miter lim="800000"/>
            </a:ln>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spcBef>
                  <a:spcPct val="0"/>
                </a:spcBef>
                <a:buClrTx/>
                <a:buSzTx/>
                <a:buFontTx/>
                <a:buNone/>
              </a:pPr>
              <a:endParaRPr lang="zh-CN" altLang="en-US" sz="1800">
                <a:solidFill>
                  <a:schemeClr val="tx1"/>
                </a:solidFill>
                <a:latin typeface="Arial" panose="020B0604020202020204" pitchFamily="34" charset="0"/>
              </a:endParaRPr>
            </a:p>
          </p:txBody>
        </p:sp>
        <p:sp>
          <p:nvSpPr>
            <p:cNvPr id="12" name="Line 6"/>
            <p:cNvSpPr>
              <a:spLocks noChangeShapeType="1"/>
            </p:cNvSpPr>
            <p:nvPr/>
          </p:nvSpPr>
          <p:spPr bwMode="auto">
            <a:xfrm>
              <a:off x="0" y="288"/>
              <a:ext cx="105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 name="Line 7"/>
            <p:cNvSpPr>
              <a:spLocks noChangeShapeType="1"/>
            </p:cNvSpPr>
            <p:nvPr/>
          </p:nvSpPr>
          <p:spPr bwMode="auto">
            <a:xfrm>
              <a:off x="0" y="624"/>
              <a:ext cx="105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 name="Line 8"/>
            <p:cNvSpPr>
              <a:spLocks noChangeShapeType="1"/>
            </p:cNvSpPr>
            <p:nvPr/>
          </p:nvSpPr>
          <p:spPr bwMode="auto">
            <a:xfrm>
              <a:off x="336" y="0"/>
              <a:ext cx="0" cy="9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 name="Line 9"/>
            <p:cNvSpPr>
              <a:spLocks noChangeShapeType="1"/>
            </p:cNvSpPr>
            <p:nvPr/>
          </p:nvSpPr>
          <p:spPr bwMode="auto">
            <a:xfrm>
              <a:off x="672" y="0"/>
              <a:ext cx="0" cy="9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 name="Rectangle 10"/>
            <p:cNvSpPr>
              <a:spLocks noChangeArrowheads="1"/>
            </p:cNvSpPr>
            <p:nvPr/>
          </p:nvSpPr>
          <p:spPr bwMode="auto">
            <a:xfrm>
              <a:off x="0" y="0"/>
              <a:ext cx="336" cy="288"/>
            </a:xfrm>
            <a:prstGeom prst="rect">
              <a:avLst/>
            </a:prstGeom>
            <a:solidFill>
              <a:schemeClr val="bg1"/>
            </a:solidFill>
            <a:ln w="9525">
              <a:solidFill>
                <a:schemeClr val="tx1"/>
              </a:solidFill>
              <a:miter lim="800000"/>
            </a:ln>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spcBef>
                  <a:spcPct val="0"/>
                </a:spcBef>
                <a:buClrTx/>
                <a:buSzTx/>
                <a:buFontTx/>
                <a:buNone/>
              </a:pPr>
              <a:endParaRPr lang="zh-CN" altLang="en-US" sz="1800">
                <a:solidFill>
                  <a:schemeClr val="tx1"/>
                </a:solidFill>
                <a:latin typeface="Arial" panose="020B0604020202020204" pitchFamily="34" charset="0"/>
              </a:endParaRPr>
            </a:p>
          </p:txBody>
        </p:sp>
        <p:sp>
          <p:nvSpPr>
            <p:cNvPr id="17" name="Rectangle 11"/>
            <p:cNvSpPr>
              <a:spLocks noChangeArrowheads="1"/>
            </p:cNvSpPr>
            <p:nvPr/>
          </p:nvSpPr>
          <p:spPr bwMode="auto">
            <a:xfrm>
              <a:off x="672" y="288"/>
              <a:ext cx="384" cy="336"/>
            </a:xfrm>
            <a:prstGeom prst="rect">
              <a:avLst/>
            </a:prstGeom>
            <a:solidFill>
              <a:schemeClr val="bg1"/>
            </a:solidFill>
            <a:ln w="9525">
              <a:solidFill>
                <a:schemeClr val="tx1"/>
              </a:solidFill>
              <a:miter lim="800000"/>
            </a:ln>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spcBef>
                  <a:spcPct val="0"/>
                </a:spcBef>
                <a:buClrTx/>
                <a:buSzTx/>
                <a:buFontTx/>
                <a:buNone/>
              </a:pPr>
              <a:endParaRPr lang="zh-CN" altLang="en-US" sz="1800">
                <a:solidFill>
                  <a:schemeClr val="tx1"/>
                </a:solidFill>
                <a:latin typeface="Arial" panose="020B0604020202020204" pitchFamily="34" charset="0"/>
              </a:endParaRPr>
            </a:p>
          </p:txBody>
        </p:sp>
        <p:sp>
          <p:nvSpPr>
            <p:cNvPr id="18" name="Rectangle 12"/>
            <p:cNvSpPr>
              <a:spLocks noChangeArrowheads="1"/>
            </p:cNvSpPr>
            <p:nvPr/>
          </p:nvSpPr>
          <p:spPr bwMode="auto">
            <a:xfrm>
              <a:off x="0" y="624"/>
              <a:ext cx="336" cy="336"/>
            </a:xfrm>
            <a:prstGeom prst="rect">
              <a:avLst/>
            </a:prstGeom>
            <a:solidFill>
              <a:schemeClr val="bg1"/>
            </a:solidFill>
            <a:ln w="9525">
              <a:solidFill>
                <a:schemeClr val="tx1"/>
              </a:solidFill>
              <a:miter lim="800000"/>
            </a:ln>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spcBef>
                  <a:spcPct val="0"/>
                </a:spcBef>
                <a:buClrTx/>
                <a:buSzTx/>
                <a:buFontTx/>
                <a:buNone/>
              </a:pPr>
              <a:endParaRPr lang="zh-CN" altLang="en-US" sz="1800">
                <a:solidFill>
                  <a:schemeClr val="tx1"/>
                </a:solidFill>
                <a:latin typeface="Arial" panose="020B0604020202020204" pitchFamily="34" charset="0"/>
              </a:endParaRPr>
            </a:p>
          </p:txBody>
        </p:sp>
        <p:sp>
          <p:nvSpPr>
            <p:cNvPr id="19" name="Rectangle 13"/>
            <p:cNvSpPr>
              <a:spLocks noChangeArrowheads="1"/>
            </p:cNvSpPr>
            <p:nvPr/>
          </p:nvSpPr>
          <p:spPr bwMode="auto">
            <a:xfrm>
              <a:off x="336" y="624"/>
              <a:ext cx="336" cy="336"/>
            </a:xfrm>
            <a:prstGeom prst="rect">
              <a:avLst/>
            </a:prstGeom>
            <a:solidFill>
              <a:schemeClr val="bg1"/>
            </a:solidFill>
            <a:ln w="9525">
              <a:solidFill>
                <a:schemeClr val="tx1"/>
              </a:solidFill>
              <a:miter lim="800000"/>
            </a:ln>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spcBef>
                  <a:spcPct val="0"/>
                </a:spcBef>
                <a:buClrTx/>
                <a:buSzTx/>
                <a:buFontTx/>
                <a:buNone/>
              </a:pPr>
              <a:endParaRPr lang="zh-CN" altLang="en-US" sz="1800">
                <a:solidFill>
                  <a:schemeClr val="tx1"/>
                </a:solidFill>
                <a:latin typeface="Arial" panose="020B0604020202020204" pitchFamily="34" charset="0"/>
              </a:endParaRPr>
            </a:p>
          </p:txBody>
        </p:sp>
        <p:sp>
          <p:nvSpPr>
            <p:cNvPr id="20" name="Rectangle 14"/>
            <p:cNvSpPr>
              <a:spLocks noChangeArrowheads="1"/>
            </p:cNvSpPr>
            <p:nvPr/>
          </p:nvSpPr>
          <p:spPr bwMode="auto">
            <a:xfrm>
              <a:off x="672" y="624"/>
              <a:ext cx="384" cy="336"/>
            </a:xfrm>
            <a:prstGeom prst="rect">
              <a:avLst/>
            </a:prstGeom>
            <a:solidFill>
              <a:schemeClr val="tx1"/>
            </a:solidFill>
            <a:ln w="9525">
              <a:solidFill>
                <a:schemeClr val="tx1"/>
              </a:solidFill>
              <a:miter lim="800000"/>
            </a:ln>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spcBef>
                  <a:spcPct val="0"/>
                </a:spcBef>
                <a:buClrTx/>
                <a:buSzTx/>
                <a:buFontTx/>
                <a:buNone/>
              </a:pPr>
              <a:endParaRPr lang="zh-CN" altLang="en-US" sz="1800">
                <a:solidFill>
                  <a:schemeClr val="tx1"/>
                </a:solidFill>
                <a:latin typeface="Arial" panose="020B0604020202020204" pitchFamily="34" charset="0"/>
              </a:endParaRPr>
            </a:p>
          </p:txBody>
        </p:sp>
        <p:sp>
          <p:nvSpPr>
            <p:cNvPr id="21" name="Rectangle 15"/>
            <p:cNvSpPr>
              <a:spLocks noChangeArrowheads="1"/>
            </p:cNvSpPr>
            <p:nvPr/>
          </p:nvSpPr>
          <p:spPr bwMode="auto">
            <a:xfrm>
              <a:off x="336" y="0"/>
              <a:ext cx="720" cy="288"/>
            </a:xfrm>
            <a:prstGeom prst="rect">
              <a:avLst/>
            </a:prstGeom>
            <a:solidFill>
              <a:schemeClr val="tx1"/>
            </a:solidFill>
            <a:ln w="9525">
              <a:solidFill>
                <a:schemeClr val="tx1"/>
              </a:solidFill>
              <a:miter lim="800000"/>
            </a:ln>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spcBef>
                  <a:spcPct val="0"/>
                </a:spcBef>
                <a:buClrTx/>
                <a:buSzTx/>
                <a:buFontTx/>
                <a:buNone/>
              </a:pPr>
              <a:endParaRPr lang="zh-CN" altLang="en-US" sz="1800">
                <a:solidFill>
                  <a:schemeClr val="tx1"/>
                </a:solidFill>
                <a:latin typeface="Arial" panose="020B0604020202020204" pitchFamily="34" charset="0"/>
              </a:endParaRPr>
            </a:p>
          </p:txBody>
        </p:sp>
        <p:sp>
          <p:nvSpPr>
            <p:cNvPr id="22" name="Rectangle 16"/>
            <p:cNvSpPr>
              <a:spLocks noChangeArrowheads="1"/>
            </p:cNvSpPr>
            <p:nvPr/>
          </p:nvSpPr>
          <p:spPr bwMode="auto">
            <a:xfrm>
              <a:off x="0" y="288"/>
              <a:ext cx="672" cy="336"/>
            </a:xfrm>
            <a:prstGeom prst="rect">
              <a:avLst/>
            </a:prstGeom>
            <a:solidFill>
              <a:schemeClr val="tx1"/>
            </a:solidFill>
            <a:ln w="9525">
              <a:solidFill>
                <a:schemeClr val="tx1"/>
              </a:solidFill>
              <a:miter lim="800000"/>
            </a:ln>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spcBef>
                  <a:spcPct val="0"/>
                </a:spcBef>
                <a:buClrTx/>
                <a:buSzTx/>
                <a:buFontTx/>
                <a:buNone/>
              </a:pPr>
              <a:endParaRPr lang="zh-CN" altLang="en-US" sz="1800">
                <a:solidFill>
                  <a:schemeClr val="tx1"/>
                </a:solidFill>
                <a:latin typeface="Arial" panose="020B0604020202020204" pitchFamily="34" charset="0"/>
              </a:endParaRPr>
            </a:p>
          </p:txBody>
        </p:sp>
      </p:grpSp>
      <p:sp>
        <p:nvSpPr>
          <p:cNvPr id="23" name="AutoShape 17"/>
          <p:cNvSpPr>
            <a:spLocks noChangeArrowheads="1"/>
          </p:cNvSpPr>
          <p:nvPr/>
        </p:nvSpPr>
        <p:spPr bwMode="auto">
          <a:xfrm>
            <a:off x="3504888" y="4258353"/>
            <a:ext cx="422616" cy="333562"/>
          </a:xfrm>
          <a:prstGeom prst="rightArrow">
            <a:avLst>
              <a:gd name="adj1" fmla="val 50000"/>
              <a:gd name="adj2" fmla="val 33302"/>
            </a:avLst>
          </a:prstGeom>
          <a:solidFill>
            <a:schemeClr val="accent1"/>
          </a:solidFill>
          <a:ln w="9525">
            <a:solidFill>
              <a:schemeClr val="tx1"/>
            </a:solidFill>
            <a:miter lim="800000"/>
          </a:ln>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spcBef>
                <a:spcPct val="0"/>
              </a:spcBef>
              <a:buClrTx/>
              <a:buSzTx/>
              <a:buFontTx/>
              <a:buNone/>
            </a:pPr>
            <a:endParaRPr lang="zh-CN" altLang="en-US" sz="1800">
              <a:solidFill>
                <a:schemeClr val="tx1"/>
              </a:solidFill>
              <a:latin typeface="Arial" panose="020B0604020202020204" pitchFamily="34" charset="0"/>
            </a:endParaRPr>
          </a:p>
        </p:txBody>
      </p:sp>
      <p:graphicFrame>
        <p:nvGraphicFramePr>
          <p:cNvPr id="24" name="Object 18"/>
          <p:cNvGraphicFramePr>
            <a:graphicFrameLocks noChangeAspect="1"/>
          </p:cNvGraphicFramePr>
          <p:nvPr/>
        </p:nvGraphicFramePr>
        <p:xfrm>
          <a:off x="4020220" y="3946793"/>
          <a:ext cx="1232466" cy="958786"/>
        </p:xfrm>
        <a:graphic>
          <a:graphicData uri="http://schemas.openxmlformats.org/presentationml/2006/ole">
            <mc:AlternateContent xmlns:mc="http://schemas.openxmlformats.org/markup-compatibility/2006">
              <mc:Choice xmlns:v="urn:schemas-microsoft-com:vml" Requires="v">
                <p:oleObj spid="_x0000_s3351" name="" r:id="rId3" imgW="915035" imgH="711200" progId="Equation.3">
                  <p:embed/>
                </p:oleObj>
              </mc:Choice>
              <mc:Fallback>
                <p:oleObj name="" r:id="rId3" imgW="915035" imgH="711200" progId="Equation.3">
                  <p:embed/>
                  <p:pic>
                    <p:nvPicPr>
                      <p:cNvPr id="0" name="Object 18"/>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0220" y="3946793"/>
                        <a:ext cx="1232466" cy="958786"/>
                      </a:xfrm>
                      <a:prstGeom prst="rect">
                        <a:avLst/>
                      </a:prstGeom>
                      <a:noFill/>
                      <a:ln>
                        <a:noFill/>
                      </a:ln>
                    </p:spPr>
                  </p:pic>
                </p:oleObj>
              </mc:Fallback>
            </mc:AlternateContent>
          </a:graphicData>
        </a:graphic>
      </p:graphicFrame>
      <p:sp>
        <p:nvSpPr>
          <p:cNvPr id="25" name="矩形 24"/>
          <p:cNvSpPr/>
          <p:nvPr/>
        </p:nvSpPr>
        <p:spPr>
          <a:xfrm>
            <a:off x="528853" y="3777516"/>
            <a:ext cx="1146468" cy="338554"/>
          </a:xfrm>
          <a:prstGeom prst="rect">
            <a:avLst/>
          </a:prstGeom>
        </p:spPr>
        <p:txBody>
          <a:bodyPr wrap="none">
            <a:spAutoFit/>
          </a:bodyPr>
          <a:lstStyle/>
          <a:p>
            <a:pPr marL="12700" indent="-342900" fontAlgn="base">
              <a:spcBef>
                <a:spcPts val="1600"/>
              </a:spcBef>
              <a:spcAft>
                <a:spcPct val="0"/>
              </a:spcAft>
              <a:buClr>
                <a:srgbClr val="006600"/>
              </a:buClr>
              <a:buSzPct val="90000"/>
              <a:buFont typeface="Wingdings" panose="05000000000000000000" pitchFamily="2" charset="2"/>
              <a:buChar char="p"/>
              <a:defRPr/>
            </a:pPr>
            <a:r>
              <a:rPr lang="zh-CN" altLang="en-US" sz="1600" b="1" dirty="0">
                <a:solidFill>
                  <a:srgbClr val="000066"/>
                </a:solidFill>
                <a:latin typeface="微软雅黑" panose="020B0503020204020204" pitchFamily="34" charset="-122"/>
                <a:ea typeface="微软雅黑" panose="020B0503020204020204" pitchFamily="34" charset="-122"/>
              </a:rPr>
              <a:t>示例：</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0-#ppt_w/2"/>
                                          </p:val>
                                        </p:tav>
                                        <p:tav tm="100000">
                                          <p:val>
                                            <p:strVal val="#ppt_x"/>
                                          </p:val>
                                        </p:tav>
                                      </p:tavLst>
                                    </p:anim>
                                    <p:anim calcmode="lin" valueType="num">
                                      <p:cBhvr additive="base">
                                        <p:cTn id="14"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0-#ppt_w/2"/>
                                          </p:val>
                                        </p:tav>
                                        <p:tav tm="100000">
                                          <p:val>
                                            <p:strVal val="#ppt_x"/>
                                          </p:val>
                                        </p:tav>
                                      </p:tavLst>
                                    </p:anim>
                                    <p:anim calcmode="lin" valueType="num">
                                      <p:cBhvr additive="base">
                                        <p:cTn id="20"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8F63A3B-78C7-47BE-AE5E-E10140E04643}" type="slidenum">
              <a:rPr lang="en-US" smtClean="0"/>
            </a:fld>
            <a:endParaRPr lang="en-US" dirty="0"/>
          </a:p>
        </p:txBody>
      </p:sp>
      <p:sp>
        <p:nvSpPr>
          <p:cNvPr id="3" name="矩形 2"/>
          <p:cNvSpPr/>
          <p:nvPr/>
        </p:nvSpPr>
        <p:spPr>
          <a:xfrm>
            <a:off x="768687" y="88384"/>
            <a:ext cx="2381837" cy="369332"/>
          </a:xfrm>
          <a:prstGeom prst="rect">
            <a:avLst/>
          </a:prstGeom>
        </p:spPr>
        <p:txBody>
          <a:bodyPr wrap="square">
            <a:spAutoFit/>
          </a:bodyPr>
          <a:lstStyle/>
          <a:p>
            <a:pPr algn="ctr"/>
            <a:r>
              <a:rPr lang="zh-CN" altLang="en-US" b="1" dirty="0">
                <a:solidFill>
                  <a:srgbClr val="000000"/>
                </a:solidFill>
                <a:latin typeface="微软雅黑" panose="020B0503020204020204" pitchFamily="34" charset="-122"/>
                <a:ea typeface="微软雅黑" panose="020B0503020204020204" pitchFamily="34" charset="-122"/>
              </a:rPr>
              <a:t>三、</a:t>
            </a:r>
            <a:r>
              <a:rPr lang="zh-CN" altLang="en-US" b="1" dirty="0">
                <a:solidFill>
                  <a:srgbClr val="000066"/>
                </a:solidFill>
                <a:latin typeface="微软雅黑" panose="020B0503020204020204" pitchFamily="34" charset="-122"/>
                <a:ea typeface="微软雅黑" panose="020B0503020204020204" pitchFamily="34" charset="-122"/>
              </a:rPr>
              <a:t>掌握图像类型</a:t>
            </a:r>
            <a:endParaRPr lang="zh-CN" altLang="en-US" b="1" dirty="0">
              <a:solidFill>
                <a:srgbClr val="00000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5441950" y="189655"/>
            <a:ext cx="1057846"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灰度图像</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5" name="Rectangle 3"/>
          <p:cNvSpPr txBox="1">
            <a:spLocks noChangeArrowheads="1"/>
          </p:cNvSpPr>
          <p:nvPr/>
        </p:nvSpPr>
        <p:spPr bwMode="auto">
          <a:xfrm>
            <a:off x="375243" y="994601"/>
            <a:ext cx="6250002" cy="2762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eaLnBrk="0" fontAlgn="base" hangingPunct="0">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eaLnBrk="0" fontAlgn="base" hangingPunct="0">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0" fontAlgn="base" latinLnBrk="0" hangingPunct="0">
              <a:lnSpc>
                <a:spcPts val="2200"/>
              </a:lnSpc>
              <a:spcBef>
                <a:spcPct val="20000"/>
              </a:spcBef>
              <a:spcAft>
                <a:spcPct val="0"/>
              </a:spcAft>
              <a:buClr>
                <a:srgbClr val="006600"/>
              </a:buClr>
              <a:buSzPct val="90000"/>
              <a:buFont typeface="Wingdings" panose="05000000000000000000" pitchFamily="2" charset="2"/>
              <a:buChar char="u"/>
              <a:defRPr/>
            </a:pPr>
            <a:r>
              <a:rPr lang="zh-CN" altLang="en-US" sz="1400" b="1" dirty="0">
                <a:solidFill>
                  <a:schemeClr val="tx1"/>
                </a:solidFill>
                <a:latin typeface="微软雅黑" panose="020B0503020204020204" pitchFamily="34" charset="-122"/>
                <a:ea typeface="微软雅黑" panose="020B0503020204020204" pitchFamily="34" charset="-122"/>
              </a:rPr>
              <a:t>在</a:t>
            </a:r>
            <a:r>
              <a:rPr lang="zh-CN" altLang="en-US" sz="1400" b="1" dirty="0" smtClean="0">
                <a:solidFill>
                  <a:schemeClr val="tx1"/>
                </a:solidFill>
                <a:latin typeface="微软雅黑" panose="020B0503020204020204" pitchFamily="34" charset="-122"/>
                <a:ea typeface="微软雅黑" panose="020B0503020204020204" pitchFamily="34" charset="-122"/>
              </a:rPr>
              <a:t>计算机中</a:t>
            </a:r>
            <a:r>
              <a:rPr lang="zh-CN" altLang="en-US" sz="1400" b="1" dirty="0">
                <a:solidFill>
                  <a:schemeClr val="tx1"/>
                </a:solidFill>
                <a:latin typeface="微软雅黑" panose="020B0503020204020204" pitchFamily="34" charset="-122"/>
                <a:ea typeface="微软雅黑" panose="020B0503020204020204" pitchFamily="34" charset="-122"/>
              </a:rPr>
              <a:t>，灰度数字图像是每个像素只有一个采样颜色的图像。这类图像通常显示为</a:t>
            </a:r>
            <a:r>
              <a:rPr lang="zh-CN" altLang="en-US" sz="1400" b="1" dirty="0">
                <a:solidFill>
                  <a:srgbClr val="FF0000"/>
                </a:solidFill>
                <a:latin typeface="微软雅黑" panose="020B0503020204020204" pitchFamily="34" charset="-122"/>
                <a:ea typeface="微软雅黑" panose="020B0503020204020204" pitchFamily="34" charset="-122"/>
              </a:rPr>
              <a:t>从最暗黑色到最亮的白色的灰度</a:t>
            </a:r>
            <a:r>
              <a:rPr lang="zh-CN" altLang="en-US" sz="1400" b="1" dirty="0">
                <a:solidFill>
                  <a:schemeClr val="tx1"/>
                </a:solidFill>
                <a:latin typeface="微软雅黑" panose="020B0503020204020204" pitchFamily="34" charset="-122"/>
                <a:ea typeface="微软雅黑" panose="020B0503020204020204" pitchFamily="34" charset="-122"/>
              </a:rPr>
              <a:t>。</a:t>
            </a:r>
            <a:endParaRPr lang="zh-CN" altLang="en-US" sz="1400" b="1" dirty="0">
              <a:solidFill>
                <a:schemeClr val="tx1"/>
              </a:solidFill>
              <a:latin typeface="微软雅黑" panose="020B0503020204020204" pitchFamily="34" charset="-122"/>
              <a:ea typeface="微软雅黑" panose="020B0503020204020204" pitchFamily="34" charset="-122"/>
            </a:endParaRPr>
          </a:p>
          <a:p>
            <a:pPr marR="0" lvl="0" algn="l" defTabSz="914400" rtl="0" eaLnBrk="0" fontAlgn="base" latinLnBrk="0" hangingPunct="0">
              <a:lnSpc>
                <a:spcPts val="2200"/>
              </a:lnSpc>
              <a:spcBef>
                <a:spcPct val="20000"/>
              </a:spcBef>
              <a:spcAft>
                <a:spcPct val="0"/>
              </a:spcAft>
              <a:buClr>
                <a:srgbClr val="006600"/>
              </a:buClr>
              <a:buSzPct val="90000"/>
              <a:buFont typeface="Wingdings" panose="05000000000000000000" pitchFamily="2" charset="2"/>
              <a:buChar char="u"/>
              <a:defRPr/>
            </a:pPr>
            <a:r>
              <a:rPr lang="zh-CN" altLang="en-US" sz="1400" b="1" dirty="0">
                <a:solidFill>
                  <a:schemeClr val="tx1"/>
                </a:solidFill>
                <a:latin typeface="微软雅黑" panose="020B0503020204020204" pitchFamily="34" charset="-122"/>
                <a:ea typeface="微软雅黑" panose="020B0503020204020204" pitchFamily="34" charset="-122"/>
              </a:rPr>
              <a:t>灰度图像与黑白图像不同</a:t>
            </a:r>
            <a:r>
              <a:rPr lang="zh-CN" altLang="en-US" sz="1400" b="1" dirty="0" smtClean="0">
                <a:solidFill>
                  <a:schemeClr val="tx1"/>
                </a:solidFill>
                <a:latin typeface="微软雅黑" panose="020B0503020204020204" pitchFamily="34" charset="-122"/>
                <a:ea typeface="微软雅黑" panose="020B0503020204020204" pitchFamily="34" charset="-122"/>
              </a:rPr>
              <a:t>，黑白</a:t>
            </a:r>
            <a:r>
              <a:rPr lang="zh-CN" altLang="en-US" sz="1400" b="1" dirty="0">
                <a:solidFill>
                  <a:schemeClr val="tx1"/>
                </a:solidFill>
                <a:latin typeface="微软雅黑" panose="020B0503020204020204" pitchFamily="34" charset="-122"/>
                <a:ea typeface="微软雅黑" panose="020B0503020204020204" pitchFamily="34" charset="-122"/>
              </a:rPr>
              <a:t>图像只有黑色与白色两种颜色，灰度图像在黑色与白色之间还有许多等级。</a:t>
            </a:r>
            <a:endParaRPr lang="zh-CN" altLang="en-US" sz="1400" b="1" dirty="0">
              <a:solidFill>
                <a:schemeClr val="tx1"/>
              </a:solidFill>
              <a:latin typeface="微软雅黑" panose="020B0503020204020204" pitchFamily="34" charset="-122"/>
              <a:ea typeface="微软雅黑" panose="020B0503020204020204" pitchFamily="34" charset="-122"/>
            </a:endParaRPr>
          </a:p>
          <a:p>
            <a:pPr marR="0" lvl="0" algn="l" defTabSz="914400" rtl="0" eaLnBrk="0" fontAlgn="base" latinLnBrk="0" hangingPunct="0">
              <a:lnSpc>
                <a:spcPts val="2200"/>
              </a:lnSpc>
              <a:spcBef>
                <a:spcPct val="20000"/>
              </a:spcBef>
              <a:spcAft>
                <a:spcPct val="0"/>
              </a:spcAft>
              <a:buClr>
                <a:srgbClr val="006600"/>
              </a:buClr>
              <a:buSzPct val="90000"/>
              <a:buFont typeface="Wingdings" panose="05000000000000000000" pitchFamily="2" charset="2"/>
              <a:buChar char="u"/>
              <a:defRPr/>
            </a:pPr>
            <a:r>
              <a:rPr lang="zh-CN" altLang="en-US" sz="1400" b="1" dirty="0">
                <a:solidFill>
                  <a:schemeClr val="tx1"/>
                </a:solidFill>
                <a:latin typeface="微软雅黑" panose="020B0503020204020204" pitchFamily="34" charset="-122"/>
                <a:ea typeface="微软雅黑" panose="020B0503020204020204" pitchFamily="34" charset="-122"/>
              </a:rPr>
              <a:t>用于显示的灰度图像通常用每个采样像素 </a:t>
            </a:r>
            <a:r>
              <a:rPr lang="en-US" altLang="zh-CN" sz="1400" b="1" dirty="0">
                <a:solidFill>
                  <a:schemeClr val="tx1"/>
                </a:solidFill>
                <a:latin typeface="微软雅黑" panose="020B0503020204020204" pitchFamily="34" charset="-122"/>
                <a:ea typeface="微软雅黑" panose="020B0503020204020204" pitchFamily="34" charset="-122"/>
              </a:rPr>
              <a:t>8 </a:t>
            </a:r>
            <a:r>
              <a:rPr lang="zh-CN" altLang="en-US" sz="1400" b="1" dirty="0">
                <a:solidFill>
                  <a:schemeClr val="tx1"/>
                </a:solidFill>
                <a:latin typeface="微软雅黑" panose="020B0503020204020204" pitchFamily="34" charset="-122"/>
                <a:ea typeface="微软雅黑" panose="020B0503020204020204" pitchFamily="34" charset="-122"/>
              </a:rPr>
              <a:t>位的非线性尺度来保存，这样可以有 </a:t>
            </a:r>
            <a:r>
              <a:rPr lang="en-US" altLang="zh-CN" sz="1400" b="1" dirty="0">
                <a:solidFill>
                  <a:schemeClr val="tx1"/>
                </a:solidFill>
                <a:latin typeface="微软雅黑" panose="020B0503020204020204" pitchFamily="34" charset="-122"/>
                <a:ea typeface="微软雅黑" panose="020B0503020204020204" pitchFamily="34" charset="-122"/>
              </a:rPr>
              <a:t>256 </a:t>
            </a:r>
            <a:r>
              <a:rPr lang="zh-CN" altLang="en-US" sz="1400" b="1" dirty="0">
                <a:solidFill>
                  <a:schemeClr val="tx1"/>
                </a:solidFill>
                <a:latin typeface="微软雅黑" panose="020B0503020204020204" pitchFamily="34" charset="-122"/>
                <a:ea typeface="微软雅黑" panose="020B0503020204020204" pitchFamily="34" charset="-122"/>
              </a:rPr>
              <a:t>级灰度，但是在某些领域下灰度图会采用更高的位数以确保精度。</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6" name="object 2"/>
          <p:cNvSpPr txBox="1"/>
          <p:nvPr/>
        </p:nvSpPr>
        <p:spPr bwMode="auto">
          <a:xfrm>
            <a:off x="523684" y="457716"/>
            <a:ext cx="1260666" cy="451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灰度图像</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7" name="Rectangle 3"/>
          <p:cNvSpPr txBox="1">
            <a:spLocks noChangeArrowheads="1"/>
          </p:cNvSpPr>
          <p:nvPr/>
        </p:nvSpPr>
        <p:spPr>
          <a:xfrm>
            <a:off x="537213" y="3083417"/>
            <a:ext cx="6088031" cy="1558925"/>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ts val="2200"/>
              </a:lnSpc>
              <a:buNone/>
            </a:pPr>
            <a:r>
              <a:rPr lang="zh-CN" altLang="en-US" sz="1400" dirty="0"/>
              <a:t>    </a:t>
            </a:r>
            <a:r>
              <a:rPr lang="zh-CN" altLang="en-US" sz="1400" b="1" dirty="0">
                <a:latin typeface="微软雅黑" panose="020B0503020204020204" pitchFamily="34" charset="-122"/>
                <a:ea typeface="微软雅黑" panose="020B0503020204020204" pitchFamily="34" charset="-122"/>
              </a:rPr>
              <a:t>在灰度图像中，像素灰度级一般用</a:t>
            </a:r>
            <a:r>
              <a:rPr lang="en-US" altLang="zh-CN" sz="1400" b="1" dirty="0" smtClean="0">
                <a:latin typeface="微软雅黑" panose="020B0503020204020204" pitchFamily="34" charset="-122"/>
                <a:ea typeface="微软雅黑" panose="020B0503020204020204" pitchFamily="34" charset="-122"/>
              </a:rPr>
              <a:t>8bit</a:t>
            </a:r>
            <a:r>
              <a:rPr lang="zh-CN" altLang="en-US" sz="1400" b="1" dirty="0">
                <a:latin typeface="微软雅黑" panose="020B0503020204020204" pitchFamily="34" charset="-122"/>
                <a:ea typeface="微软雅黑" panose="020B0503020204020204" pitchFamily="34" charset="-122"/>
              </a:rPr>
              <a:t>表示，所以每个像素都是介于</a:t>
            </a:r>
            <a:r>
              <a:rPr lang="zh-CN" altLang="en-US" sz="1400" b="1" dirty="0">
                <a:solidFill>
                  <a:srgbClr val="FF0000"/>
                </a:solidFill>
                <a:latin typeface="微软雅黑" panose="020B0503020204020204" pitchFamily="34" charset="-122"/>
                <a:ea typeface="微软雅黑" panose="020B0503020204020204" pitchFamily="34" charset="-122"/>
              </a:rPr>
              <a:t>黑色</a:t>
            </a:r>
            <a:r>
              <a:rPr lang="zh-CN" altLang="en-US" sz="1400" b="1" dirty="0">
                <a:latin typeface="微软雅黑" panose="020B0503020204020204" pitchFamily="34" charset="-122"/>
                <a:ea typeface="微软雅黑" panose="020B0503020204020204" pitchFamily="34" charset="-122"/>
              </a:rPr>
              <a:t>（</a:t>
            </a:r>
            <a:r>
              <a:rPr lang="en-US" altLang="zh-CN" sz="1400" b="1" dirty="0">
                <a:latin typeface="微软雅黑" panose="020B0503020204020204" pitchFamily="34" charset="-122"/>
                <a:ea typeface="微软雅黑" panose="020B0503020204020204" pitchFamily="34" charset="-122"/>
              </a:rPr>
              <a:t>0</a:t>
            </a:r>
            <a:r>
              <a:rPr lang="zh-CN" altLang="en-US" sz="1400" b="1" dirty="0">
                <a:latin typeface="微软雅黑" panose="020B0503020204020204" pitchFamily="34" charset="-122"/>
                <a:ea typeface="微软雅黑" panose="020B0503020204020204" pitchFamily="34" charset="-122"/>
              </a:rPr>
              <a:t>）和</a:t>
            </a:r>
            <a:r>
              <a:rPr lang="zh-CN" altLang="en-US" sz="1400" b="1" dirty="0">
                <a:solidFill>
                  <a:srgbClr val="FF0000"/>
                </a:solidFill>
                <a:latin typeface="微软雅黑" panose="020B0503020204020204" pitchFamily="34" charset="-122"/>
                <a:ea typeface="微软雅黑" panose="020B0503020204020204" pitchFamily="34" charset="-122"/>
              </a:rPr>
              <a:t>白色</a:t>
            </a:r>
            <a:r>
              <a:rPr lang="zh-CN" altLang="en-US" sz="1400" b="1" dirty="0">
                <a:latin typeface="微软雅黑" panose="020B0503020204020204" pitchFamily="34" charset="-122"/>
                <a:ea typeface="微软雅黑" panose="020B0503020204020204" pitchFamily="34" charset="-122"/>
              </a:rPr>
              <a:t>（</a:t>
            </a:r>
            <a:r>
              <a:rPr lang="en-US" altLang="zh-CN" sz="1400" b="1" dirty="0">
                <a:latin typeface="微软雅黑" panose="020B0503020204020204" pitchFamily="34" charset="-122"/>
                <a:ea typeface="微软雅黑" panose="020B0503020204020204" pitchFamily="34" charset="-122"/>
              </a:rPr>
              <a:t>255</a:t>
            </a:r>
            <a:r>
              <a:rPr lang="zh-CN" altLang="en-US" sz="1400" b="1" dirty="0">
                <a:latin typeface="微软雅黑" panose="020B0503020204020204" pitchFamily="34" charset="-122"/>
                <a:ea typeface="微软雅黑" panose="020B0503020204020204" pitchFamily="34" charset="-122"/>
              </a:rPr>
              <a:t>）之间的</a:t>
            </a:r>
            <a:r>
              <a:rPr lang="en-US" altLang="zh-CN" sz="1400" b="1" dirty="0">
                <a:latin typeface="微软雅黑" panose="020B0503020204020204" pitchFamily="34" charset="-122"/>
                <a:ea typeface="微软雅黑" panose="020B0503020204020204" pitchFamily="34" charset="-122"/>
              </a:rPr>
              <a:t>256</a:t>
            </a:r>
            <a:r>
              <a:rPr lang="zh-CN" altLang="en-US" sz="1400" b="1" dirty="0">
                <a:latin typeface="微软雅黑" panose="020B0503020204020204" pitchFamily="34" charset="-122"/>
                <a:ea typeface="微软雅黑" panose="020B0503020204020204" pitchFamily="34" charset="-122"/>
              </a:rPr>
              <a:t>（</a:t>
            </a:r>
            <a:r>
              <a:rPr lang="en-US" altLang="zh-CN" sz="1400" b="1" dirty="0">
                <a:solidFill>
                  <a:srgbClr val="FF0000"/>
                </a:solidFill>
                <a:latin typeface="微软雅黑" panose="020B0503020204020204" pitchFamily="34" charset="-122"/>
                <a:ea typeface="微软雅黑" panose="020B0503020204020204" pitchFamily="34" charset="-122"/>
              </a:rPr>
              <a:t>2</a:t>
            </a:r>
            <a:r>
              <a:rPr lang="en-US" altLang="zh-CN" sz="1400" b="1" baseline="30000" dirty="0">
                <a:solidFill>
                  <a:srgbClr val="FF0000"/>
                </a:solidFill>
                <a:latin typeface="微软雅黑" panose="020B0503020204020204" pitchFamily="34" charset="-122"/>
                <a:ea typeface="微软雅黑" panose="020B0503020204020204" pitchFamily="34" charset="-122"/>
              </a:rPr>
              <a:t>8</a:t>
            </a:r>
            <a:r>
              <a:rPr lang="en-US" altLang="zh-CN" sz="1400" b="1" dirty="0">
                <a:solidFill>
                  <a:srgbClr val="FF0000"/>
                </a:solidFill>
                <a:latin typeface="微软雅黑" panose="020B0503020204020204" pitchFamily="34" charset="-122"/>
                <a:ea typeface="微软雅黑" panose="020B0503020204020204" pitchFamily="34" charset="-122"/>
              </a:rPr>
              <a:t>=256</a:t>
            </a:r>
            <a:r>
              <a:rPr lang="zh-CN" altLang="en-US" sz="1400" b="1" dirty="0">
                <a:latin typeface="微软雅黑" panose="020B0503020204020204" pitchFamily="34" charset="-122"/>
                <a:ea typeface="微软雅黑" panose="020B0503020204020204" pitchFamily="34" charset="-122"/>
              </a:rPr>
              <a:t>）种灰度中的一种。</a:t>
            </a:r>
            <a:endParaRPr lang="zh-CN" altLang="en-US" sz="1400" b="1" dirty="0">
              <a:latin typeface="微软雅黑" panose="020B0503020204020204" pitchFamily="34" charset="-122"/>
              <a:ea typeface="微软雅黑" panose="020B0503020204020204" pitchFamily="34" charset="-122"/>
            </a:endParaRPr>
          </a:p>
          <a:p>
            <a:pPr marL="12700" indent="-342900" defTabSz="914400" fontAlgn="base">
              <a:spcBef>
                <a:spcPts val="1600"/>
              </a:spcBef>
              <a:spcAft>
                <a:spcPct val="0"/>
              </a:spcAft>
              <a:buClr>
                <a:srgbClr val="006600"/>
              </a:buClr>
              <a:buSzPct val="90000"/>
              <a:buFont typeface="Wingdings" panose="05000000000000000000" pitchFamily="2" charset="2"/>
              <a:buChar char="p"/>
              <a:defRPr/>
            </a:pPr>
            <a:r>
              <a:rPr lang="zh-CN" altLang="en-US" sz="1600" b="1" dirty="0">
                <a:solidFill>
                  <a:srgbClr val="000066"/>
                </a:solidFill>
                <a:latin typeface="微软雅黑" panose="020B0503020204020204" pitchFamily="34" charset="-122"/>
                <a:ea typeface="微软雅黑" panose="020B0503020204020204" pitchFamily="34" charset="-122"/>
              </a:rPr>
              <a:t>示例：</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grpSp>
        <p:nvGrpSpPr>
          <p:cNvPr id="8" name="Group 4"/>
          <p:cNvGrpSpPr/>
          <p:nvPr/>
        </p:nvGrpSpPr>
        <p:grpSpPr bwMode="auto">
          <a:xfrm>
            <a:off x="2142392" y="3990740"/>
            <a:ext cx="845186" cy="721218"/>
            <a:chOff x="0" y="0"/>
            <a:chExt cx="1056" cy="912"/>
          </a:xfrm>
        </p:grpSpPr>
        <p:sp>
          <p:nvSpPr>
            <p:cNvPr id="9" name="Rectangle 5"/>
            <p:cNvSpPr>
              <a:spLocks noChangeArrowheads="1"/>
            </p:cNvSpPr>
            <p:nvPr/>
          </p:nvSpPr>
          <p:spPr bwMode="auto">
            <a:xfrm>
              <a:off x="0" y="0"/>
              <a:ext cx="1056" cy="912"/>
            </a:xfrm>
            <a:prstGeom prst="rect">
              <a:avLst/>
            </a:prstGeom>
            <a:solidFill>
              <a:schemeClr val="accent1"/>
            </a:solidFill>
            <a:ln w="9525">
              <a:solidFill>
                <a:schemeClr val="tx1"/>
              </a:solidFill>
              <a:miter lim="800000"/>
            </a:ln>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spcBef>
                  <a:spcPct val="0"/>
                </a:spcBef>
                <a:buClrTx/>
                <a:buSzTx/>
                <a:buFontTx/>
                <a:buNone/>
              </a:pPr>
              <a:endParaRPr lang="zh-CN" altLang="en-US" sz="1800">
                <a:solidFill>
                  <a:schemeClr val="tx1"/>
                </a:solidFill>
                <a:latin typeface="Arial" panose="020B0604020202020204" pitchFamily="34" charset="0"/>
              </a:endParaRPr>
            </a:p>
          </p:txBody>
        </p:sp>
        <p:sp>
          <p:nvSpPr>
            <p:cNvPr id="10" name="Line 6"/>
            <p:cNvSpPr>
              <a:spLocks noChangeShapeType="1"/>
            </p:cNvSpPr>
            <p:nvPr/>
          </p:nvSpPr>
          <p:spPr bwMode="auto">
            <a:xfrm>
              <a:off x="0" y="288"/>
              <a:ext cx="105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 name="Line 7"/>
            <p:cNvSpPr>
              <a:spLocks noChangeShapeType="1"/>
            </p:cNvSpPr>
            <p:nvPr/>
          </p:nvSpPr>
          <p:spPr bwMode="auto">
            <a:xfrm>
              <a:off x="0" y="576"/>
              <a:ext cx="105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 name="Line 8"/>
            <p:cNvSpPr>
              <a:spLocks noChangeShapeType="1"/>
            </p:cNvSpPr>
            <p:nvPr/>
          </p:nvSpPr>
          <p:spPr bwMode="auto">
            <a:xfrm>
              <a:off x="336" y="0"/>
              <a:ext cx="0" cy="91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 name="Line 9"/>
            <p:cNvSpPr>
              <a:spLocks noChangeShapeType="1"/>
            </p:cNvSpPr>
            <p:nvPr/>
          </p:nvSpPr>
          <p:spPr bwMode="auto">
            <a:xfrm>
              <a:off x="720" y="0"/>
              <a:ext cx="0" cy="91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 name="Rectangle 10"/>
            <p:cNvSpPr>
              <a:spLocks noChangeArrowheads="1"/>
            </p:cNvSpPr>
            <p:nvPr/>
          </p:nvSpPr>
          <p:spPr bwMode="auto">
            <a:xfrm>
              <a:off x="0" y="0"/>
              <a:ext cx="336" cy="288"/>
            </a:xfrm>
            <a:prstGeom prst="rect">
              <a:avLst/>
            </a:prstGeom>
            <a:solidFill>
              <a:srgbClr val="000000"/>
            </a:solidFill>
            <a:ln w="9525">
              <a:solidFill>
                <a:schemeClr val="tx1"/>
              </a:solidFill>
              <a:miter lim="800000"/>
            </a:ln>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spcBef>
                  <a:spcPct val="0"/>
                </a:spcBef>
                <a:buClrTx/>
                <a:buSzTx/>
                <a:buFontTx/>
                <a:buNone/>
              </a:pPr>
              <a:endParaRPr lang="zh-CN" altLang="en-US" sz="1800">
                <a:solidFill>
                  <a:schemeClr val="tx1"/>
                </a:solidFill>
                <a:latin typeface="Arial" panose="020B0604020202020204" pitchFamily="34" charset="0"/>
              </a:endParaRPr>
            </a:p>
          </p:txBody>
        </p:sp>
        <p:sp>
          <p:nvSpPr>
            <p:cNvPr id="15" name="Rectangle 11"/>
            <p:cNvSpPr>
              <a:spLocks noChangeArrowheads="1"/>
            </p:cNvSpPr>
            <p:nvPr/>
          </p:nvSpPr>
          <p:spPr bwMode="auto">
            <a:xfrm>
              <a:off x="336" y="288"/>
              <a:ext cx="384" cy="288"/>
            </a:xfrm>
            <a:prstGeom prst="rect">
              <a:avLst/>
            </a:prstGeom>
            <a:solidFill>
              <a:srgbClr val="323232"/>
            </a:solidFill>
            <a:ln w="9525">
              <a:solidFill>
                <a:schemeClr val="tx1"/>
              </a:solidFill>
              <a:miter lim="800000"/>
            </a:ln>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spcBef>
                  <a:spcPct val="0"/>
                </a:spcBef>
                <a:buClrTx/>
                <a:buSzTx/>
                <a:buFontTx/>
                <a:buNone/>
              </a:pPr>
              <a:endParaRPr lang="zh-CN" altLang="en-US" sz="1800">
                <a:solidFill>
                  <a:schemeClr val="tx1"/>
                </a:solidFill>
                <a:latin typeface="Arial" panose="020B0604020202020204" pitchFamily="34" charset="0"/>
              </a:endParaRPr>
            </a:p>
          </p:txBody>
        </p:sp>
        <p:sp>
          <p:nvSpPr>
            <p:cNvPr id="16" name="Rectangle 12"/>
            <p:cNvSpPr>
              <a:spLocks noChangeArrowheads="1"/>
            </p:cNvSpPr>
            <p:nvPr/>
          </p:nvSpPr>
          <p:spPr bwMode="auto">
            <a:xfrm>
              <a:off x="720" y="576"/>
              <a:ext cx="336" cy="336"/>
            </a:xfrm>
            <a:prstGeom prst="rect">
              <a:avLst/>
            </a:prstGeom>
            <a:solidFill>
              <a:srgbClr val="646464"/>
            </a:solidFill>
            <a:ln w="9525">
              <a:solidFill>
                <a:schemeClr val="tx1"/>
              </a:solidFill>
              <a:miter lim="800000"/>
            </a:ln>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spcBef>
                  <a:spcPct val="0"/>
                </a:spcBef>
                <a:buClrTx/>
                <a:buSzTx/>
                <a:buFontTx/>
                <a:buNone/>
              </a:pPr>
              <a:endParaRPr lang="zh-CN" altLang="en-US" sz="1800">
                <a:solidFill>
                  <a:schemeClr val="tx1"/>
                </a:solidFill>
                <a:latin typeface="Arial" panose="020B0604020202020204" pitchFamily="34" charset="0"/>
              </a:endParaRPr>
            </a:p>
          </p:txBody>
        </p:sp>
        <p:sp>
          <p:nvSpPr>
            <p:cNvPr id="17" name="Rectangle 13"/>
            <p:cNvSpPr>
              <a:spLocks noChangeArrowheads="1"/>
            </p:cNvSpPr>
            <p:nvPr/>
          </p:nvSpPr>
          <p:spPr bwMode="auto">
            <a:xfrm>
              <a:off x="336" y="0"/>
              <a:ext cx="384" cy="288"/>
            </a:xfrm>
            <a:prstGeom prst="rect">
              <a:avLst/>
            </a:prstGeom>
            <a:solidFill>
              <a:srgbClr val="969696"/>
            </a:solidFill>
            <a:ln w="9525">
              <a:solidFill>
                <a:schemeClr val="tx1"/>
              </a:solidFill>
              <a:miter lim="800000"/>
            </a:ln>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spcBef>
                  <a:spcPct val="0"/>
                </a:spcBef>
                <a:buClrTx/>
                <a:buSzTx/>
                <a:buFontTx/>
                <a:buNone/>
              </a:pPr>
              <a:endParaRPr lang="zh-CN" altLang="en-US" sz="1800">
                <a:solidFill>
                  <a:schemeClr val="tx1"/>
                </a:solidFill>
                <a:latin typeface="Arial" panose="020B0604020202020204" pitchFamily="34" charset="0"/>
              </a:endParaRPr>
            </a:p>
          </p:txBody>
        </p:sp>
        <p:sp>
          <p:nvSpPr>
            <p:cNvPr id="18" name="Rectangle 14"/>
            <p:cNvSpPr>
              <a:spLocks noChangeArrowheads="1"/>
            </p:cNvSpPr>
            <p:nvPr/>
          </p:nvSpPr>
          <p:spPr bwMode="auto">
            <a:xfrm>
              <a:off x="720" y="0"/>
              <a:ext cx="336" cy="288"/>
            </a:xfrm>
            <a:prstGeom prst="rect">
              <a:avLst/>
            </a:prstGeom>
            <a:solidFill>
              <a:srgbClr val="C8C8C8"/>
            </a:solidFill>
            <a:ln w="9525">
              <a:solidFill>
                <a:schemeClr val="tx1"/>
              </a:solidFill>
              <a:miter lim="800000"/>
            </a:ln>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spcBef>
                  <a:spcPct val="0"/>
                </a:spcBef>
                <a:buClrTx/>
                <a:buSzTx/>
                <a:buFontTx/>
                <a:buNone/>
              </a:pPr>
              <a:endParaRPr lang="zh-CN" altLang="en-US" sz="1800">
                <a:solidFill>
                  <a:schemeClr val="tx1"/>
                </a:solidFill>
                <a:latin typeface="Arial" panose="020B0604020202020204" pitchFamily="34" charset="0"/>
              </a:endParaRPr>
            </a:p>
          </p:txBody>
        </p:sp>
        <p:sp>
          <p:nvSpPr>
            <p:cNvPr id="19" name="Rectangle 15"/>
            <p:cNvSpPr>
              <a:spLocks noChangeArrowheads="1"/>
            </p:cNvSpPr>
            <p:nvPr/>
          </p:nvSpPr>
          <p:spPr bwMode="auto">
            <a:xfrm>
              <a:off x="720" y="288"/>
              <a:ext cx="336" cy="288"/>
            </a:xfrm>
            <a:prstGeom prst="rect">
              <a:avLst/>
            </a:prstGeom>
            <a:solidFill>
              <a:srgbClr val="B4B4B4"/>
            </a:solidFill>
            <a:ln w="9525">
              <a:solidFill>
                <a:schemeClr val="tx1"/>
              </a:solidFill>
              <a:miter lim="800000"/>
            </a:ln>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spcBef>
                  <a:spcPct val="0"/>
                </a:spcBef>
                <a:buClrTx/>
                <a:buSzTx/>
                <a:buFontTx/>
                <a:buNone/>
              </a:pPr>
              <a:endParaRPr lang="zh-CN" altLang="en-US" sz="1800">
                <a:solidFill>
                  <a:schemeClr val="tx1"/>
                </a:solidFill>
                <a:latin typeface="Arial" panose="020B0604020202020204" pitchFamily="34" charset="0"/>
              </a:endParaRPr>
            </a:p>
          </p:txBody>
        </p:sp>
        <p:sp>
          <p:nvSpPr>
            <p:cNvPr id="20" name="Rectangle 16"/>
            <p:cNvSpPr>
              <a:spLocks noChangeArrowheads="1"/>
            </p:cNvSpPr>
            <p:nvPr/>
          </p:nvSpPr>
          <p:spPr bwMode="auto">
            <a:xfrm>
              <a:off x="0" y="576"/>
              <a:ext cx="336" cy="336"/>
            </a:xfrm>
            <a:prstGeom prst="rect">
              <a:avLst/>
            </a:prstGeom>
            <a:solidFill>
              <a:srgbClr val="FAFAFA"/>
            </a:solidFill>
            <a:ln w="9525">
              <a:solidFill>
                <a:schemeClr val="tx1"/>
              </a:solidFill>
              <a:miter lim="800000"/>
            </a:ln>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spcBef>
                  <a:spcPct val="0"/>
                </a:spcBef>
                <a:buClrTx/>
                <a:buSzTx/>
                <a:buFontTx/>
                <a:buNone/>
              </a:pPr>
              <a:endParaRPr lang="zh-CN" altLang="en-US" sz="1800">
                <a:solidFill>
                  <a:schemeClr val="tx1"/>
                </a:solidFill>
                <a:latin typeface="Arial" panose="020B0604020202020204" pitchFamily="34" charset="0"/>
              </a:endParaRPr>
            </a:p>
          </p:txBody>
        </p:sp>
        <p:sp>
          <p:nvSpPr>
            <p:cNvPr id="21" name="Rectangle 17"/>
            <p:cNvSpPr>
              <a:spLocks noChangeArrowheads="1"/>
            </p:cNvSpPr>
            <p:nvPr/>
          </p:nvSpPr>
          <p:spPr bwMode="auto">
            <a:xfrm>
              <a:off x="0" y="288"/>
              <a:ext cx="336" cy="288"/>
            </a:xfrm>
            <a:prstGeom prst="rect">
              <a:avLst/>
            </a:prstGeom>
            <a:solidFill>
              <a:srgbClr val="787878"/>
            </a:solidFill>
            <a:ln w="9525">
              <a:solidFill>
                <a:schemeClr val="tx1"/>
              </a:solidFill>
              <a:miter lim="800000"/>
            </a:ln>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spcBef>
                  <a:spcPct val="0"/>
                </a:spcBef>
                <a:buClrTx/>
                <a:buSzTx/>
                <a:buFontTx/>
                <a:buNone/>
              </a:pPr>
              <a:endParaRPr lang="zh-CN" altLang="en-US" sz="1800">
                <a:solidFill>
                  <a:schemeClr val="tx1"/>
                </a:solidFill>
                <a:latin typeface="Arial" panose="020B0604020202020204" pitchFamily="34" charset="0"/>
              </a:endParaRPr>
            </a:p>
          </p:txBody>
        </p:sp>
        <p:sp>
          <p:nvSpPr>
            <p:cNvPr id="22" name="Rectangle 18"/>
            <p:cNvSpPr>
              <a:spLocks noChangeArrowheads="1"/>
            </p:cNvSpPr>
            <p:nvPr/>
          </p:nvSpPr>
          <p:spPr bwMode="auto">
            <a:xfrm>
              <a:off x="336" y="576"/>
              <a:ext cx="384" cy="336"/>
            </a:xfrm>
            <a:prstGeom prst="rect">
              <a:avLst/>
            </a:prstGeom>
            <a:solidFill>
              <a:srgbClr val="DCDCDC"/>
            </a:solidFill>
            <a:ln w="9525">
              <a:solidFill>
                <a:schemeClr val="tx1"/>
              </a:solidFill>
              <a:miter lim="800000"/>
            </a:ln>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spcBef>
                  <a:spcPct val="0"/>
                </a:spcBef>
                <a:buClrTx/>
                <a:buSzTx/>
                <a:buFontTx/>
                <a:buNone/>
              </a:pPr>
              <a:endParaRPr lang="zh-CN" altLang="en-US" sz="1800">
                <a:solidFill>
                  <a:schemeClr val="tx1"/>
                </a:solidFill>
                <a:latin typeface="Arial" panose="020B0604020202020204" pitchFamily="34" charset="0"/>
              </a:endParaRPr>
            </a:p>
          </p:txBody>
        </p:sp>
      </p:grpSp>
      <p:sp>
        <p:nvSpPr>
          <p:cNvPr id="23" name="AutoShape 19"/>
          <p:cNvSpPr>
            <a:spLocks noChangeArrowheads="1"/>
          </p:cNvSpPr>
          <p:nvPr/>
        </p:nvSpPr>
        <p:spPr bwMode="auto">
          <a:xfrm>
            <a:off x="3259183" y="4159896"/>
            <a:ext cx="461010" cy="341630"/>
          </a:xfrm>
          <a:prstGeom prst="rightArrow">
            <a:avLst>
              <a:gd name="adj1" fmla="val 50000"/>
              <a:gd name="adj2" fmla="val 33302"/>
            </a:avLst>
          </a:prstGeom>
          <a:solidFill>
            <a:schemeClr val="accent1"/>
          </a:solidFill>
          <a:ln w="9525">
            <a:solidFill>
              <a:schemeClr val="tx1"/>
            </a:solidFill>
            <a:miter lim="800000"/>
          </a:ln>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spcBef>
                <a:spcPct val="0"/>
              </a:spcBef>
              <a:buClrTx/>
              <a:buSzTx/>
              <a:buFontTx/>
              <a:buNone/>
            </a:pPr>
            <a:endParaRPr lang="zh-CN" altLang="en-US" sz="1800">
              <a:solidFill>
                <a:schemeClr val="tx1"/>
              </a:solidFill>
              <a:latin typeface="Arial" panose="020B0604020202020204" pitchFamily="34" charset="0"/>
            </a:endParaRPr>
          </a:p>
        </p:txBody>
      </p:sp>
      <p:graphicFrame>
        <p:nvGraphicFramePr>
          <p:cNvPr id="24" name="Object 20"/>
          <p:cNvGraphicFramePr>
            <a:graphicFrameLocks noChangeAspect="1"/>
          </p:cNvGraphicFramePr>
          <p:nvPr/>
        </p:nvGraphicFramePr>
        <p:xfrm>
          <a:off x="3967373" y="3881704"/>
          <a:ext cx="1635718" cy="847910"/>
        </p:xfrm>
        <a:graphic>
          <a:graphicData uri="http://schemas.openxmlformats.org/presentationml/2006/ole">
            <mc:AlternateContent xmlns:mc="http://schemas.openxmlformats.org/markup-compatibility/2006">
              <mc:Choice xmlns:v="urn:schemas-microsoft-com:vml" Requires="v">
                <p:oleObj spid="_x0000_s4233" name="" r:id="rId1" imgW="1372235" imgH="711200" progId="Equation.DSMT4">
                  <p:embed/>
                </p:oleObj>
              </mc:Choice>
              <mc:Fallback>
                <p:oleObj name="" r:id="rId1" imgW="1372235" imgH="711200" progId="Equation.DSMT4">
                  <p:embed/>
                  <p:pic>
                    <p:nvPicPr>
                      <p:cNvPr id="0" name="Object 20"/>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7373" y="3881704"/>
                        <a:ext cx="1635718" cy="847910"/>
                      </a:xfrm>
                      <a:prstGeom prst="rect">
                        <a:avLst/>
                      </a:prstGeom>
                      <a:noFill/>
                      <a:ln>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0-#ppt_w/2"/>
                                          </p:val>
                                        </p:tav>
                                        <p:tav tm="100000">
                                          <p:val>
                                            <p:strVal val="#ppt_x"/>
                                          </p:val>
                                        </p:tav>
                                      </p:tavLst>
                                    </p:anim>
                                    <p:anim calcmode="lin" valueType="num">
                                      <p:cBhvr additive="base">
                                        <p:cTn id="14"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0-#ppt_w/2"/>
                                          </p:val>
                                        </p:tav>
                                        <p:tav tm="100000">
                                          <p:val>
                                            <p:strVal val="#ppt_x"/>
                                          </p:val>
                                        </p:tav>
                                      </p:tavLst>
                                    </p:anim>
                                    <p:anim calcmode="lin" valueType="num">
                                      <p:cBhvr additive="base">
                                        <p:cTn id="20"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8F63A3B-78C7-47BE-AE5E-E10140E04643}" type="slidenum">
              <a:rPr lang="en-US" smtClean="0"/>
            </a:fld>
            <a:endParaRPr lang="en-US" dirty="0"/>
          </a:p>
        </p:txBody>
      </p:sp>
      <p:sp>
        <p:nvSpPr>
          <p:cNvPr id="3" name="矩形 2"/>
          <p:cNvSpPr/>
          <p:nvPr/>
        </p:nvSpPr>
        <p:spPr>
          <a:xfrm>
            <a:off x="768687" y="88384"/>
            <a:ext cx="2031325" cy="369332"/>
          </a:xfrm>
          <a:prstGeom prst="rect">
            <a:avLst/>
          </a:prstGeom>
        </p:spPr>
        <p:txBody>
          <a:bodyPr wrap="none">
            <a:spAutoFit/>
          </a:bodyPr>
          <a:lstStyle/>
          <a:p>
            <a:pPr algn="ctr"/>
            <a:r>
              <a:rPr lang="zh-CN" altLang="en-US" b="1" dirty="0">
                <a:solidFill>
                  <a:srgbClr val="000000"/>
                </a:solidFill>
                <a:latin typeface="微软雅黑" panose="020B0503020204020204" pitchFamily="34" charset="-122"/>
                <a:ea typeface="微软雅黑" panose="020B0503020204020204" pitchFamily="34" charset="-122"/>
              </a:rPr>
              <a:t>三、</a:t>
            </a:r>
            <a:r>
              <a:rPr lang="zh-CN" altLang="en-US" b="1" dirty="0">
                <a:solidFill>
                  <a:srgbClr val="000066"/>
                </a:solidFill>
                <a:latin typeface="微软雅黑" panose="020B0503020204020204" pitchFamily="34" charset="-122"/>
                <a:ea typeface="微软雅黑" panose="020B0503020204020204" pitchFamily="34" charset="-122"/>
              </a:rPr>
              <a:t>掌握图像类型</a:t>
            </a:r>
            <a:endParaRPr lang="en-US" altLang="zh-CN" b="1" dirty="0">
              <a:solidFill>
                <a:srgbClr val="000066"/>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5441950" y="189655"/>
            <a:ext cx="1057846"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彩色图像</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 name="object 2"/>
          <p:cNvSpPr txBox="1"/>
          <p:nvPr/>
        </p:nvSpPr>
        <p:spPr bwMode="auto">
          <a:xfrm>
            <a:off x="523684" y="457716"/>
            <a:ext cx="1260666" cy="451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彩色图像</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25" name="Rectangle 3"/>
          <p:cNvSpPr txBox="1">
            <a:spLocks noChangeArrowheads="1"/>
          </p:cNvSpPr>
          <p:nvPr/>
        </p:nvSpPr>
        <p:spPr>
          <a:xfrm>
            <a:off x="440557" y="897541"/>
            <a:ext cx="6149340" cy="2828032"/>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ts val="2200"/>
              </a:lnSpc>
              <a:buFont typeface="Wingdings" panose="05000000000000000000" pitchFamily="2" charset="2"/>
              <a:buChar char="u"/>
            </a:pPr>
            <a:r>
              <a:rPr lang="zh-CN" altLang="en-US" sz="1400" b="1" dirty="0">
                <a:solidFill>
                  <a:srgbClr val="000066"/>
                </a:solidFill>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彩色图像的数据不仅包含亮度信息，还包含颜色信息。</a:t>
            </a:r>
            <a:endParaRPr lang="zh-CN" altLang="en-US" sz="1400" b="1" dirty="0">
              <a:latin typeface="微软雅黑" panose="020B0503020204020204" pitchFamily="34" charset="-122"/>
              <a:ea typeface="微软雅黑" panose="020B0503020204020204" pitchFamily="34" charset="-122"/>
            </a:endParaRPr>
          </a:p>
          <a:p>
            <a:pPr>
              <a:lnSpc>
                <a:spcPts val="2200"/>
              </a:lnSpc>
              <a:buFont typeface="Wingdings" panose="05000000000000000000" pitchFamily="2" charset="2"/>
              <a:buChar char="u"/>
            </a:pPr>
            <a:r>
              <a:rPr lang="zh-CN" altLang="en-US" sz="1400" b="1" dirty="0">
                <a:latin typeface="微软雅黑" panose="020B0503020204020204" pitchFamily="34" charset="-122"/>
                <a:ea typeface="微软雅黑" panose="020B0503020204020204" pitchFamily="34" charset="-122"/>
              </a:rPr>
              <a:t> 彩色的表示，通常最常见的是三基色模型，例如</a:t>
            </a:r>
            <a:r>
              <a:rPr lang="en-US" altLang="zh-CN" sz="1400" b="1" dirty="0">
                <a:latin typeface="微软雅黑" panose="020B0503020204020204" pitchFamily="34" charset="-122"/>
                <a:ea typeface="微软雅黑" panose="020B0503020204020204" pitchFamily="34" charset="-122"/>
              </a:rPr>
              <a:t>RGB</a:t>
            </a:r>
            <a:r>
              <a:rPr lang="zh-CN" altLang="en-US" sz="1400" b="1" dirty="0">
                <a:latin typeface="微软雅黑" panose="020B0503020204020204" pitchFamily="34" charset="-122"/>
                <a:ea typeface="微软雅黑" panose="020B0503020204020204" pitchFamily="34" charset="-122"/>
              </a:rPr>
              <a:t>（红绿蓝），利用</a:t>
            </a:r>
            <a:r>
              <a:rPr lang="en-US" altLang="zh-CN" sz="1400" b="1" dirty="0">
                <a:solidFill>
                  <a:srgbClr val="FF0000"/>
                </a:solidFill>
                <a:latin typeface="微软雅黑" panose="020B0503020204020204" pitchFamily="34" charset="-122"/>
                <a:ea typeface="微软雅黑" panose="020B0503020204020204" pitchFamily="34" charset="-122"/>
              </a:rPr>
              <a:t>RGB</a:t>
            </a:r>
            <a:r>
              <a:rPr lang="zh-CN" altLang="en-US" sz="1400" b="1" dirty="0">
                <a:latin typeface="微软雅黑" panose="020B0503020204020204" pitchFamily="34" charset="-122"/>
                <a:ea typeface="微软雅黑" panose="020B0503020204020204" pitchFamily="34" charset="-122"/>
              </a:rPr>
              <a:t>三基色可以混合成任意颜色。</a:t>
            </a:r>
            <a:endParaRPr lang="zh-CN" altLang="en-US" sz="1400" b="1" dirty="0">
              <a:latin typeface="微软雅黑" panose="020B0503020204020204" pitchFamily="34" charset="-122"/>
              <a:ea typeface="微软雅黑" panose="020B0503020204020204" pitchFamily="34" charset="-122"/>
            </a:endParaRPr>
          </a:p>
          <a:p>
            <a:pPr>
              <a:lnSpc>
                <a:spcPts val="2200"/>
              </a:lnSpc>
              <a:buFont typeface="Wingdings" panose="05000000000000000000" pitchFamily="2" charset="2"/>
              <a:buChar char="u"/>
            </a:pPr>
            <a:r>
              <a:rPr lang="en-US" altLang="zh-CN" sz="1400" b="1" dirty="0">
                <a:latin typeface="微软雅黑" panose="020B0503020204020204" pitchFamily="34" charset="-122"/>
                <a:ea typeface="微软雅黑" panose="020B0503020204020204" pitchFamily="34" charset="-122"/>
              </a:rPr>
              <a:t> RGB</a:t>
            </a:r>
            <a:r>
              <a:rPr lang="zh-CN" altLang="en-US" sz="1400" b="1" dirty="0">
                <a:latin typeface="微软雅黑" panose="020B0503020204020204" pitchFamily="34" charset="-122"/>
                <a:ea typeface="微软雅黑" panose="020B0503020204020204" pitchFamily="34" charset="-122"/>
              </a:rPr>
              <a:t>模型在各种彩色成像设备和彩色显示设备中使用，常规的彩色图像也都是用</a:t>
            </a:r>
            <a:r>
              <a:rPr lang="en-US" altLang="zh-CN" sz="1400" b="1" dirty="0">
                <a:latin typeface="微软雅黑" panose="020B0503020204020204" pitchFamily="34" charset="-122"/>
                <a:ea typeface="微软雅黑" panose="020B0503020204020204" pitchFamily="34" charset="-122"/>
              </a:rPr>
              <a:t>RGB</a:t>
            </a:r>
            <a:r>
              <a:rPr lang="zh-CN" altLang="en-US" sz="1400" b="1" dirty="0">
                <a:solidFill>
                  <a:srgbClr val="FF0000"/>
                </a:solidFill>
                <a:latin typeface="微软雅黑" panose="020B0503020204020204" pitchFamily="34" charset="-122"/>
                <a:ea typeface="微软雅黑" panose="020B0503020204020204" pitchFamily="34" charset="-122"/>
              </a:rPr>
              <a:t>三基色</a:t>
            </a:r>
            <a:r>
              <a:rPr lang="zh-CN" altLang="en-US" sz="1400" b="1" dirty="0">
                <a:latin typeface="微软雅黑" panose="020B0503020204020204" pitchFamily="34" charset="-122"/>
                <a:ea typeface="微软雅黑" panose="020B0503020204020204" pitchFamily="34" charset="-122"/>
              </a:rPr>
              <a:t>来表示的，每个像素包括</a:t>
            </a:r>
            <a:r>
              <a:rPr lang="en-US" altLang="zh-CN" sz="1400" b="1" dirty="0">
                <a:latin typeface="微软雅黑" panose="020B0503020204020204" pitchFamily="34" charset="-122"/>
                <a:ea typeface="微软雅黑" panose="020B0503020204020204" pitchFamily="34" charset="-122"/>
              </a:rPr>
              <a:t>RGB</a:t>
            </a:r>
            <a:r>
              <a:rPr lang="zh-CN" altLang="en-US" sz="1400" b="1" dirty="0">
                <a:latin typeface="微软雅黑" panose="020B0503020204020204" pitchFamily="34" charset="-122"/>
                <a:ea typeface="微软雅黑" panose="020B0503020204020204" pitchFamily="34" charset="-122"/>
              </a:rPr>
              <a:t>三基色数据，每个基色用</a:t>
            </a:r>
            <a:r>
              <a:rPr lang="en-US" altLang="zh-CN" sz="1400" b="1" dirty="0">
                <a:latin typeface="微软雅黑" panose="020B0503020204020204" pitchFamily="34" charset="-122"/>
                <a:ea typeface="微软雅黑" panose="020B0503020204020204" pitchFamily="34" charset="-122"/>
              </a:rPr>
              <a:t>1</a:t>
            </a:r>
            <a:r>
              <a:rPr lang="zh-CN" altLang="en-US" sz="1400" b="1" dirty="0">
                <a:latin typeface="微软雅黑" panose="020B0503020204020204" pitchFamily="34" charset="-122"/>
                <a:ea typeface="微软雅黑" panose="020B0503020204020204" pitchFamily="34" charset="-122"/>
              </a:rPr>
              <a:t>个字节（</a:t>
            </a:r>
            <a:r>
              <a:rPr lang="en-US" altLang="zh-CN" sz="1400" b="1" dirty="0">
                <a:latin typeface="微软雅黑" panose="020B0503020204020204" pitchFamily="34" charset="-122"/>
                <a:ea typeface="微软雅黑" panose="020B0503020204020204" pitchFamily="34" charset="-122"/>
              </a:rPr>
              <a:t>8</a:t>
            </a:r>
            <a:r>
              <a:rPr lang="zh-CN" altLang="en-US" sz="1400" b="1" dirty="0">
                <a:latin typeface="微软雅黑" panose="020B0503020204020204" pitchFamily="34" charset="-122"/>
                <a:ea typeface="微软雅黑" panose="020B0503020204020204" pitchFamily="34" charset="-122"/>
              </a:rPr>
              <a:t>位二进制位）表示，则每个像素的数据为</a:t>
            </a:r>
            <a:r>
              <a:rPr lang="en-US" altLang="zh-CN" sz="1400" b="1" dirty="0">
                <a:latin typeface="微软雅黑" panose="020B0503020204020204" pitchFamily="34" charset="-122"/>
                <a:ea typeface="微软雅黑" panose="020B0503020204020204" pitchFamily="34" charset="-122"/>
              </a:rPr>
              <a:t>3</a:t>
            </a:r>
            <a:r>
              <a:rPr lang="zh-CN" altLang="en-US" sz="1400" b="1" dirty="0">
                <a:latin typeface="微软雅黑" panose="020B0503020204020204" pitchFamily="34" charset="-122"/>
                <a:ea typeface="微软雅黑" panose="020B0503020204020204" pitchFamily="34" charset="-122"/>
              </a:rPr>
              <a:t>个字节（即</a:t>
            </a:r>
            <a:r>
              <a:rPr lang="en-US" altLang="zh-CN" sz="1400" b="1" dirty="0">
                <a:latin typeface="微软雅黑" panose="020B0503020204020204" pitchFamily="34" charset="-122"/>
                <a:ea typeface="微软雅黑" panose="020B0503020204020204" pitchFamily="34" charset="-122"/>
              </a:rPr>
              <a:t>24</a:t>
            </a:r>
            <a:r>
              <a:rPr lang="zh-CN" altLang="en-US" sz="1400" b="1" dirty="0">
                <a:latin typeface="微软雅黑" panose="020B0503020204020204" pitchFamily="34" charset="-122"/>
                <a:ea typeface="微软雅黑" panose="020B0503020204020204" pitchFamily="34" charset="-122"/>
              </a:rPr>
              <a:t>位二进制位），这就是人们常说的</a:t>
            </a:r>
            <a:r>
              <a:rPr lang="en-US" altLang="zh-CN" sz="1400" b="1" dirty="0">
                <a:solidFill>
                  <a:srgbClr val="FF0000"/>
                </a:solidFill>
                <a:latin typeface="微软雅黑" panose="020B0503020204020204" pitchFamily="34" charset="-122"/>
                <a:ea typeface="微软雅黑" panose="020B0503020204020204" pitchFamily="34" charset="-122"/>
              </a:rPr>
              <a:t>24</a:t>
            </a:r>
            <a:r>
              <a:rPr lang="zh-CN" altLang="en-US" sz="1400" b="1" dirty="0">
                <a:solidFill>
                  <a:srgbClr val="FF0000"/>
                </a:solidFill>
                <a:latin typeface="微软雅黑" panose="020B0503020204020204" pitchFamily="34" charset="-122"/>
                <a:ea typeface="微软雅黑" panose="020B0503020204020204" pitchFamily="34" charset="-122"/>
              </a:rPr>
              <a:t>位真彩色</a:t>
            </a:r>
            <a:r>
              <a:rPr lang="zh-CN" altLang="en-US" sz="1400" b="1" dirty="0">
                <a:latin typeface="微软雅黑" panose="020B0503020204020204" pitchFamily="34" charset="-122"/>
                <a:ea typeface="微软雅黑" panose="020B0503020204020204" pitchFamily="34" charset="-122"/>
              </a:rPr>
              <a:t>。</a:t>
            </a:r>
            <a:endParaRPr lang="zh-CN" altLang="en-US" sz="1400" b="1" dirty="0">
              <a:latin typeface="微软雅黑" panose="020B0503020204020204" pitchFamily="34" charset="-122"/>
              <a:ea typeface="微软雅黑" panose="020B0503020204020204" pitchFamily="34" charset="-122"/>
            </a:endParaRPr>
          </a:p>
          <a:p>
            <a:pPr>
              <a:lnSpc>
                <a:spcPts val="2200"/>
              </a:lnSpc>
              <a:buFont typeface="Wingdings" panose="05000000000000000000" pitchFamily="2" charset="2"/>
              <a:buChar char="u"/>
            </a:pPr>
            <a:r>
              <a:rPr lang="zh-CN" altLang="en-US" sz="1400" b="1" dirty="0">
                <a:latin typeface="微软雅黑" panose="020B0503020204020204" pitchFamily="34" charset="-122"/>
                <a:ea typeface="微软雅黑" panose="020B0503020204020204" pitchFamily="34" charset="-122"/>
              </a:rPr>
              <a:t> 彩色图像还可以使用</a:t>
            </a:r>
            <a:r>
              <a:rPr lang="en-US" altLang="zh-CN" sz="1400" b="1" dirty="0">
                <a:solidFill>
                  <a:srgbClr val="FF0000"/>
                </a:solidFill>
                <a:latin typeface="微软雅黑" panose="020B0503020204020204" pitchFamily="34" charset="-122"/>
                <a:ea typeface="微软雅黑" panose="020B0503020204020204" pitchFamily="34" charset="-122"/>
              </a:rPr>
              <a:t>LAB,HSV,CMYK</a:t>
            </a:r>
            <a:r>
              <a:rPr lang="zh-CN" altLang="en-US" sz="1400" b="1" dirty="0">
                <a:latin typeface="微软雅黑" panose="020B0503020204020204" pitchFamily="34" charset="-122"/>
                <a:ea typeface="微软雅黑" panose="020B0503020204020204" pitchFamily="34" charset="-122"/>
              </a:rPr>
              <a:t>等彩色模型</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 </a:t>
            </a:r>
            <a:endParaRPr lang="en-US" altLang="zh-CN" sz="1600" b="1" dirty="0">
              <a:latin typeface="微软雅黑" panose="020B0503020204020204" pitchFamily="34" charset="-122"/>
              <a:ea typeface="微软雅黑" panose="020B0503020204020204" pitchFamily="34" charset="-122"/>
            </a:endParaRPr>
          </a:p>
        </p:txBody>
      </p:sp>
      <p:sp>
        <p:nvSpPr>
          <p:cNvPr id="26" name="矩形 25"/>
          <p:cNvSpPr/>
          <p:nvPr/>
        </p:nvSpPr>
        <p:spPr>
          <a:xfrm>
            <a:off x="523684" y="3556296"/>
            <a:ext cx="1146468" cy="338554"/>
          </a:xfrm>
          <a:prstGeom prst="rect">
            <a:avLst/>
          </a:prstGeom>
        </p:spPr>
        <p:txBody>
          <a:bodyPr wrap="none">
            <a:spAutoFit/>
          </a:bodyPr>
          <a:lstStyle/>
          <a:p>
            <a:pPr marL="12700" indent="-342900" fontAlgn="base">
              <a:spcBef>
                <a:spcPts val="1600"/>
              </a:spcBef>
              <a:spcAft>
                <a:spcPct val="0"/>
              </a:spcAft>
              <a:buClr>
                <a:srgbClr val="006600"/>
              </a:buClr>
              <a:buSzPct val="90000"/>
              <a:buFont typeface="Wingdings" panose="05000000000000000000" pitchFamily="2" charset="2"/>
              <a:buChar char="p"/>
              <a:defRPr/>
            </a:pPr>
            <a:r>
              <a:rPr lang="zh-CN" altLang="en-US" sz="1600" b="1" dirty="0">
                <a:solidFill>
                  <a:srgbClr val="000066"/>
                </a:solidFill>
                <a:latin typeface="微软雅黑" panose="020B0503020204020204" pitchFamily="34" charset="-122"/>
                <a:ea typeface="微软雅黑" panose="020B0503020204020204" pitchFamily="34" charset="-122"/>
              </a:rPr>
              <a:t>示例：</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pic>
        <p:nvPicPr>
          <p:cNvPr id="27" name="图片 26"/>
          <p:cNvPicPr>
            <a:picLocks noChangeAspect="1"/>
          </p:cNvPicPr>
          <p:nvPr/>
        </p:nvPicPr>
        <p:blipFill>
          <a:blip r:embed="rId1"/>
          <a:stretch>
            <a:fillRect/>
          </a:stretch>
        </p:blipFill>
        <p:spPr>
          <a:xfrm>
            <a:off x="2558156" y="3505493"/>
            <a:ext cx="2369127" cy="1365513"/>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70404" y="108335"/>
            <a:ext cx="2758596" cy="646331"/>
          </a:xfrm>
          <a:prstGeom prst="rect">
            <a:avLst/>
          </a:prstGeom>
        </p:spPr>
        <p:txBody>
          <a:bodyPr wrap="square">
            <a:spAutoFit/>
          </a:bodyPr>
          <a:lstStyle/>
          <a:p>
            <a:pPr algn="ctr"/>
            <a:r>
              <a:rPr lang="zh-CN" altLang="en-US" b="1" dirty="0">
                <a:solidFill>
                  <a:srgbClr val="000000"/>
                </a:solidFill>
                <a:latin typeface="微软雅黑" panose="020B0503020204020204" pitchFamily="34" charset="-122"/>
                <a:ea typeface="微软雅黑" panose="020B0503020204020204" pitchFamily="34" charset="-122"/>
              </a:rPr>
              <a:t>四、</a:t>
            </a:r>
            <a:r>
              <a:rPr lang="zh-CN" altLang="en-US" b="1" dirty="0">
                <a:solidFill>
                  <a:srgbClr val="000066"/>
                </a:solidFill>
                <a:latin typeface="微软雅黑" panose="020B0503020204020204" pitchFamily="34" charset="-122"/>
                <a:ea typeface="微软雅黑" panose="020B0503020204020204" pitchFamily="34" charset="-122"/>
              </a:rPr>
              <a:t>掌握基本成像传感器</a:t>
            </a:r>
            <a:endParaRPr lang="zh-CN" altLang="en-US" b="1" dirty="0">
              <a:solidFill>
                <a:srgbClr val="000066"/>
              </a:solidFill>
              <a:latin typeface="微软雅黑" panose="020B0503020204020204" pitchFamily="34" charset="-122"/>
              <a:ea typeface="微软雅黑" panose="020B0503020204020204" pitchFamily="34" charset="-122"/>
            </a:endParaRPr>
          </a:p>
          <a:p>
            <a:pPr algn="ct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5441950" y="189655"/>
            <a:ext cx="1057846"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成像原理</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4" name="矩形 7"/>
          <p:cNvSpPr>
            <a:spLocks noChangeArrowheads="1"/>
          </p:cNvSpPr>
          <p:nvPr/>
        </p:nvSpPr>
        <p:spPr bwMode="auto">
          <a:xfrm>
            <a:off x="190500" y="630841"/>
            <a:ext cx="643284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marL="285750" indent="-285750" eaLnBrk="1" hangingPunct="1">
              <a:lnSpc>
                <a:spcPts val="2200"/>
              </a:lnSpc>
              <a:spcBef>
                <a:spcPct val="0"/>
              </a:spcBef>
              <a:buClrTx/>
              <a:buSzTx/>
              <a:buFont typeface="Wingdings" panose="05000000000000000000" pitchFamily="2" charset="2"/>
              <a:buChar char="Ø"/>
            </a:pPr>
            <a:r>
              <a:rPr lang="zh-CN" altLang="zh-CN"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电磁辐射的载体为</a:t>
            </a:r>
            <a:r>
              <a:rPr lang="en-US" altLang="zh-CN" sz="1400" b="1" dirty="0" err="1">
                <a:solidFill>
                  <a:schemeClr val="tx1"/>
                </a:solidFill>
                <a:latin typeface="微软雅黑" panose="020B0503020204020204" pitchFamily="34" charset="-122"/>
                <a:ea typeface="微软雅黑" panose="020B0503020204020204" pitchFamily="34" charset="-122"/>
                <a:cs typeface="Times New Roman" panose="02020603050405020304" pitchFamily="18" charset="0"/>
                <a:hlinkClick r:id="rId1"/>
              </a:rPr>
              <a:t>光子</a:t>
            </a:r>
            <a:r>
              <a:rPr lang="zh-CN" altLang="zh-CN"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，不需要依靠</a:t>
            </a:r>
            <a:r>
              <a:rPr lang="en-US" altLang="zh-CN" sz="1400" b="1" dirty="0" err="1">
                <a:solidFill>
                  <a:schemeClr val="tx1"/>
                </a:solidFill>
                <a:latin typeface="微软雅黑" panose="020B0503020204020204" pitchFamily="34" charset="-122"/>
                <a:ea typeface="微软雅黑" panose="020B0503020204020204" pitchFamily="34" charset="-122"/>
                <a:cs typeface="Times New Roman" panose="02020603050405020304" pitchFamily="18" charset="0"/>
                <a:hlinkClick r:id="rId2"/>
              </a:rPr>
              <a:t>介质</a:t>
            </a:r>
            <a:r>
              <a:rPr lang="zh-CN" altLang="zh-CN"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传播，在</a:t>
            </a:r>
            <a:r>
              <a:rPr lang="en-US" altLang="zh-CN" sz="1400" b="1" dirty="0" err="1">
                <a:solidFill>
                  <a:schemeClr val="tx1"/>
                </a:solidFill>
                <a:latin typeface="微软雅黑" panose="020B0503020204020204" pitchFamily="34" charset="-122"/>
                <a:ea typeface="微软雅黑" panose="020B0503020204020204" pitchFamily="34" charset="-122"/>
                <a:cs typeface="Times New Roman" panose="02020603050405020304" pitchFamily="18" charset="0"/>
                <a:hlinkClick r:id="rId3"/>
              </a:rPr>
              <a:t>真空</a:t>
            </a:r>
            <a:r>
              <a:rPr lang="zh-CN" altLang="zh-CN"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中的传播速度为</a:t>
            </a:r>
            <a:r>
              <a:rPr lang="en-US" altLang="zh-CN" sz="1400" b="1" dirty="0" err="1"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hlinkClick r:id="rId4"/>
              </a:rPr>
              <a:t>光速</a:t>
            </a:r>
            <a:endParaRPr lang="en-US" altLang="zh-CN" sz="1400" b="1"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eaLnBrk="1" hangingPunct="1">
              <a:lnSpc>
                <a:spcPts val="2200"/>
              </a:lnSpc>
              <a:spcBef>
                <a:spcPts val="600"/>
              </a:spcBef>
              <a:buClrTx/>
              <a:buSzTx/>
              <a:buFont typeface="Wingdings" panose="05000000000000000000" pitchFamily="2" charset="2"/>
              <a:buChar char="Ø"/>
            </a:pPr>
            <a:r>
              <a:rPr lang="zh-CN" altLang="zh-CN" sz="1400" b="1"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电磁辐射按照</a:t>
            </a:r>
            <a:r>
              <a:rPr lang="en-US" altLang="zh-CN" sz="1400" b="1" dirty="0" err="1">
                <a:solidFill>
                  <a:schemeClr val="tx1"/>
                </a:solidFill>
                <a:latin typeface="微软雅黑" panose="020B0503020204020204" pitchFamily="34" charset="-122"/>
                <a:ea typeface="微软雅黑" panose="020B0503020204020204" pitchFamily="34" charset="-122"/>
                <a:cs typeface="Times New Roman" panose="02020603050405020304" pitchFamily="18" charset="0"/>
                <a:hlinkClick r:id="rId5"/>
              </a:rPr>
              <a:t>频率</a:t>
            </a:r>
            <a:r>
              <a:rPr lang="zh-CN" altLang="zh-CN"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分类，从</a:t>
            </a:r>
            <a:r>
              <a:rPr lang="zh-CN" altLang="zh-CN" sz="1400" b="1"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低频到高频，</a:t>
            </a:r>
            <a:r>
              <a:rPr lang="zh-CN" altLang="zh-CN"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主要包括</a:t>
            </a:r>
            <a:r>
              <a:rPr lang="en-US" altLang="zh-CN" sz="1400" b="1" dirty="0" err="1">
                <a:solidFill>
                  <a:schemeClr val="tx1"/>
                </a:solidFill>
                <a:latin typeface="微软雅黑" panose="020B0503020204020204" pitchFamily="34" charset="-122"/>
                <a:ea typeface="微软雅黑" panose="020B0503020204020204" pitchFamily="34" charset="-122"/>
                <a:cs typeface="Times New Roman" panose="02020603050405020304" pitchFamily="18" charset="0"/>
                <a:hlinkClick r:id="rId6"/>
              </a:rPr>
              <a:t>无线电波</a:t>
            </a:r>
            <a:r>
              <a:rPr lang="zh-CN" altLang="zh-CN"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b="1" dirty="0" err="1">
                <a:solidFill>
                  <a:schemeClr val="tx1"/>
                </a:solidFill>
                <a:latin typeface="微软雅黑" panose="020B0503020204020204" pitchFamily="34" charset="-122"/>
                <a:ea typeface="微软雅黑" panose="020B0503020204020204" pitchFamily="34" charset="-122"/>
                <a:cs typeface="Times New Roman" panose="02020603050405020304" pitchFamily="18" charset="0"/>
                <a:hlinkClick r:id="rId7"/>
              </a:rPr>
              <a:t>微波</a:t>
            </a:r>
            <a:r>
              <a:rPr lang="zh-CN" altLang="zh-CN"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b="1" dirty="0" err="1">
                <a:solidFill>
                  <a:schemeClr val="tx1"/>
                </a:solidFill>
                <a:latin typeface="微软雅黑" panose="020B0503020204020204" pitchFamily="34" charset="-122"/>
                <a:ea typeface="微软雅黑" panose="020B0503020204020204" pitchFamily="34" charset="-122"/>
                <a:cs typeface="Times New Roman" panose="02020603050405020304" pitchFamily="18" charset="0"/>
                <a:hlinkClick r:id="rId8"/>
              </a:rPr>
              <a:t>红外线</a:t>
            </a:r>
            <a:r>
              <a:rPr lang="zh-CN" altLang="zh-CN"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b="1" dirty="0" err="1">
                <a:solidFill>
                  <a:schemeClr val="tx1"/>
                </a:solidFill>
                <a:latin typeface="微软雅黑" panose="020B0503020204020204" pitchFamily="34" charset="-122"/>
                <a:ea typeface="微软雅黑" panose="020B0503020204020204" pitchFamily="34" charset="-122"/>
                <a:cs typeface="Times New Roman" panose="02020603050405020304" pitchFamily="18" charset="0"/>
                <a:hlinkClick r:id="rId9"/>
              </a:rPr>
              <a:t>可见光</a:t>
            </a:r>
            <a:r>
              <a:rPr lang="zh-CN" altLang="zh-CN"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b="1" dirty="0" err="1">
                <a:solidFill>
                  <a:schemeClr val="tx1"/>
                </a:solidFill>
                <a:latin typeface="微软雅黑" panose="020B0503020204020204" pitchFamily="34" charset="-122"/>
                <a:ea typeface="微软雅黑" panose="020B0503020204020204" pitchFamily="34" charset="-122"/>
                <a:cs typeface="Times New Roman" panose="02020603050405020304" pitchFamily="18" charset="0"/>
                <a:hlinkClick r:id="rId10"/>
              </a:rPr>
              <a:t>紫外线</a:t>
            </a:r>
            <a:r>
              <a:rPr lang="zh-CN" altLang="zh-CN"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b="1" dirty="0" err="1">
                <a:solidFill>
                  <a:schemeClr val="tx1"/>
                </a:solidFill>
                <a:latin typeface="微软雅黑" panose="020B0503020204020204" pitchFamily="34" charset="-122"/>
                <a:ea typeface="微软雅黑" panose="020B0503020204020204" pitchFamily="34" charset="-122"/>
                <a:cs typeface="Times New Roman" panose="02020603050405020304" pitchFamily="18" charset="0"/>
                <a:hlinkClick r:id="rId11"/>
              </a:rPr>
              <a:t>X射线</a:t>
            </a:r>
            <a:r>
              <a:rPr lang="zh-CN" altLang="zh-CN"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1400" b="1" dirty="0" err="1">
                <a:solidFill>
                  <a:schemeClr val="tx1"/>
                </a:solidFill>
                <a:latin typeface="微软雅黑" panose="020B0503020204020204" pitchFamily="34" charset="-122"/>
                <a:ea typeface="微软雅黑" panose="020B0503020204020204" pitchFamily="34" charset="-122"/>
                <a:cs typeface="Times New Roman" panose="02020603050405020304" pitchFamily="18" charset="0"/>
                <a:hlinkClick r:id="rId12"/>
              </a:rPr>
              <a:t>伽马射线</a:t>
            </a:r>
            <a:r>
              <a:rPr lang="zh-CN" altLang="zh-CN"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，构成</a:t>
            </a:r>
            <a:r>
              <a:rPr lang="zh-CN" altLang="zh-CN" sz="1400" b="1"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电磁波谱</a:t>
            </a:r>
            <a:endParaRPr lang="zh-CN" altLang="en-US"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5" name="图片 5" descr="Fig.2.2.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4707" y="1771043"/>
            <a:ext cx="4228959" cy="2578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4" descr="Fi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419460" y="1771043"/>
            <a:ext cx="2203882" cy="1142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9"/>
          <p:cNvSpPr>
            <a:spLocks noChangeArrowheads="1"/>
          </p:cNvSpPr>
          <p:nvPr/>
        </p:nvSpPr>
        <p:spPr bwMode="auto">
          <a:xfrm>
            <a:off x="4419460" y="2955754"/>
            <a:ext cx="2339559" cy="1471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lnSpc>
                <a:spcPts val="2200"/>
              </a:lnSpc>
              <a:spcBef>
                <a:spcPct val="0"/>
              </a:spcBef>
              <a:buClrTx/>
              <a:buSzTx/>
              <a:buFont typeface="Arial" panose="020B0604020202020204" pitchFamily="34" charset="0"/>
              <a:buNone/>
            </a:pPr>
            <a:r>
              <a:rPr lang="zh-CN" altLang="zh-CN"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电磁辐射：由</a:t>
            </a:r>
            <a:r>
              <a:rPr lang="en-US" altLang="zh-CN" sz="1400" b="1"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hlinkClick r:id="rId15"/>
              </a:rPr>
              <a:t>同相</a:t>
            </a:r>
            <a:r>
              <a:rPr lang="en-US" altLang="zh-CN" sz="1400" b="1"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hlinkClick r:id="rId16"/>
              </a:rPr>
              <a:t>振荡</a:t>
            </a:r>
            <a:r>
              <a:rPr lang="zh-CN" altLang="zh-CN"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且互相垂直的</a:t>
            </a:r>
            <a:r>
              <a:rPr lang="en-US" altLang="zh-CN" sz="1400" b="1"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hlinkClick r:id="rId17"/>
              </a:rPr>
              <a:t>电场</a:t>
            </a:r>
            <a:r>
              <a:rPr lang="zh-CN" altLang="zh-CN"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与</a:t>
            </a:r>
            <a:r>
              <a:rPr lang="en-US" altLang="zh-CN" sz="1400" b="1"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hlinkClick r:id="rId18"/>
              </a:rPr>
              <a:t>磁场</a:t>
            </a:r>
            <a:r>
              <a:rPr lang="zh-CN" altLang="zh-CN"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在空间中以</a:t>
            </a:r>
            <a:r>
              <a:rPr lang="en-US" altLang="zh-CN" sz="14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hlinkClick r:id="rId19"/>
              </a:rPr>
              <a:t>波</a:t>
            </a:r>
            <a:r>
              <a:rPr lang="zh-CN" altLang="zh-CN"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的形式传递</a:t>
            </a:r>
            <a:r>
              <a:rPr lang="en-US" altLang="zh-CN" sz="1400" b="1"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hlinkClick r:id="rId20"/>
              </a:rPr>
              <a:t>能量</a:t>
            </a:r>
            <a:r>
              <a:rPr lang="zh-CN" altLang="zh-CN"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1400" b="1"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hlinkClick r:id="rId21"/>
              </a:rPr>
              <a:t>动量</a:t>
            </a:r>
            <a:r>
              <a:rPr lang="zh-CN" altLang="zh-CN"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，其传播方向垂直于电场与磁场构成的平面</a:t>
            </a:r>
            <a:endParaRPr lang="zh-CN" altLang="en-US"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灯片编号占位符 1"/>
          <p:cNvSpPr>
            <a:spLocks noGrp="1"/>
          </p:cNvSpPr>
          <p:nvPr>
            <p:ph type="sldNum" sz="quarter" idx="12"/>
          </p:nvPr>
        </p:nvSpPr>
        <p:spPr>
          <a:xfrm>
            <a:off x="4843463" y="4767264"/>
            <a:ext cx="1543050" cy="273844"/>
          </a:xfrm>
        </p:spPr>
        <p:txBody>
          <a:bodyPr/>
          <a:lstStyle/>
          <a:p>
            <a:r>
              <a:rPr lang="en-US" dirty="0" smtClean="0"/>
              <a:t>29</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946" y="104707"/>
            <a:ext cx="2676566" cy="369332"/>
          </a:xfrm>
          <a:prstGeom prst="rect">
            <a:avLst/>
          </a:prstGeom>
          <a:noFill/>
        </p:spPr>
        <p:txBody>
          <a:bodyPr wrap="square" rtlCol="0">
            <a:spAutoFit/>
          </a:bodyPr>
          <a:lstStyle/>
          <a:p>
            <a:pPr algn="ctr"/>
            <a:r>
              <a:rPr lang="zh-CN" altLang="en-US" b="1" dirty="0">
                <a:solidFill>
                  <a:srgbClr val="000000"/>
                </a:solidFill>
                <a:latin typeface="微软雅黑" panose="020B0503020204020204" pitchFamily="34" charset="-122"/>
                <a:ea typeface="微软雅黑" panose="020B0503020204020204" pitchFamily="34" charset="-122"/>
              </a:rPr>
              <a:t>一、</a:t>
            </a:r>
            <a:r>
              <a:rPr lang="zh-CN" altLang="en-US" b="1" dirty="0">
                <a:solidFill>
                  <a:srgbClr val="000066"/>
                </a:solidFill>
                <a:latin typeface="微软雅黑" panose="020B0503020204020204" pitchFamily="34" charset="-122"/>
                <a:ea typeface="微软雅黑" panose="020B0503020204020204" pitchFamily="34" charset="-122"/>
              </a:rPr>
              <a:t>认识和理解图像</a:t>
            </a:r>
            <a:endParaRPr lang="zh-CN" altLang="en-US" b="1" dirty="0">
              <a:solidFill>
                <a:srgbClr val="00000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5441950" y="189655"/>
            <a:ext cx="1057846"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图像概念</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2</a:t>
            </a:r>
            <a:endParaRPr lang="en-US" sz="1200" b="1" dirty="0">
              <a:solidFill>
                <a:schemeClr val="tx1"/>
              </a:solidFill>
            </a:endParaRPr>
          </a:p>
        </p:txBody>
      </p:sp>
      <p:pic>
        <p:nvPicPr>
          <p:cNvPr id="25" name="图片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0486" y="2342378"/>
            <a:ext cx="1880734" cy="1886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图片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6381" y="2318978"/>
            <a:ext cx="1990897" cy="1932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图片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052" y="2297430"/>
            <a:ext cx="1849595" cy="1932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矩形 27"/>
          <p:cNvSpPr/>
          <p:nvPr/>
        </p:nvSpPr>
        <p:spPr>
          <a:xfrm>
            <a:off x="401508" y="1561719"/>
            <a:ext cx="6295313" cy="369332"/>
          </a:xfrm>
          <a:prstGeom prst="rect">
            <a:avLst/>
          </a:prstGeom>
        </p:spPr>
        <p:txBody>
          <a:bodyPr wrap="none">
            <a:spAutoFit/>
          </a:bodyPr>
          <a:lstStyle/>
          <a:p>
            <a:pPr>
              <a:spcAft>
                <a:spcPts val="600"/>
              </a:spcAft>
            </a:pPr>
            <a:r>
              <a:rPr lang="en-US" altLang="zh-CN"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图像是人类记录生活的信息载体</a:t>
            </a:r>
            <a:r>
              <a:rPr lang="en-US" altLang="zh-CN"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较早源于甲骨文、壁画等</a:t>
            </a:r>
            <a:endParaRPr lang="en-US" altLang="zh-CN"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 name="文本框 28"/>
          <p:cNvSpPr txBox="1"/>
          <p:nvPr/>
        </p:nvSpPr>
        <p:spPr>
          <a:xfrm>
            <a:off x="498559" y="2041978"/>
            <a:ext cx="1880734" cy="276999"/>
          </a:xfrm>
          <a:prstGeom prst="rect">
            <a:avLst/>
          </a:prstGeom>
          <a:gradFill>
            <a:gsLst>
              <a:gs pos="0">
                <a:schemeClr val="accent1">
                  <a:lumMod val="75000"/>
                  <a:alpha val="0"/>
                </a:schemeClr>
              </a:gs>
              <a:gs pos="25000">
                <a:schemeClr val="accent1">
                  <a:lumMod val="75000"/>
                  <a:alpha val="80000"/>
                </a:schemeClr>
              </a:gs>
              <a:gs pos="75000">
                <a:schemeClr val="accent1">
                  <a:lumMod val="75000"/>
                  <a:alpha val="80000"/>
                </a:schemeClr>
              </a:gs>
              <a:gs pos="100000">
                <a:schemeClr val="accent1">
                  <a:lumMod val="75000"/>
                  <a:alpha val="0"/>
                </a:schemeClr>
              </a:gs>
            </a:gsLst>
            <a:lin ang="0" scaled="0"/>
          </a:gradFill>
        </p:spPr>
        <p:txBody>
          <a:bodyPr wrap="square">
            <a:spAutoFit/>
          </a:bodyPr>
          <a:lstStyle/>
          <a:p>
            <a:pPr algn="ctr"/>
            <a:r>
              <a:rPr lang="zh-CN" altLang="en-US" sz="1200" b="1" dirty="0">
                <a:solidFill>
                  <a:srgbClr val="FFC000"/>
                </a:solidFill>
                <a:effectLst>
                  <a:glow rad="127000">
                    <a:schemeClr val="accent1">
                      <a:lumMod val="50000"/>
                    </a:schemeClr>
                  </a:glow>
                  <a:outerShdw blurRad="38100" dist="38100" dir="2700000" algn="tl">
                    <a:srgbClr val="000000">
                      <a:alpha val="43137"/>
                    </a:srgbClr>
                  </a:outerShdw>
                </a:effectLst>
                <a:latin typeface="Calibri" panose="020F0502020204030204" pitchFamily="34" charset="0"/>
                <a:ea typeface="微软雅黑" panose="020B0503020204020204" pitchFamily="34" charset="-122"/>
              </a:rPr>
              <a:t>甲骨文</a:t>
            </a:r>
            <a:endParaRPr lang="zh-CN" altLang="en-US" sz="1200" b="1" dirty="0">
              <a:solidFill>
                <a:srgbClr val="FFC000"/>
              </a:solidFill>
              <a:effectLst>
                <a:glow rad="127000">
                  <a:schemeClr val="accent1">
                    <a:lumMod val="50000"/>
                  </a:schemeClr>
                </a:glow>
                <a:outerShdw blurRad="38100" dist="38100" dir="2700000" algn="tl">
                  <a:srgbClr val="000000">
                    <a:alpha val="43137"/>
                  </a:srgbClr>
                </a:outerShdw>
              </a:effectLst>
              <a:latin typeface="Calibri" panose="020F0502020204030204" pitchFamily="34" charset="0"/>
              <a:ea typeface="微软雅黑" panose="020B0503020204020204" pitchFamily="34" charset="-122"/>
            </a:endParaRPr>
          </a:p>
        </p:txBody>
      </p:sp>
      <p:sp>
        <p:nvSpPr>
          <p:cNvPr id="30" name="文本框 29"/>
          <p:cNvSpPr txBox="1"/>
          <p:nvPr/>
        </p:nvSpPr>
        <p:spPr>
          <a:xfrm>
            <a:off x="2526381" y="2058609"/>
            <a:ext cx="1880734" cy="276999"/>
          </a:xfrm>
          <a:prstGeom prst="rect">
            <a:avLst/>
          </a:prstGeom>
          <a:gradFill>
            <a:gsLst>
              <a:gs pos="0">
                <a:schemeClr val="accent1">
                  <a:lumMod val="75000"/>
                  <a:alpha val="0"/>
                </a:schemeClr>
              </a:gs>
              <a:gs pos="25000">
                <a:schemeClr val="accent1">
                  <a:lumMod val="75000"/>
                  <a:alpha val="80000"/>
                </a:schemeClr>
              </a:gs>
              <a:gs pos="75000">
                <a:schemeClr val="accent1">
                  <a:lumMod val="75000"/>
                  <a:alpha val="80000"/>
                </a:schemeClr>
              </a:gs>
              <a:gs pos="100000">
                <a:schemeClr val="accent1">
                  <a:lumMod val="75000"/>
                  <a:alpha val="0"/>
                </a:schemeClr>
              </a:gs>
            </a:gsLst>
            <a:lin ang="0" scaled="0"/>
          </a:gradFill>
        </p:spPr>
        <p:txBody>
          <a:bodyPr wrap="square">
            <a:spAutoFit/>
          </a:bodyPr>
          <a:lstStyle/>
          <a:p>
            <a:pPr algn="ctr"/>
            <a:r>
              <a:rPr lang="zh-CN" altLang="en-US" sz="1200" b="1" dirty="0">
                <a:solidFill>
                  <a:srgbClr val="FFC000"/>
                </a:solidFill>
                <a:effectLst>
                  <a:glow rad="127000">
                    <a:schemeClr val="accent1">
                      <a:lumMod val="50000"/>
                    </a:schemeClr>
                  </a:glow>
                  <a:outerShdw blurRad="38100" dist="38100" dir="2700000" algn="tl">
                    <a:srgbClr val="000000">
                      <a:alpha val="43137"/>
                    </a:srgbClr>
                  </a:outerShdw>
                </a:effectLst>
                <a:latin typeface="Calibri" panose="020F0502020204030204" pitchFamily="34" charset="0"/>
                <a:ea typeface="微软雅黑" panose="020B0503020204020204" pitchFamily="34" charset="-122"/>
              </a:rPr>
              <a:t>阴山岩画</a:t>
            </a:r>
            <a:endParaRPr lang="zh-CN" altLang="en-US" sz="1200" b="1" dirty="0">
              <a:solidFill>
                <a:srgbClr val="FFC000"/>
              </a:solidFill>
              <a:effectLst>
                <a:glow rad="127000">
                  <a:schemeClr val="accent1">
                    <a:lumMod val="50000"/>
                  </a:schemeClr>
                </a:glow>
                <a:outerShdw blurRad="38100" dist="38100" dir="2700000" algn="tl">
                  <a:srgbClr val="000000">
                    <a:alpha val="43137"/>
                  </a:srgbClr>
                </a:outerShdw>
              </a:effectLst>
              <a:latin typeface="Calibri" panose="020F0502020204030204" pitchFamily="34" charset="0"/>
              <a:ea typeface="微软雅黑" panose="020B0503020204020204" pitchFamily="34" charset="-122"/>
            </a:endParaRPr>
          </a:p>
        </p:txBody>
      </p:sp>
      <p:sp>
        <p:nvSpPr>
          <p:cNvPr id="31" name="文本框 30"/>
          <p:cNvSpPr txBox="1"/>
          <p:nvPr/>
        </p:nvSpPr>
        <p:spPr>
          <a:xfrm>
            <a:off x="4702439" y="2041979"/>
            <a:ext cx="1880734" cy="276999"/>
          </a:xfrm>
          <a:prstGeom prst="rect">
            <a:avLst/>
          </a:prstGeom>
          <a:gradFill>
            <a:gsLst>
              <a:gs pos="0">
                <a:schemeClr val="accent1">
                  <a:lumMod val="75000"/>
                  <a:alpha val="0"/>
                </a:schemeClr>
              </a:gs>
              <a:gs pos="25000">
                <a:schemeClr val="accent1">
                  <a:lumMod val="75000"/>
                  <a:alpha val="80000"/>
                </a:schemeClr>
              </a:gs>
              <a:gs pos="75000">
                <a:schemeClr val="accent1">
                  <a:lumMod val="75000"/>
                  <a:alpha val="80000"/>
                </a:schemeClr>
              </a:gs>
              <a:gs pos="100000">
                <a:schemeClr val="accent1">
                  <a:lumMod val="75000"/>
                  <a:alpha val="0"/>
                </a:schemeClr>
              </a:gs>
            </a:gsLst>
            <a:lin ang="0" scaled="0"/>
          </a:gradFill>
        </p:spPr>
        <p:txBody>
          <a:bodyPr wrap="square">
            <a:spAutoFit/>
          </a:bodyPr>
          <a:lstStyle/>
          <a:p>
            <a:pPr algn="ctr"/>
            <a:r>
              <a:rPr lang="zh-CN" altLang="en-US" sz="1200" b="1" dirty="0">
                <a:solidFill>
                  <a:srgbClr val="FFC000"/>
                </a:solidFill>
                <a:effectLst>
                  <a:glow rad="127000">
                    <a:schemeClr val="accent1">
                      <a:lumMod val="50000"/>
                    </a:schemeClr>
                  </a:glow>
                  <a:outerShdw blurRad="38100" dist="38100" dir="2700000" algn="tl">
                    <a:srgbClr val="000000">
                      <a:alpha val="43137"/>
                    </a:srgbClr>
                  </a:outerShdw>
                </a:effectLst>
                <a:latin typeface="Calibri" panose="020F0502020204030204" pitchFamily="34" charset="0"/>
                <a:ea typeface="微软雅黑" panose="020B0503020204020204" pitchFamily="34" charset="-122"/>
              </a:rPr>
              <a:t>清明上河图</a:t>
            </a:r>
            <a:endParaRPr lang="zh-CN" altLang="en-US" sz="1200" b="1" dirty="0">
              <a:solidFill>
                <a:srgbClr val="FFC000"/>
              </a:solidFill>
              <a:effectLst>
                <a:glow rad="127000">
                  <a:schemeClr val="accent1">
                    <a:lumMod val="50000"/>
                  </a:schemeClr>
                </a:glow>
                <a:outerShdw blurRad="38100" dist="38100" dir="2700000" algn="tl">
                  <a:srgbClr val="000000">
                    <a:alpha val="43137"/>
                  </a:srgbClr>
                </a:outerShdw>
              </a:effectLst>
              <a:latin typeface="Calibri" panose="020F0502020204030204" pitchFamily="34" charset="0"/>
              <a:ea typeface="微软雅黑" panose="020B0503020204020204" pitchFamily="34" charset="-122"/>
            </a:endParaRPr>
          </a:p>
        </p:txBody>
      </p:sp>
      <p:sp>
        <p:nvSpPr>
          <p:cNvPr id="32" name="矩形 31"/>
          <p:cNvSpPr/>
          <p:nvPr/>
        </p:nvSpPr>
        <p:spPr>
          <a:xfrm>
            <a:off x="455750" y="4395596"/>
            <a:ext cx="2070631" cy="369332"/>
          </a:xfrm>
          <a:prstGeom prst="rect">
            <a:avLst/>
          </a:prstGeom>
        </p:spPr>
        <p:txBody>
          <a:bodyPr wrap="none">
            <a:spAutoFit/>
          </a:bodyPr>
          <a:lstStyle/>
          <a:p>
            <a:pPr>
              <a:spcAft>
                <a:spcPts val="600"/>
              </a:spcAft>
            </a:pPr>
            <a:r>
              <a:rPr lang="en-US" altLang="zh-CN"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Q.</a:t>
            </a:r>
            <a:r>
              <a:rPr lang="zh-CN" altLang="en-US" sz="1600" b="1" dirty="0">
                <a:solidFill>
                  <a:srgbClr val="000066"/>
                </a:solidFill>
                <a:latin typeface="微软雅黑" panose="020B0503020204020204" pitchFamily="34" charset="-122"/>
                <a:ea typeface="微软雅黑" panose="020B0503020204020204" pitchFamily="34" charset="-122"/>
              </a:rPr>
              <a:t>计算机能处理吗？</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4" name="矩形 3"/>
          <p:cNvSpPr/>
          <p:nvPr/>
        </p:nvSpPr>
        <p:spPr>
          <a:xfrm>
            <a:off x="159479" y="619839"/>
            <a:ext cx="6537342" cy="922020"/>
          </a:xfrm>
          <a:prstGeom prst="rect">
            <a:avLst/>
          </a:prstGeom>
        </p:spPr>
        <p:txBody>
          <a:bodyPr wrap="square">
            <a:spAutoFit/>
          </a:bodyPr>
          <a:lstStyle/>
          <a:p>
            <a:r>
              <a:rPr lang="zh-CN" altLang="en-US" dirty="0"/>
              <a:t>人类从客观世界获得的信息约有</a:t>
            </a:r>
            <a:r>
              <a:rPr lang="en-US" altLang="zh-CN" dirty="0"/>
              <a:t>75%</a:t>
            </a:r>
            <a:r>
              <a:rPr lang="zh-CN" altLang="en-US" dirty="0"/>
              <a:t>来自视觉系统、用各种观测系统以不同形式和手段观测获得，可以直接或间接作用于人眼并进而产生视知觉的实体图像和信息传承。</a:t>
            </a: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70404" y="108335"/>
            <a:ext cx="2758596" cy="646331"/>
          </a:xfrm>
          <a:prstGeom prst="rect">
            <a:avLst/>
          </a:prstGeom>
        </p:spPr>
        <p:txBody>
          <a:bodyPr wrap="square">
            <a:spAutoFit/>
          </a:bodyPr>
          <a:lstStyle/>
          <a:p>
            <a:pPr algn="ctr"/>
            <a:r>
              <a:rPr lang="zh-CN" altLang="en-US"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四、</a:t>
            </a:r>
            <a:r>
              <a:rPr lang="zh-CN" altLang="en-US"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掌握基本成像传感器</a:t>
            </a:r>
            <a:endParaRPr lang="zh-CN" altLang="en-US"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endParaRPr lang="zh-CN" altLang="en-US"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3"/>
          <p:cNvSpPr txBox="1"/>
          <p:nvPr/>
        </p:nvSpPr>
        <p:spPr>
          <a:xfrm>
            <a:off x="5334000" y="189655"/>
            <a:ext cx="1318196" cy="338554"/>
          </a:xfrm>
          <a:prstGeom prst="rect">
            <a:avLst/>
          </a:prstGeom>
          <a:noFill/>
        </p:spPr>
        <p:txBody>
          <a:bodyPr wrap="square" rtlCol="0">
            <a:spAutoFit/>
          </a:bodyPr>
          <a:lstStyle/>
          <a:p>
            <a:r>
              <a:rPr lang="zh-CN" altLang="en-US"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可见光成像</a:t>
            </a:r>
            <a:endParaRPr lang="zh-CN" altLang="en-US"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灯片编号占位符 3"/>
          <p:cNvSpPr txBox="1"/>
          <p:nvPr/>
        </p:nvSpPr>
        <p:spPr>
          <a:xfrm>
            <a:off x="4724400" y="4862613"/>
            <a:ext cx="2133600" cy="244475"/>
          </a:xfrm>
          <a:prstGeom prst="rect">
            <a:avLst/>
          </a:prstGeom>
        </p:spPr>
        <p:txBody>
          <a:bodyPr vert="horz" lIns="91440" tIns="45720" rIns="91440" bIns="45720" rtlCol="0" anchor="ctr"/>
          <a:lstStyle>
            <a:defPPr>
              <a:defRPr lang="zh-CN"/>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F116E5-1E80-4682-9E94-E2D047F4A37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
        <p:nvSpPr>
          <p:cNvPr id="18" name="矩形 5"/>
          <p:cNvSpPr>
            <a:spLocks noChangeArrowheads="1"/>
          </p:cNvSpPr>
          <p:nvPr/>
        </p:nvSpPr>
        <p:spPr bwMode="auto">
          <a:xfrm>
            <a:off x="358203" y="441229"/>
            <a:ext cx="6429095" cy="823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marL="285750" indent="-285750" eaLnBrk="1" hangingPunct="1">
              <a:lnSpc>
                <a:spcPct val="150000"/>
              </a:lnSpc>
              <a:spcBef>
                <a:spcPct val="0"/>
              </a:spcBef>
              <a:buClrTx/>
              <a:buSzTx/>
            </a:pPr>
            <a:r>
              <a:rPr lang="zh-CN" altLang="en-US" sz="18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可见光成像</a:t>
            </a:r>
            <a:endParaRPr lang="en-US" altLang="zh-CN" sz="18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lnSpc>
                <a:spcPct val="150000"/>
              </a:lnSpc>
              <a:spcBef>
                <a:spcPct val="0"/>
              </a:spcBef>
              <a:buClrTx/>
              <a:buSzTx/>
              <a:buFont typeface="Arial" panose="020B0604020202020204" pitchFamily="34" charset="0"/>
              <a:buNone/>
            </a:pPr>
            <a:r>
              <a:rPr lang="en-US" altLang="zh-CN"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人眼可接收到的电磁辐射，</a:t>
            </a:r>
            <a:r>
              <a:rPr lang="en-US" altLang="zh-CN" sz="1400" b="1" dirty="0" err="1">
                <a:solidFill>
                  <a:schemeClr val="tx1"/>
                </a:solidFill>
                <a:latin typeface="微软雅黑" panose="020B0503020204020204" pitchFamily="34" charset="-122"/>
                <a:ea typeface="微软雅黑" panose="020B0503020204020204" pitchFamily="34" charset="-122"/>
                <a:cs typeface="Times New Roman" panose="02020603050405020304" pitchFamily="18" charset="0"/>
                <a:hlinkClick r:id="rId1"/>
              </a:rPr>
              <a:t>波长</a:t>
            </a:r>
            <a:r>
              <a:rPr lang="zh-CN" altLang="zh-CN"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大约在</a:t>
            </a:r>
            <a:r>
              <a:rPr lang="en-US" altLang="zh-CN"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380</a:t>
            </a:r>
            <a:r>
              <a:rPr lang="zh-CN" altLang="zh-CN"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至</a:t>
            </a:r>
            <a:r>
              <a:rPr lang="en-US" altLang="zh-CN"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780</a:t>
            </a:r>
            <a:r>
              <a:rPr lang="en-US" altLang="zh-CN"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hlinkClick r:id="rId2"/>
              </a:rPr>
              <a:t>nm</a:t>
            </a:r>
            <a:r>
              <a:rPr lang="zh-CN" altLang="zh-CN"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之间，称为可见光。</a:t>
            </a:r>
            <a:endParaRPr lang="zh-CN" altLang="en-US"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矩形 7"/>
          <p:cNvSpPr>
            <a:spLocks noChangeArrowheads="1"/>
          </p:cNvSpPr>
          <p:nvPr/>
        </p:nvSpPr>
        <p:spPr bwMode="auto">
          <a:xfrm>
            <a:off x="358204" y="1296196"/>
            <a:ext cx="6141592" cy="2047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marL="285750" indent="-285750" eaLnBrk="1" hangingPunct="1">
              <a:spcBef>
                <a:spcPct val="0"/>
              </a:spcBef>
              <a:buClrTx/>
              <a:buSzTx/>
            </a:pPr>
            <a:r>
              <a:rPr lang="zh-CN" altLang="zh-CN" sz="18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全色探测器</a:t>
            </a:r>
            <a:endParaRPr lang="en-US" altLang="zh-CN" sz="18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a:p>
            <a:pPr algn="just" eaLnBrk="1" hangingPunct="1">
              <a:lnSpc>
                <a:spcPts val="2200"/>
              </a:lnSpc>
              <a:spcBef>
                <a:spcPts val="100"/>
              </a:spcBef>
              <a:buClrTx/>
              <a:buSzTx/>
              <a:buFont typeface="Arial" panose="020B0604020202020204" pitchFamily="34" charset="0"/>
              <a:buNone/>
            </a:pPr>
            <a:r>
              <a:rPr lang="en-US" altLang="zh-CN"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全色探测器是在较宽谱段内不作波段划分的探测器，一般获取的是宽谱段范围的灰度图像。例如，代表性传感器是</a:t>
            </a:r>
            <a:r>
              <a:rPr lang="zh-CN" altLang="zh-CN" sz="14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可见与近红外</a:t>
            </a:r>
            <a:r>
              <a:rPr lang="zh-CN" altLang="zh-CN"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visible and near infrared, V-NIR</a:t>
            </a:r>
            <a:r>
              <a:rPr lang="zh-CN" altLang="zh-CN"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）波段内（</a:t>
            </a:r>
            <a:r>
              <a:rPr lang="en-US" altLang="zh-CN"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400nm-1000nm</a:t>
            </a:r>
            <a:r>
              <a:rPr lang="zh-CN" altLang="zh-CN"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）图像，全色图像几乎没有光谱分辨能力</a:t>
            </a:r>
            <a:r>
              <a:rPr lang="en-US" altLang="zh-CN"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全色图像可以达到很高的空间分辨率，甚至可以达到分米级的分辨率。例如，一些商用卫星可以获取空间分辨率达到</a:t>
            </a:r>
            <a:r>
              <a:rPr lang="en-US" altLang="zh-CN"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50cm</a:t>
            </a:r>
            <a:r>
              <a:rPr lang="zh-CN" altLang="zh-CN"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的全色图像，蕴含了地面场景和目标精细的几何形状、边界、纹理和细节信息。</a:t>
            </a:r>
            <a:endParaRPr lang="zh-CN" altLang="en-US"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0" name="图片 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15983" y="3445367"/>
            <a:ext cx="1943330" cy="1103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文本框 9"/>
          <p:cNvSpPr txBox="1">
            <a:spLocks noChangeArrowheads="1"/>
          </p:cNvSpPr>
          <p:nvPr/>
        </p:nvSpPr>
        <p:spPr bwMode="auto">
          <a:xfrm>
            <a:off x="3738808" y="3673934"/>
            <a:ext cx="194333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0"/>
              </a:spcBef>
              <a:buClrTx/>
              <a:buSzTx/>
              <a:buFont typeface="Arial" panose="020B0604020202020204" pitchFamily="34" charset="0"/>
              <a:buNone/>
              <a:defRPr b="1">
                <a:latin typeface="Times New Roman" panose="02020603050405020304" pitchFamily="18" charset="0"/>
                <a:ea typeface="微软雅黑" panose="020B0503020204020204" pitchFamily="34" charset="-122"/>
                <a:cs typeface="Times New Roman" panose="02020603050405020304" pitchFamily="18" charset="0"/>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latin typeface="华文中宋" panose="02010600040101010101" pitchFamily="2" charset="-122"/>
                <a:ea typeface="华文中宋" panose="02010600040101010101" pitchFamily="2" charset="-122"/>
              </a:defRPr>
            </a:lvl9pPr>
          </a:lstStyle>
          <a:p>
            <a:r>
              <a:rPr lang="en-US" altLang="zh-CN" dirty="0">
                <a:solidFill>
                  <a:srgbClr val="000066"/>
                </a:solidFill>
              </a:rPr>
              <a:t>Geoeye-1</a:t>
            </a:r>
            <a:r>
              <a:rPr lang="zh-CN" altLang="en-US" dirty="0">
                <a:solidFill>
                  <a:srgbClr val="000066"/>
                </a:solidFill>
              </a:rPr>
              <a:t>卫星 </a:t>
            </a:r>
            <a:endParaRPr lang="en-US" altLang="zh-CN" dirty="0">
              <a:solidFill>
                <a:srgbClr val="000066"/>
              </a:solidFill>
            </a:endParaRPr>
          </a:p>
          <a:p>
            <a:r>
              <a:rPr lang="en-US" altLang="zh-CN" dirty="0">
                <a:solidFill>
                  <a:srgbClr val="000066"/>
                </a:solidFill>
              </a:rPr>
              <a:t>0.5m</a:t>
            </a:r>
            <a:r>
              <a:rPr lang="zh-CN" altLang="en-US" dirty="0">
                <a:solidFill>
                  <a:srgbClr val="000066"/>
                </a:solidFill>
              </a:rPr>
              <a:t>分辨率</a:t>
            </a:r>
            <a:endParaRPr lang="zh-CN" altLang="en-US" dirty="0">
              <a:solidFill>
                <a:srgbClr val="000066"/>
              </a:solidFill>
            </a:endParaRPr>
          </a:p>
        </p:txBody>
      </p:sp>
      <p:sp>
        <p:nvSpPr>
          <p:cNvPr id="2" name="矩形 1"/>
          <p:cNvSpPr/>
          <p:nvPr/>
        </p:nvSpPr>
        <p:spPr>
          <a:xfrm>
            <a:off x="1734071" y="4753226"/>
            <a:ext cx="1261884" cy="307777"/>
          </a:xfrm>
          <a:prstGeom prst="rect">
            <a:avLst/>
          </a:prstGeom>
        </p:spPr>
        <p:txBody>
          <a:bodyPr wrap="none">
            <a:spAutoFit/>
          </a:bodyPr>
          <a:lstStyle/>
          <a:p>
            <a:r>
              <a:rPr lang="zh-CN" altLang="en-US" sz="14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全色图像示例</a:t>
            </a:r>
            <a:endParaRPr lang="zh-CN" altLang="en-US" sz="14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70404" y="108335"/>
            <a:ext cx="2758596" cy="646331"/>
          </a:xfrm>
          <a:prstGeom prst="rect">
            <a:avLst/>
          </a:prstGeom>
        </p:spPr>
        <p:txBody>
          <a:bodyPr wrap="square">
            <a:spAutoFit/>
          </a:bodyPr>
          <a:lstStyle/>
          <a:p>
            <a:pPr algn="ctr"/>
            <a:r>
              <a:rPr lang="zh-CN" altLang="en-US"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四、</a:t>
            </a:r>
            <a:r>
              <a:rPr lang="zh-CN" altLang="en-US"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掌握基本成像传感器</a:t>
            </a:r>
            <a:endParaRPr lang="zh-CN" altLang="en-US"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endParaRPr lang="zh-CN" altLang="en-US"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3"/>
          <p:cNvSpPr txBox="1"/>
          <p:nvPr/>
        </p:nvSpPr>
        <p:spPr>
          <a:xfrm>
            <a:off x="5347335" y="189655"/>
            <a:ext cx="1213421" cy="338554"/>
          </a:xfrm>
          <a:prstGeom prst="rect">
            <a:avLst/>
          </a:prstGeom>
          <a:noFill/>
        </p:spPr>
        <p:txBody>
          <a:bodyPr wrap="square" rtlCol="0">
            <a:spAutoFit/>
          </a:bodyPr>
          <a:lstStyle/>
          <a:p>
            <a:r>
              <a:rPr lang="zh-CN" altLang="en-US"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高光谱成像</a:t>
            </a:r>
            <a:endParaRPr lang="zh-CN" altLang="en-US"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灯片编号占位符 3"/>
          <p:cNvSpPr txBox="1"/>
          <p:nvPr/>
        </p:nvSpPr>
        <p:spPr>
          <a:xfrm>
            <a:off x="4719114" y="4894101"/>
            <a:ext cx="2133600" cy="244475"/>
          </a:xfrm>
          <a:prstGeom prst="rect">
            <a:avLst/>
          </a:prstGeom>
        </p:spPr>
        <p:txBody>
          <a:bodyPr vert="horz" lIns="91440" tIns="45720" rIns="91440" bIns="45720" rtlCol="0" anchor="ctr"/>
          <a:lstStyle>
            <a:defPPr>
              <a:defRPr lang="zh-CN"/>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F116E5-1E80-4682-9E94-E2D047F4A37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
        <p:nvSpPr>
          <p:cNvPr id="9" name="矩形 1"/>
          <p:cNvSpPr>
            <a:spLocks noChangeArrowheads="1"/>
          </p:cNvSpPr>
          <p:nvPr/>
        </p:nvSpPr>
        <p:spPr bwMode="auto">
          <a:xfrm>
            <a:off x="438150" y="528209"/>
            <a:ext cx="16273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marL="285750" indent="-285750" eaLnBrk="1" hangingPunct="1">
              <a:spcBef>
                <a:spcPct val="0"/>
              </a:spcBef>
              <a:buClrTx/>
              <a:buSzTx/>
            </a:pPr>
            <a:r>
              <a:rPr lang="zh-CN" altLang="en-US" sz="18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高光谱成像</a:t>
            </a:r>
            <a:endParaRPr lang="en-US" altLang="zh-CN" sz="18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Rectangle 3"/>
          <p:cNvSpPr txBox="1">
            <a:spLocks noChangeArrowheads="1"/>
          </p:cNvSpPr>
          <p:nvPr/>
        </p:nvSpPr>
        <p:spPr>
          <a:xfrm>
            <a:off x="367697" y="929115"/>
            <a:ext cx="6122606" cy="135087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ts val="2200"/>
              </a:lnSpc>
              <a:spcBef>
                <a:spcPct val="0"/>
              </a:spcBef>
              <a:buFont typeface="Wingdings" panose="05000000000000000000" pitchFamily="2" charset="2"/>
              <a:buNone/>
            </a:pPr>
            <a:r>
              <a:rPr lang="zh-CN" altLang="en-US" sz="14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高光谱成像是指具有高光谱分辨率的遥感成像科学和技术，借助成像光谱仪，能在紫外、可见光、近红外和中红外区域、获取许多非常窄且光谱连续的图像数据，为每个像元提供数十至数百个窄波段（通常波段宽度</a:t>
            </a:r>
            <a:r>
              <a:rPr lang="en-US" altLang="zh-CN" sz="14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&lt;10nm</a:t>
            </a:r>
            <a:r>
              <a:rPr lang="zh-CN" altLang="en-US" sz="14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）光谱信息，能产生一条完整而连续的</a:t>
            </a:r>
            <a:r>
              <a:rPr lang="zh-CN" altLang="en-US" sz="1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光谱曲线</a:t>
            </a:r>
            <a:r>
              <a:rPr lang="zh-CN" altLang="en-US" sz="14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14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1" name="Picture 5" descr="db05_fig6"/>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55473" y="2199082"/>
            <a:ext cx="1493382" cy="2287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87357" y="2199082"/>
            <a:ext cx="3702946" cy="1669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descr="cub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00217" y="3836145"/>
            <a:ext cx="1108930" cy="10685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70404" y="108335"/>
            <a:ext cx="2758596" cy="646331"/>
          </a:xfrm>
          <a:prstGeom prst="rect">
            <a:avLst/>
          </a:prstGeom>
        </p:spPr>
        <p:txBody>
          <a:bodyPr wrap="square">
            <a:spAutoFit/>
          </a:bodyPr>
          <a:lstStyle/>
          <a:p>
            <a:pPr algn="ctr"/>
            <a:r>
              <a:rPr lang="zh-CN" altLang="en-US"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四、</a:t>
            </a:r>
            <a:r>
              <a:rPr lang="zh-CN" altLang="en-US"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掌握基本成像传感器</a:t>
            </a:r>
            <a:endParaRPr lang="zh-CN" altLang="en-US"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endParaRPr lang="zh-CN" altLang="en-US"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3"/>
          <p:cNvSpPr txBox="1"/>
          <p:nvPr/>
        </p:nvSpPr>
        <p:spPr>
          <a:xfrm>
            <a:off x="5347335" y="189655"/>
            <a:ext cx="1213421" cy="338554"/>
          </a:xfrm>
          <a:prstGeom prst="rect">
            <a:avLst/>
          </a:prstGeom>
          <a:noFill/>
        </p:spPr>
        <p:txBody>
          <a:bodyPr wrap="square" rtlCol="0">
            <a:spAutoFit/>
          </a:bodyPr>
          <a:lstStyle/>
          <a:p>
            <a:r>
              <a:rPr lang="zh-CN" altLang="en-US"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高光谱成像</a:t>
            </a:r>
            <a:endParaRPr lang="zh-CN" altLang="en-US"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灯片编号占位符 3"/>
          <p:cNvSpPr txBox="1"/>
          <p:nvPr/>
        </p:nvSpPr>
        <p:spPr>
          <a:xfrm>
            <a:off x="4702174" y="4871706"/>
            <a:ext cx="2133600" cy="244475"/>
          </a:xfrm>
          <a:prstGeom prst="rect">
            <a:avLst/>
          </a:prstGeom>
        </p:spPr>
        <p:txBody>
          <a:bodyPr vert="horz" lIns="91440" tIns="45720" rIns="91440" bIns="45720" rtlCol="0" anchor="ctr"/>
          <a:lstStyle>
            <a:defPPr>
              <a:defRPr lang="zh-CN"/>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F116E5-1E80-4682-9E94-E2D047F4A37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
        <p:nvSpPr>
          <p:cNvPr id="9" name="矩形 1"/>
          <p:cNvSpPr>
            <a:spLocks noChangeArrowheads="1"/>
          </p:cNvSpPr>
          <p:nvPr/>
        </p:nvSpPr>
        <p:spPr bwMode="auto">
          <a:xfrm>
            <a:off x="438150" y="551069"/>
            <a:ext cx="16273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marL="285750" indent="-285750" eaLnBrk="1" hangingPunct="1">
              <a:spcBef>
                <a:spcPct val="0"/>
              </a:spcBef>
              <a:buClrTx/>
              <a:buSzTx/>
            </a:pPr>
            <a:r>
              <a:rPr lang="zh-CN" altLang="en-US" sz="18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高光谱成像</a:t>
            </a:r>
            <a:endParaRPr lang="en-US" altLang="zh-CN" sz="18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3" name="Picture 3" descr="222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1048647" y="1050989"/>
            <a:ext cx="1920617" cy="1284923"/>
          </a:xfrm>
          <a:prstGeom prst="rect">
            <a:avLst/>
          </a:prstGeom>
          <a:noFill/>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4" name="Picture 3" descr="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8647" y="2720404"/>
            <a:ext cx="1920617" cy="12849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5" name="矩形 7"/>
          <p:cNvSpPr>
            <a:spLocks noChangeArrowheads="1"/>
          </p:cNvSpPr>
          <p:nvPr/>
        </p:nvSpPr>
        <p:spPr bwMode="auto">
          <a:xfrm>
            <a:off x="1454917" y="409958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r>
              <a:rPr lang="zh-CN" altLang="en-US" sz="1800" dirty="0">
                <a:solidFill>
                  <a:schemeClr val="tx1"/>
                </a:solidFill>
                <a:latin typeface="微软雅黑" panose="020B0503020204020204" pitchFamily="34" charset="-122"/>
                <a:ea typeface="微软雅黑" panose="020B0503020204020204" pitchFamily="34" charset="-122"/>
              </a:rPr>
              <a:t>嫦娥一号</a:t>
            </a:r>
            <a:endParaRPr lang="zh-CN" altLang="en-US" sz="1800" dirty="0">
              <a:solidFill>
                <a:schemeClr val="tx1"/>
              </a:solidFill>
              <a:latin typeface="微软雅黑" panose="020B0503020204020204" pitchFamily="34" charset="-122"/>
              <a:ea typeface="微软雅黑" panose="020B0503020204020204" pitchFamily="34" charset="-122"/>
            </a:endParaRPr>
          </a:p>
        </p:txBody>
      </p:sp>
      <p:sp>
        <p:nvSpPr>
          <p:cNvPr id="26" name="矩形 9"/>
          <p:cNvSpPr>
            <a:spLocks noChangeArrowheads="1"/>
          </p:cNvSpPr>
          <p:nvPr/>
        </p:nvSpPr>
        <p:spPr bwMode="auto">
          <a:xfrm>
            <a:off x="3896548" y="2348564"/>
            <a:ext cx="1403350" cy="262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r>
              <a:rPr lang="en-US" altLang="zh-CN" sz="1800" dirty="0">
                <a:solidFill>
                  <a:schemeClr val="tx1"/>
                </a:solidFill>
                <a:latin typeface="Arial" panose="020B0604020202020204" pitchFamily="34" charset="0"/>
              </a:rPr>
              <a:t>NASA EO-1</a:t>
            </a:r>
            <a:endParaRPr lang="zh-CN" altLang="en-US" sz="1800" dirty="0">
              <a:solidFill>
                <a:schemeClr val="tx1"/>
              </a:solidFill>
              <a:latin typeface="Arial" panose="020B0604020202020204" pitchFamily="34" charset="0"/>
            </a:endParaRPr>
          </a:p>
        </p:txBody>
      </p:sp>
      <p:pic>
        <p:nvPicPr>
          <p:cNvPr id="27" name="图片 1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8464" y="2942655"/>
            <a:ext cx="2524757" cy="1219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图片 1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57185" y="920401"/>
            <a:ext cx="1758312" cy="135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矩形 12"/>
          <p:cNvSpPr>
            <a:spLocks noChangeArrowheads="1"/>
          </p:cNvSpPr>
          <p:nvPr/>
        </p:nvSpPr>
        <p:spPr bwMode="auto">
          <a:xfrm>
            <a:off x="4295010" y="4223099"/>
            <a:ext cx="10054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spcBef>
                <a:spcPct val="0"/>
              </a:spcBef>
              <a:buClrTx/>
              <a:buSzTx/>
              <a:buNone/>
            </a:pPr>
            <a:r>
              <a:rPr lang="zh-CN" altLang="en-US" sz="1800" dirty="0">
                <a:solidFill>
                  <a:schemeClr val="tx1"/>
                </a:solidFill>
                <a:latin typeface="微软雅黑" panose="020B0503020204020204" pitchFamily="34" charset="-122"/>
                <a:ea typeface="微软雅黑" panose="020B0503020204020204" pitchFamily="34" charset="-122"/>
              </a:rPr>
              <a:t>高分</a:t>
            </a:r>
            <a:r>
              <a:rPr lang="en-US" altLang="zh-CN" sz="1800" dirty="0">
                <a:solidFill>
                  <a:schemeClr val="tx1"/>
                </a:solidFill>
                <a:latin typeface="微软雅黑" panose="020B0503020204020204" pitchFamily="34" charset="-122"/>
                <a:ea typeface="微软雅黑" panose="020B0503020204020204" pitchFamily="34" charset="-122"/>
              </a:rPr>
              <a:t>5</a:t>
            </a:r>
            <a:r>
              <a:rPr lang="zh-CN" altLang="en-US" sz="1800" dirty="0">
                <a:solidFill>
                  <a:schemeClr val="tx1"/>
                </a:solidFill>
                <a:latin typeface="微软雅黑" panose="020B0503020204020204" pitchFamily="34" charset="-122"/>
                <a:ea typeface="微软雅黑" panose="020B0503020204020204" pitchFamily="34" charset="-122"/>
              </a:rPr>
              <a:t>号</a:t>
            </a:r>
            <a:endParaRPr lang="zh-CN" altLang="en-US" sz="18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70404" y="108335"/>
            <a:ext cx="2758596" cy="646331"/>
          </a:xfrm>
          <a:prstGeom prst="rect">
            <a:avLst/>
          </a:prstGeom>
        </p:spPr>
        <p:txBody>
          <a:bodyPr wrap="square">
            <a:spAutoFit/>
          </a:bodyPr>
          <a:lstStyle/>
          <a:p>
            <a:pPr algn="ctr"/>
            <a:r>
              <a:rPr lang="zh-CN" altLang="en-US"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四、</a:t>
            </a:r>
            <a:r>
              <a:rPr lang="zh-CN" altLang="en-US"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掌握基本成像传感器</a:t>
            </a:r>
            <a:endParaRPr lang="zh-CN" altLang="en-US"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endParaRPr lang="zh-CN" altLang="en-US"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3"/>
          <p:cNvSpPr txBox="1"/>
          <p:nvPr/>
        </p:nvSpPr>
        <p:spPr>
          <a:xfrm>
            <a:off x="5347335" y="189655"/>
            <a:ext cx="1213421" cy="338554"/>
          </a:xfrm>
          <a:prstGeom prst="rect">
            <a:avLst/>
          </a:prstGeom>
          <a:noFill/>
        </p:spPr>
        <p:txBody>
          <a:bodyPr wrap="square" rtlCol="0">
            <a:spAutoFit/>
          </a:bodyPr>
          <a:lstStyle/>
          <a:p>
            <a:r>
              <a:rPr lang="zh-CN" altLang="en-US"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红外成像</a:t>
            </a:r>
            <a:endParaRPr lang="zh-CN" altLang="en-US"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灯片编号占位符 3"/>
          <p:cNvSpPr txBox="1"/>
          <p:nvPr/>
        </p:nvSpPr>
        <p:spPr>
          <a:xfrm>
            <a:off x="4724400" y="4899025"/>
            <a:ext cx="2133600" cy="244475"/>
          </a:xfrm>
          <a:prstGeom prst="rect">
            <a:avLst/>
          </a:prstGeom>
        </p:spPr>
        <p:txBody>
          <a:bodyPr vert="horz" lIns="91440" tIns="45720" rIns="91440" bIns="45720" rtlCol="0" anchor="ctr"/>
          <a:lstStyle>
            <a:defPPr>
              <a:defRPr lang="zh-CN"/>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F116E5-1E80-4682-9E94-E2D047F4A372}" type="slidenum">
              <a:rPr lang="zh-CN" altLang="en-US" smtClean="0">
                <a:latin typeface="Times New Roman" panose="02020603050405020304" pitchFamily="18" charset="0"/>
                <a:cs typeface="Times New Roman" panose="02020603050405020304" pitchFamily="18" charset="0"/>
              </a:rPr>
            </a:fld>
            <a:endParaRPr lang="en-US" altLang="zh-CN" dirty="0">
              <a:latin typeface="Times New Roman" panose="02020603050405020304" pitchFamily="18" charset="0"/>
              <a:cs typeface="Times New Roman" panose="02020603050405020304" pitchFamily="18" charset="0"/>
            </a:endParaRPr>
          </a:p>
        </p:txBody>
      </p:sp>
      <p:sp>
        <p:nvSpPr>
          <p:cNvPr id="9" name="矩形 1"/>
          <p:cNvSpPr>
            <a:spLocks noChangeArrowheads="1"/>
          </p:cNvSpPr>
          <p:nvPr/>
        </p:nvSpPr>
        <p:spPr bwMode="auto">
          <a:xfrm>
            <a:off x="460881" y="601556"/>
            <a:ext cx="27815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marL="285750" indent="-285750">
              <a:spcBef>
                <a:spcPct val="0"/>
              </a:spcBef>
              <a:buClrTx/>
              <a:buSzTx/>
            </a:pPr>
            <a:r>
              <a:rPr lang="zh-CN" altLang="en-US" sz="18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红外成像（被动成像）</a:t>
            </a:r>
            <a:endParaRPr lang="zh-CN" altLang="en-US" sz="18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矩形 5"/>
          <p:cNvSpPr>
            <a:spLocks noChangeArrowheads="1"/>
          </p:cNvSpPr>
          <p:nvPr/>
        </p:nvSpPr>
        <p:spPr bwMode="auto">
          <a:xfrm>
            <a:off x="598198" y="1088627"/>
            <a:ext cx="6037972" cy="1723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ts val="600"/>
              </a:spcBef>
              <a:buClrTx/>
              <a:buSzTx/>
              <a:buFont typeface="Wingdings" panose="05000000000000000000" pitchFamily="2" charset="2"/>
              <a:buChar char="Ø"/>
            </a:pPr>
            <a:r>
              <a:rPr lang="zh-CN" altLang="en-US"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任何温度高于绝对零度的物体（人体、冰、雪等）都在不停地发射红外辐射</a:t>
            </a:r>
            <a:endPar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spcBef>
                <a:spcPts val="600"/>
              </a:spcBef>
              <a:buClrTx/>
              <a:buSzTx/>
              <a:buFont typeface="Wingdings" panose="05000000000000000000" pitchFamily="2" charset="2"/>
              <a:buChar char="Ø"/>
            </a:pPr>
            <a:r>
              <a:rPr lang="zh-CN" altLang="en-US"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收集并探测这些辐射能，就可以形成与景物温度分布相对应的</a:t>
            </a:r>
            <a:r>
              <a:rPr lang="zh-CN" altLang="en-US"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热图像</a:t>
            </a:r>
            <a:endPar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spcBef>
                <a:spcPts val="600"/>
              </a:spcBef>
              <a:buClrTx/>
              <a:buSzTx/>
              <a:buFont typeface="Wingdings" panose="05000000000000000000" pitchFamily="2" charset="2"/>
              <a:buChar char="Ø"/>
            </a:pPr>
            <a:r>
              <a:rPr lang="zh-CN" altLang="en-US"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热图像再现了景物各部分温度和辐射率的差异，能够显示出景物的特征</a:t>
            </a:r>
            <a:endParaRPr lang="zh-CN" altLang="en-US"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5" name="图片 12"/>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429000" y="2978452"/>
            <a:ext cx="2310474" cy="1444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 name="对象 13"/>
          <p:cNvGraphicFramePr>
            <a:graphicFrameLocks noChangeAspect="1"/>
          </p:cNvGraphicFramePr>
          <p:nvPr/>
        </p:nvGraphicFramePr>
        <p:xfrm>
          <a:off x="1077773" y="2978452"/>
          <a:ext cx="1853367" cy="1444740"/>
        </p:xfrm>
        <a:graphic>
          <a:graphicData uri="http://schemas.openxmlformats.org/presentationml/2006/ole">
            <mc:AlternateContent xmlns:mc="http://schemas.openxmlformats.org/markup-compatibility/2006">
              <mc:Choice xmlns:v="urn:schemas-microsoft-com:vml" Requires="v">
                <p:oleObj spid="_x0000_s1204" name="" r:id="rId2" imgW="3848100" imgH="1895475" progId="Paint.Picture">
                  <p:embed/>
                </p:oleObj>
              </mc:Choice>
              <mc:Fallback>
                <p:oleObj name="" r:id="rId2" imgW="3848100" imgH="1895475" progId="Paint.Picture">
                  <p:embed/>
                  <p:pic>
                    <p:nvPicPr>
                      <p:cNvPr id="0" name="对象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773" y="2978452"/>
                        <a:ext cx="1853367" cy="1444740"/>
                      </a:xfrm>
                      <a:prstGeom prst="rect">
                        <a:avLst/>
                      </a:prstGeom>
                      <a:noFill/>
                      <a:ln>
                        <a:noFill/>
                      </a:ln>
                    </p:spPr>
                  </p:pic>
                </p:oleObj>
              </mc:Fallback>
            </mc:AlternateContent>
          </a:graphicData>
        </a:graphic>
      </p:graphicFrame>
      <p:sp>
        <p:nvSpPr>
          <p:cNvPr id="10" name="矩形 9"/>
          <p:cNvSpPr/>
          <p:nvPr/>
        </p:nvSpPr>
        <p:spPr>
          <a:xfrm>
            <a:off x="1489226" y="4438542"/>
            <a:ext cx="1120951" cy="307777"/>
          </a:xfrm>
          <a:prstGeom prst="rect">
            <a:avLst/>
          </a:prstGeom>
        </p:spPr>
        <p:txBody>
          <a:bodyPr wrap="square">
            <a:spAutoFit/>
          </a:bodyPr>
          <a:lstStyle/>
          <a:p>
            <a:r>
              <a:rPr lang="zh-CN" altLang="en-US" sz="14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图像示例 </a:t>
            </a:r>
            <a:r>
              <a:rPr lang="en-US" altLang="zh-CN" sz="14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14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矩形 10"/>
          <p:cNvSpPr/>
          <p:nvPr/>
        </p:nvSpPr>
        <p:spPr>
          <a:xfrm>
            <a:off x="4023761" y="4438542"/>
            <a:ext cx="1120951" cy="307777"/>
          </a:xfrm>
          <a:prstGeom prst="rect">
            <a:avLst/>
          </a:prstGeom>
        </p:spPr>
        <p:txBody>
          <a:bodyPr wrap="square">
            <a:spAutoFit/>
          </a:bodyPr>
          <a:lstStyle/>
          <a:p>
            <a:r>
              <a:rPr lang="zh-CN" altLang="en-US" sz="14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图像示例 </a:t>
            </a:r>
            <a:r>
              <a:rPr lang="en-US" altLang="zh-CN" sz="14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14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70404" y="108335"/>
            <a:ext cx="2758596" cy="646331"/>
          </a:xfrm>
          <a:prstGeom prst="rect">
            <a:avLst/>
          </a:prstGeom>
        </p:spPr>
        <p:txBody>
          <a:bodyPr wrap="square">
            <a:spAutoFit/>
          </a:bodyPr>
          <a:lstStyle/>
          <a:p>
            <a:pPr algn="ctr"/>
            <a:r>
              <a:rPr lang="zh-CN" altLang="en-US"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四、</a:t>
            </a:r>
            <a:r>
              <a:rPr lang="zh-CN" altLang="en-US"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掌握基本成像传感器</a:t>
            </a:r>
            <a:endParaRPr lang="zh-CN" altLang="en-US"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endParaRPr lang="zh-CN" altLang="en-US"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3"/>
          <p:cNvSpPr txBox="1"/>
          <p:nvPr/>
        </p:nvSpPr>
        <p:spPr>
          <a:xfrm>
            <a:off x="5448935" y="189655"/>
            <a:ext cx="1213421" cy="338554"/>
          </a:xfrm>
          <a:prstGeom prst="rect">
            <a:avLst/>
          </a:prstGeom>
          <a:noFill/>
        </p:spPr>
        <p:txBody>
          <a:bodyPr wrap="square" rtlCol="0">
            <a:spAutoFit/>
          </a:bodyPr>
          <a:lstStyle/>
          <a:p>
            <a:r>
              <a:rPr lang="zh-CN" altLang="en-US"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红外成像</a:t>
            </a:r>
            <a:endParaRPr lang="zh-CN" altLang="en-US"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灯片编号占位符 3"/>
          <p:cNvSpPr txBox="1"/>
          <p:nvPr/>
        </p:nvSpPr>
        <p:spPr>
          <a:xfrm>
            <a:off x="4724400" y="4888017"/>
            <a:ext cx="2133600" cy="244475"/>
          </a:xfrm>
          <a:prstGeom prst="rect">
            <a:avLst/>
          </a:prstGeom>
        </p:spPr>
        <p:txBody>
          <a:bodyPr vert="horz" lIns="91440" tIns="45720" rIns="91440" bIns="45720" rtlCol="0" anchor="ctr"/>
          <a:lstStyle>
            <a:defPPr>
              <a:defRPr lang="zh-CN"/>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F116E5-1E80-4682-9E94-E2D047F4A37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
        <p:nvSpPr>
          <p:cNvPr id="9" name="矩形 1"/>
          <p:cNvSpPr>
            <a:spLocks noChangeArrowheads="1"/>
          </p:cNvSpPr>
          <p:nvPr/>
        </p:nvSpPr>
        <p:spPr bwMode="auto">
          <a:xfrm>
            <a:off x="438150" y="551069"/>
            <a:ext cx="27815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marL="285750" indent="-285750">
              <a:spcBef>
                <a:spcPct val="0"/>
              </a:spcBef>
              <a:buClrTx/>
              <a:buSzTx/>
            </a:pPr>
            <a:r>
              <a:rPr lang="zh-CN" altLang="en-US" sz="18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红外成像（被动成像）</a:t>
            </a:r>
            <a:endParaRPr lang="zh-CN" altLang="en-US" sz="18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spcBef>
                <a:spcPct val="0"/>
              </a:spcBef>
              <a:buClrTx/>
              <a:buSzTx/>
              <a:buFont typeface="Arial" panose="020B0604020202020204" pitchFamily="34" charset="0"/>
              <a:buNone/>
            </a:pPr>
            <a:endParaRPr lang="en-US" altLang="zh-CN" sz="18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矩形 5"/>
          <p:cNvSpPr>
            <a:spLocks noChangeArrowheads="1"/>
          </p:cNvSpPr>
          <p:nvPr/>
        </p:nvSpPr>
        <p:spPr bwMode="auto">
          <a:xfrm>
            <a:off x="438150" y="874234"/>
            <a:ext cx="595540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r>
              <a:rPr lang="zh-CN" altLang="en-US" sz="1600" b="1" dirty="0">
                <a:solidFill>
                  <a:schemeClr val="tx1"/>
                </a:solidFill>
                <a:latin typeface="微软雅黑" panose="020B0503020204020204" pitchFamily="34" charset="-122"/>
                <a:ea typeface="微软雅黑" panose="020B0503020204020204" pitchFamily="34" charset="-122"/>
              </a:rPr>
              <a:t>红外辐射在大气中传输时，不同波长的红外辐射，有着不同的吸收和衰减</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grpSp>
        <p:nvGrpSpPr>
          <p:cNvPr id="11" name="组合 12"/>
          <p:cNvGrpSpPr/>
          <p:nvPr/>
        </p:nvGrpSpPr>
        <p:grpSpPr bwMode="auto">
          <a:xfrm>
            <a:off x="2287266" y="1289072"/>
            <a:ext cx="3510857" cy="1572571"/>
            <a:chOff x="2271417" y="2768426"/>
            <a:chExt cx="4866524" cy="2277658"/>
          </a:xfrm>
        </p:grpSpPr>
        <p:pic>
          <p:nvPicPr>
            <p:cNvPr id="12" name="Picture 5" descr="5-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271417" y="2768426"/>
              <a:ext cx="4866524" cy="2277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文本框 7"/>
            <p:cNvSpPr txBox="1">
              <a:spLocks noChangeArrowheads="1"/>
            </p:cNvSpPr>
            <p:nvPr/>
          </p:nvSpPr>
          <p:spPr bwMode="auto">
            <a:xfrm>
              <a:off x="3342021" y="2768426"/>
              <a:ext cx="1411722" cy="534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r>
                <a:rPr lang="en-US" altLang="zh-CN" sz="1800" dirty="0">
                  <a:solidFill>
                    <a:srgbClr val="FF0000"/>
                  </a:solidFill>
                  <a:latin typeface="Arial" panose="020B0604020202020204" pitchFamily="34" charset="0"/>
                </a:rPr>
                <a:t>3-5um</a:t>
              </a:r>
              <a:endParaRPr lang="zh-CN" altLang="en-US" sz="1800" dirty="0">
                <a:solidFill>
                  <a:srgbClr val="FF0000"/>
                </a:solidFill>
                <a:latin typeface="Arial" panose="020B0604020202020204" pitchFamily="34" charset="0"/>
              </a:endParaRPr>
            </a:p>
          </p:txBody>
        </p:sp>
        <p:sp>
          <p:nvSpPr>
            <p:cNvPr id="18" name="文本框 8"/>
            <p:cNvSpPr txBox="1">
              <a:spLocks noChangeArrowheads="1"/>
            </p:cNvSpPr>
            <p:nvPr/>
          </p:nvSpPr>
          <p:spPr bwMode="auto">
            <a:xfrm>
              <a:off x="4704678" y="2941332"/>
              <a:ext cx="1604277" cy="534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r>
                <a:rPr lang="en-US" altLang="zh-CN" sz="1800" dirty="0">
                  <a:solidFill>
                    <a:srgbClr val="FF0000"/>
                  </a:solidFill>
                  <a:latin typeface="Arial" panose="020B0604020202020204" pitchFamily="34" charset="0"/>
                </a:rPr>
                <a:t>8-14um</a:t>
              </a:r>
              <a:endParaRPr lang="zh-CN" altLang="en-US" sz="1800" dirty="0">
                <a:solidFill>
                  <a:srgbClr val="FF0000"/>
                </a:solidFill>
                <a:latin typeface="Arial" panose="020B0604020202020204" pitchFamily="34" charset="0"/>
              </a:endParaRPr>
            </a:p>
          </p:txBody>
        </p:sp>
      </p:grpSp>
      <p:sp>
        <p:nvSpPr>
          <p:cNvPr id="2" name="矩形 1"/>
          <p:cNvSpPr/>
          <p:nvPr/>
        </p:nvSpPr>
        <p:spPr>
          <a:xfrm>
            <a:off x="467437" y="2692043"/>
            <a:ext cx="2781531" cy="369332"/>
          </a:xfrm>
          <a:prstGeom prst="rect">
            <a:avLst/>
          </a:prstGeom>
        </p:spPr>
        <p:txBody>
          <a:bodyPr wrap="none">
            <a:spAutoFit/>
          </a:bodyPr>
          <a:lstStyle/>
          <a:p>
            <a:pPr marL="285750" indent="-285750">
              <a:spcBef>
                <a:spcPct val="0"/>
              </a:spcBef>
              <a:buClrTx/>
              <a:buSzTx/>
              <a:buFont typeface="Wingdings" panose="05000000000000000000" pitchFamily="2" charset="2"/>
              <a:buChar char="p"/>
            </a:pPr>
            <a:r>
              <a:rPr lang="zh-CN" altLang="en-US"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红外成像（主动成像）</a:t>
            </a:r>
            <a:endParaRPr lang="zh-CN" altLang="en-US"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Text Box 3"/>
          <p:cNvSpPr txBox="1">
            <a:spLocks noChangeArrowheads="1"/>
          </p:cNvSpPr>
          <p:nvPr/>
        </p:nvSpPr>
        <p:spPr bwMode="auto">
          <a:xfrm>
            <a:off x="438150" y="3067562"/>
            <a:ext cx="595540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r>
              <a:rPr lang="zh-CN" altLang="en-US" sz="1600" b="1" dirty="0">
                <a:solidFill>
                  <a:schemeClr val="tx1"/>
                </a:solidFill>
                <a:latin typeface="Tahoma" panose="020B0604030504040204" pitchFamily="34" charset="0"/>
                <a:ea typeface="宋体" panose="02010600030101010101" pitchFamily="2" charset="-122"/>
              </a:rPr>
              <a:t>主动式红外成像系统自身带有</a:t>
            </a:r>
            <a:r>
              <a:rPr lang="zh-CN" altLang="en-US" sz="1600" b="1" dirty="0">
                <a:solidFill>
                  <a:srgbClr val="FF0000"/>
                </a:solidFill>
                <a:latin typeface="Tahoma" panose="020B0604030504040204" pitchFamily="34" charset="0"/>
                <a:ea typeface="华文行楷" panose="02010800040101010101" pitchFamily="2" charset="-122"/>
              </a:rPr>
              <a:t>红外光源</a:t>
            </a:r>
            <a:r>
              <a:rPr lang="zh-CN" altLang="en-US" sz="1600" b="1" dirty="0">
                <a:solidFill>
                  <a:schemeClr val="tx1"/>
                </a:solidFill>
                <a:latin typeface="Tahoma" panose="020B0604030504040204" pitchFamily="34" charset="0"/>
                <a:ea typeface="宋体" panose="02010600030101010101" pitchFamily="2" charset="-122"/>
              </a:rPr>
              <a:t>，根据物体对红外光源的不同反射率，以</a:t>
            </a:r>
            <a:r>
              <a:rPr lang="zh-CN" altLang="en-US" sz="1600" b="1" dirty="0">
                <a:solidFill>
                  <a:srgbClr val="FF0000"/>
                </a:solidFill>
                <a:latin typeface="Tahoma" panose="020B0604030504040204" pitchFamily="34" charset="0"/>
                <a:ea typeface="华文行楷" panose="02010800040101010101" pitchFamily="2" charset="-122"/>
              </a:rPr>
              <a:t>红外变像管</a:t>
            </a:r>
            <a:r>
              <a:rPr lang="zh-CN" altLang="en-US" sz="1600" b="1" dirty="0">
                <a:solidFill>
                  <a:schemeClr val="tx1"/>
                </a:solidFill>
                <a:latin typeface="Tahoma" panose="020B0604030504040204" pitchFamily="34" charset="0"/>
                <a:ea typeface="宋体" panose="02010600030101010101" pitchFamily="2" charset="-122"/>
              </a:rPr>
              <a:t>作为光电成像器件的红外成像系统。</a:t>
            </a:r>
            <a:endParaRPr lang="en-US" altLang="zh-CN" sz="1600" b="1" dirty="0">
              <a:solidFill>
                <a:schemeClr val="tx1"/>
              </a:solidFill>
              <a:latin typeface="Tahoma" panose="020B0604030504040204" pitchFamily="34" charset="0"/>
              <a:ea typeface="宋体" panose="02010600030101010101" pitchFamily="2" charset="-122"/>
            </a:endParaRPr>
          </a:p>
        </p:txBody>
      </p:sp>
      <p:graphicFrame>
        <p:nvGraphicFramePr>
          <p:cNvPr id="20" name="对象 9"/>
          <p:cNvGraphicFramePr>
            <a:graphicFrameLocks noChangeAspect="1"/>
          </p:cNvGraphicFramePr>
          <p:nvPr/>
        </p:nvGraphicFramePr>
        <p:xfrm>
          <a:off x="902527" y="3645618"/>
          <a:ext cx="1911350" cy="1024310"/>
        </p:xfrm>
        <a:graphic>
          <a:graphicData uri="http://schemas.openxmlformats.org/presentationml/2006/ole">
            <mc:AlternateContent xmlns:mc="http://schemas.openxmlformats.org/markup-compatibility/2006">
              <mc:Choice xmlns:v="urn:schemas-microsoft-com:vml" Requires="v">
                <p:oleObj spid="_x0000_s2226" name="" r:id="rId2" imgW="6343650" imgH="4143375" progId="PBrush">
                  <p:embed/>
                </p:oleObj>
              </mc:Choice>
              <mc:Fallback>
                <p:oleObj name="" r:id="rId2" imgW="6343650" imgH="4143375" progId="PBrush">
                  <p:embed/>
                  <p:pic>
                    <p:nvPicPr>
                      <p:cNvPr id="0" name="对象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527" y="3645618"/>
                        <a:ext cx="1911350" cy="1024310"/>
                      </a:xfrm>
                      <a:prstGeom prst="rect">
                        <a:avLst/>
                      </a:prstGeom>
                      <a:noFill/>
                      <a:ln>
                        <a:noFill/>
                      </a:ln>
                    </p:spPr>
                  </p:pic>
                </p:oleObj>
              </mc:Fallback>
            </mc:AlternateContent>
          </a:graphicData>
        </a:graphic>
      </p:graphicFrame>
      <p:sp>
        <p:nvSpPr>
          <p:cNvPr id="5" name="矩形 4"/>
          <p:cNvSpPr/>
          <p:nvPr/>
        </p:nvSpPr>
        <p:spPr>
          <a:xfrm>
            <a:off x="3012289" y="3582106"/>
            <a:ext cx="3218184" cy="1136208"/>
          </a:xfrm>
          <a:prstGeom prst="rect">
            <a:avLst/>
          </a:prstGeom>
        </p:spPr>
        <p:txBody>
          <a:bodyPr wrap="square">
            <a:spAutoFit/>
          </a:bodyPr>
          <a:lstStyle/>
          <a:p>
            <a:pPr marL="285750" indent="-285750">
              <a:lnSpc>
                <a:spcPts val="28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优点：成像清晰、对比度高、不受环境光源影响；</a:t>
            </a:r>
            <a:endParaRPr lang="zh-CN" altLang="en-US" sz="1400" dirty="0">
              <a:latin typeface="微软雅黑" panose="020B0503020204020204" pitchFamily="34" charset="-122"/>
              <a:ea typeface="微软雅黑" panose="020B0503020204020204" pitchFamily="34" charset="-122"/>
            </a:endParaRPr>
          </a:p>
          <a:p>
            <a:pPr marL="285750" indent="-285750">
              <a:lnSpc>
                <a:spcPts val="28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缺点：易暴露，不利于军事应用。</a:t>
            </a:r>
            <a:endParaRPr lang="zh-CN" altLang="en-US" sz="1400" dirty="0">
              <a:latin typeface="微软雅黑" panose="020B0503020204020204" pitchFamily="34" charset="-122"/>
              <a:ea typeface="微软雅黑" panose="020B0503020204020204" pitchFamily="34" charset="-122"/>
            </a:endParaRPr>
          </a:p>
        </p:txBody>
      </p:sp>
      <p:sp>
        <p:nvSpPr>
          <p:cNvPr id="15" name="矩形 14"/>
          <p:cNvSpPr/>
          <p:nvPr/>
        </p:nvSpPr>
        <p:spPr>
          <a:xfrm>
            <a:off x="1401985" y="4718314"/>
            <a:ext cx="1120951" cy="307777"/>
          </a:xfrm>
          <a:prstGeom prst="rect">
            <a:avLst/>
          </a:prstGeom>
        </p:spPr>
        <p:txBody>
          <a:bodyPr wrap="square">
            <a:spAutoFit/>
          </a:bodyPr>
          <a:lstStyle/>
          <a:p>
            <a:r>
              <a:rPr lang="zh-CN" altLang="en-US" sz="14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图像示例</a:t>
            </a:r>
            <a:endParaRPr lang="zh-CN" altLang="en-US" sz="14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70404" y="108335"/>
            <a:ext cx="2758596" cy="369332"/>
          </a:xfrm>
          <a:prstGeom prst="rect">
            <a:avLst/>
          </a:prstGeom>
        </p:spPr>
        <p:txBody>
          <a:bodyPr wrap="square">
            <a:spAutoFit/>
          </a:bodyPr>
          <a:lstStyle/>
          <a:p>
            <a:pPr algn="ctr"/>
            <a:r>
              <a:rPr lang="zh-CN" altLang="en-US"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四、</a:t>
            </a:r>
            <a:r>
              <a:rPr lang="zh-CN" altLang="en-US"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掌握基本成像传感器</a:t>
            </a:r>
            <a:endParaRPr lang="zh-CN" altLang="en-US"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3"/>
          <p:cNvSpPr txBox="1"/>
          <p:nvPr/>
        </p:nvSpPr>
        <p:spPr>
          <a:xfrm>
            <a:off x="5347335" y="189655"/>
            <a:ext cx="1213421" cy="338554"/>
          </a:xfrm>
          <a:prstGeom prst="rect">
            <a:avLst/>
          </a:prstGeom>
          <a:noFill/>
        </p:spPr>
        <p:txBody>
          <a:bodyPr wrap="square" rtlCol="0">
            <a:spAutoFit/>
          </a:bodyPr>
          <a:lstStyle/>
          <a:p>
            <a:r>
              <a:rPr lang="en-US" altLang="zh-CN"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射线成像</a:t>
            </a:r>
            <a:endParaRPr lang="zh-CN" altLang="en-US"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灯片编号占位符 3"/>
          <p:cNvSpPr txBox="1"/>
          <p:nvPr/>
        </p:nvSpPr>
        <p:spPr>
          <a:xfrm>
            <a:off x="4715019" y="4894792"/>
            <a:ext cx="2133600" cy="244475"/>
          </a:xfrm>
          <a:prstGeom prst="rect">
            <a:avLst/>
          </a:prstGeom>
        </p:spPr>
        <p:txBody>
          <a:bodyPr vert="horz" lIns="91440" tIns="45720" rIns="91440" bIns="45720" rtlCol="0" anchor="ctr"/>
          <a:lstStyle>
            <a:defPPr>
              <a:defRPr lang="zh-CN"/>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F116E5-1E80-4682-9E94-E2D047F4A37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
        <p:nvSpPr>
          <p:cNvPr id="9" name="矩形 1"/>
          <p:cNvSpPr>
            <a:spLocks noChangeArrowheads="1"/>
          </p:cNvSpPr>
          <p:nvPr/>
        </p:nvSpPr>
        <p:spPr bwMode="auto">
          <a:xfrm>
            <a:off x="442868" y="629192"/>
            <a:ext cx="21117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marL="285750" indent="-285750">
              <a:spcBef>
                <a:spcPct val="0"/>
              </a:spcBef>
              <a:buClrTx/>
              <a:buSzTx/>
            </a:pPr>
            <a:r>
              <a:rPr lang="en-US" altLang="zh-CN" sz="18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sz="18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射线成像</a:t>
            </a:r>
            <a:endParaRPr lang="zh-CN" altLang="en-US" sz="18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8"/>
          <p:cNvSpPr>
            <a:spLocks noChangeArrowheads="1"/>
          </p:cNvSpPr>
          <p:nvPr/>
        </p:nvSpPr>
        <p:spPr bwMode="auto">
          <a:xfrm>
            <a:off x="442869" y="958817"/>
            <a:ext cx="5972261"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r>
              <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1895</a:t>
            </a:r>
            <a:r>
              <a:rPr lang="zh-CN" altLang="zh-CN"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年</a:t>
            </a:r>
            <a:r>
              <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11</a:t>
            </a:r>
            <a:r>
              <a:rPr lang="zh-CN" altLang="zh-CN"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月</a:t>
            </a:r>
            <a:r>
              <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8</a:t>
            </a:r>
            <a:r>
              <a:rPr lang="zh-CN" altLang="zh-CN"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日，伦琴发现阴极射线（电子束）可穿透千页书、</a:t>
            </a:r>
            <a:r>
              <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zh-CN"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厘米厚的木板、几厘米厚的硬橡皮、</a:t>
            </a:r>
            <a:r>
              <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15</a:t>
            </a:r>
            <a:r>
              <a:rPr lang="zh-CN" altLang="zh-CN"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毫米厚的铝板等，并且使远处的乳胶片感光</a:t>
            </a:r>
            <a:r>
              <a:rPr lang="zh-CN" altLang="en-US"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伦琴把这种射线命名为</a:t>
            </a:r>
            <a:r>
              <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X</a:t>
            </a:r>
            <a:r>
              <a:rPr lang="zh-CN" altLang="zh-CN"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射线，后人称之为</a:t>
            </a:r>
            <a:r>
              <a:rPr lang="zh-CN" altLang="zh-CN"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伦琴射线</a:t>
            </a:r>
            <a:endParaRPr lang="en-US" altLang="zh-CN"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spcBef>
                <a:spcPts val="1200"/>
              </a:spcBef>
              <a:buClrTx/>
              <a:buSzTx/>
              <a:buFont typeface="Arial" panose="020B0604020202020204" pitchFamily="34" charset="0"/>
              <a:buNone/>
            </a:pPr>
            <a:r>
              <a:rPr lang="en-US" altLang="zh-CN"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X</a:t>
            </a:r>
            <a:r>
              <a:rPr lang="zh-CN" altLang="zh-CN"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线成像开启了人体成像的先河，并应用于人体损伤的医学诊断</a:t>
            </a:r>
            <a:endParaRPr lang="en-US" altLang="zh-CN"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6" name="图片 9"/>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85623" y="2607622"/>
            <a:ext cx="1458360" cy="1032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2175" y="2607622"/>
            <a:ext cx="858410" cy="1032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12" descr="https://pic4.zhimg.com/80/v2-4263dc95507b45789b85332718891507_1440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2675" y="2540589"/>
            <a:ext cx="3119813" cy="1594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矩形 14"/>
          <p:cNvSpPr>
            <a:spLocks noChangeArrowheads="1"/>
          </p:cNvSpPr>
          <p:nvPr/>
        </p:nvSpPr>
        <p:spPr bwMode="auto">
          <a:xfrm>
            <a:off x="3567199" y="4260320"/>
            <a:ext cx="311981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r>
              <a:rPr lang="zh-CN" altLang="zh-CN" sz="14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新冠肺炎阳性的</a:t>
            </a:r>
            <a:r>
              <a:rPr lang="en-US" altLang="zh-CN" sz="14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CT</a:t>
            </a:r>
            <a:r>
              <a:rPr lang="zh-CN" altLang="zh-CN" sz="14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扫描图像示例</a:t>
            </a:r>
            <a:endParaRPr lang="zh-CN" altLang="en-US" sz="14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文本框 11"/>
          <p:cNvSpPr txBox="1">
            <a:spLocks noChangeArrowheads="1"/>
          </p:cNvSpPr>
          <p:nvPr/>
        </p:nvSpPr>
        <p:spPr bwMode="auto">
          <a:xfrm>
            <a:off x="425512" y="3811601"/>
            <a:ext cx="272726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lgn="just" eaLnBrk="1" hangingPunct="1">
              <a:spcBef>
                <a:spcPct val="0"/>
              </a:spcBef>
              <a:buClrTx/>
              <a:buSzTx/>
              <a:buFont typeface="Arial" panose="020B0604020202020204" pitchFamily="34" charset="0"/>
              <a:buNone/>
            </a:pPr>
            <a:r>
              <a:rPr lang="zh-CN" altLang="zh-CN" sz="1600" dirty="0">
                <a:solidFill>
                  <a:schemeClr val="tx1"/>
                </a:solidFill>
                <a:latin typeface="Calibri" panose="020F0502020204030204" pitchFamily="34" charset="0"/>
                <a:ea typeface="宋体" panose="02010600030101010101" pitchFamily="2" charset="-122"/>
                <a:cs typeface="Times New Roman" panose="02020603050405020304" pitchFamily="18" charset="0"/>
              </a:rPr>
              <a:t>第一张</a:t>
            </a:r>
            <a:r>
              <a:rPr lang="en-US" altLang="zh-CN" sz="1600" dirty="0">
                <a:solidFill>
                  <a:schemeClr val="tx1"/>
                </a:solidFill>
                <a:latin typeface="Calibri" panose="020F0502020204030204" pitchFamily="34" charset="0"/>
                <a:ea typeface="宋体" panose="02010600030101010101" pitchFamily="2" charset="-122"/>
                <a:cs typeface="Times New Roman" panose="02020603050405020304" pitchFamily="18" charset="0"/>
              </a:rPr>
              <a:t>X</a:t>
            </a:r>
            <a:r>
              <a:rPr lang="zh-CN" altLang="zh-CN" sz="1600" dirty="0">
                <a:solidFill>
                  <a:schemeClr val="tx1"/>
                </a:solidFill>
                <a:latin typeface="Calibri" panose="020F0502020204030204" pitchFamily="34" charset="0"/>
                <a:ea typeface="宋体" panose="02010600030101010101" pitchFamily="2" charset="-122"/>
                <a:cs typeface="Times New Roman" panose="02020603050405020304" pitchFamily="18" charset="0"/>
              </a:rPr>
              <a:t>射线所拍摄的伦琴夫人的手，手骨和手指上的结婚戒指清晰可见</a:t>
            </a:r>
            <a:endParaRPr lang="zh-CN" altLang="en-US" sz="1600" dirty="0">
              <a:solidFill>
                <a:schemeClr val="tx1"/>
              </a:solidFill>
              <a:latin typeface="Arial" panose="020B0604020202020204" pitchFamily="34" charset="0"/>
              <a:ea typeface="宋体" panose="02010600030101010101" pitchFamily="2" charset="-122"/>
              <a:cs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70404" y="108335"/>
            <a:ext cx="2758596" cy="369332"/>
          </a:xfrm>
          <a:prstGeom prst="rect">
            <a:avLst/>
          </a:prstGeom>
        </p:spPr>
        <p:txBody>
          <a:bodyPr wrap="square">
            <a:spAutoFit/>
          </a:bodyPr>
          <a:lstStyle/>
          <a:p>
            <a:pPr algn="ctr"/>
            <a:r>
              <a:rPr lang="zh-CN" altLang="en-US"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四、</a:t>
            </a:r>
            <a:r>
              <a:rPr lang="zh-CN" altLang="en-US"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掌握基本成像传感器</a:t>
            </a:r>
            <a:endParaRPr lang="zh-CN" altLang="en-US"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3"/>
          <p:cNvSpPr txBox="1"/>
          <p:nvPr/>
        </p:nvSpPr>
        <p:spPr>
          <a:xfrm>
            <a:off x="5436233" y="181189"/>
            <a:ext cx="1213421" cy="338554"/>
          </a:xfrm>
          <a:prstGeom prst="rect">
            <a:avLst/>
          </a:prstGeom>
          <a:noFill/>
        </p:spPr>
        <p:txBody>
          <a:bodyPr wrap="square" rtlCol="0">
            <a:spAutoFit/>
          </a:bodyPr>
          <a:lstStyle/>
          <a:p>
            <a:r>
              <a:rPr lang="zh-CN" altLang="en-US"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微波成像</a:t>
            </a:r>
            <a:endParaRPr lang="zh-CN" altLang="en-US"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灯片编号占位符 3"/>
          <p:cNvSpPr txBox="1"/>
          <p:nvPr/>
        </p:nvSpPr>
        <p:spPr>
          <a:xfrm>
            <a:off x="4724400" y="4892241"/>
            <a:ext cx="2133600" cy="244475"/>
          </a:xfrm>
          <a:prstGeom prst="rect">
            <a:avLst/>
          </a:prstGeom>
        </p:spPr>
        <p:txBody>
          <a:bodyPr vert="horz" lIns="91440" tIns="45720" rIns="91440" bIns="45720" rtlCol="0" anchor="ctr"/>
          <a:lstStyle>
            <a:defPPr>
              <a:defRPr lang="zh-CN"/>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F116E5-1E80-4682-9E94-E2D047F4A372}" type="slidenum">
              <a:rPr lang="zh-CN" altLang="en-US" smtClean="0">
                <a:latin typeface="Times New Roman" panose="02020603050405020304" pitchFamily="18" charset="0"/>
                <a:cs typeface="Times New Roman" panose="02020603050405020304" pitchFamily="18" charset="0"/>
              </a:rPr>
            </a:fld>
            <a:endParaRPr lang="en-US" altLang="zh-CN" dirty="0">
              <a:latin typeface="Times New Roman" panose="02020603050405020304" pitchFamily="18" charset="0"/>
              <a:cs typeface="Times New Roman" panose="02020603050405020304" pitchFamily="18" charset="0"/>
            </a:endParaRPr>
          </a:p>
        </p:txBody>
      </p:sp>
      <p:sp>
        <p:nvSpPr>
          <p:cNvPr id="9" name="矩形 1"/>
          <p:cNvSpPr>
            <a:spLocks noChangeArrowheads="1"/>
          </p:cNvSpPr>
          <p:nvPr/>
        </p:nvSpPr>
        <p:spPr bwMode="auto">
          <a:xfrm>
            <a:off x="442869" y="629192"/>
            <a:ext cx="14808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marL="285750" indent="-285750">
              <a:spcBef>
                <a:spcPct val="0"/>
              </a:spcBef>
              <a:buClrTx/>
              <a:buSzTx/>
            </a:pPr>
            <a:r>
              <a:rPr lang="zh-CN" altLang="en-US" sz="18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微波成像</a:t>
            </a:r>
            <a:endParaRPr lang="zh-CN" altLang="en-US" sz="18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矩形 6"/>
          <p:cNvSpPr>
            <a:spLocks noChangeArrowheads="1"/>
          </p:cNvSpPr>
          <p:nvPr/>
        </p:nvSpPr>
        <p:spPr bwMode="auto">
          <a:xfrm>
            <a:off x="644842" y="1026087"/>
            <a:ext cx="591591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lnSpc>
                <a:spcPct val="150000"/>
              </a:lnSpc>
              <a:spcBef>
                <a:spcPct val="0"/>
              </a:spcBef>
              <a:buClrTx/>
              <a:buSzTx/>
              <a:buNone/>
            </a:pPr>
            <a:r>
              <a:rPr lang="zh-CN" altLang="zh-CN" sz="18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合成孔径雷达</a:t>
            </a:r>
            <a:r>
              <a:rPr lang="zh-CN"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Synthetic Aperture Radar, SAR</a:t>
            </a:r>
            <a:r>
              <a:rPr lang="zh-CN"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）是</a:t>
            </a:r>
            <a:r>
              <a:rPr lang="zh-CN" altLang="en-US"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利用</a:t>
            </a:r>
            <a:r>
              <a:rPr lang="zh-CN"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雷达平台相对于地面运动形成合成孔径，实现</a:t>
            </a:r>
            <a:r>
              <a:rPr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SAR</a:t>
            </a:r>
            <a:r>
              <a:rPr lang="zh-CN"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成像</a:t>
            </a:r>
            <a:endParaRPr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spcBef>
                <a:spcPct val="0"/>
              </a:spcBef>
              <a:buClrTx/>
              <a:buSzTx/>
              <a:buFont typeface="Arial" panose="020B0604020202020204" pitchFamily="34" charset="0"/>
              <a:buNone/>
            </a:pPr>
            <a:endParaRPr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4" name="图片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02135" y="2076555"/>
            <a:ext cx="2202872" cy="1959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483824" y="2315574"/>
            <a:ext cx="3334032" cy="1526187"/>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rPr>
              <a:t>高分三号卫星是我国首颗分辨率达到</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米的多极化合成孔径雷达</a:t>
            </a:r>
            <a:r>
              <a:rPr lang="en-US" altLang="zh-CN" sz="1600" dirty="0">
                <a:latin typeface="微软雅黑" panose="020B0503020204020204" pitchFamily="34" charset="-122"/>
                <a:ea typeface="微软雅黑" panose="020B0503020204020204" pitchFamily="34" charset="-122"/>
              </a:rPr>
              <a:t>(SAR)</a:t>
            </a:r>
            <a:r>
              <a:rPr lang="zh-CN" altLang="en-US" sz="1600" dirty="0">
                <a:latin typeface="微软雅黑" panose="020B0503020204020204" pitchFamily="34" charset="-122"/>
                <a:ea typeface="微软雅黑" panose="020B0503020204020204" pitchFamily="34" charset="-122"/>
              </a:rPr>
              <a:t>卫星，可</a:t>
            </a:r>
            <a:r>
              <a:rPr lang="zh-CN" altLang="en-US" sz="1600" dirty="0">
                <a:solidFill>
                  <a:srgbClr val="FF0000"/>
                </a:solidFill>
                <a:latin typeface="微软雅黑" panose="020B0503020204020204" pitchFamily="34" charset="-122"/>
                <a:ea typeface="微软雅黑" panose="020B0503020204020204" pitchFamily="34" charset="-122"/>
              </a:rPr>
              <a:t>全天候、全天时</a:t>
            </a:r>
            <a:r>
              <a:rPr lang="zh-CN" altLang="en-US" sz="1600" dirty="0">
                <a:latin typeface="微软雅黑" panose="020B0503020204020204" pitchFamily="34" charset="-122"/>
                <a:ea typeface="微软雅黑" panose="020B0503020204020204" pitchFamily="34" charset="-122"/>
              </a:rPr>
              <a:t>监视监测全球海洋和陆地资源。</a:t>
            </a:r>
            <a:endParaRPr lang="zh-CN" altLang="en-US" sz="1600" dirty="0">
              <a:latin typeface="微软雅黑" panose="020B0503020204020204" pitchFamily="34" charset="-122"/>
              <a:ea typeface="微软雅黑" panose="020B0503020204020204" pitchFamily="34" charset="-122"/>
            </a:endParaRPr>
          </a:p>
        </p:txBody>
      </p:sp>
      <p:sp>
        <p:nvSpPr>
          <p:cNvPr id="5" name="矩形 4"/>
          <p:cNvSpPr/>
          <p:nvPr/>
        </p:nvSpPr>
        <p:spPr>
          <a:xfrm>
            <a:off x="4287293" y="4080929"/>
            <a:ext cx="1569660" cy="369332"/>
          </a:xfrm>
          <a:prstGeom prst="rect">
            <a:avLst/>
          </a:prstGeom>
        </p:spPr>
        <p:txBody>
          <a:bodyPr wrap="none">
            <a:spAutoFit/>
          </a:bodyPr>
          <a:lstStyle/>
          <a:p>
            <a:r>
              <a:rPr lang="en-US" altLang="zh-CN"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SAR</a:t>
            </a:r>
            <a:r>
              <a:rPr lang="zh-CN" altLang="en-US"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图像示例</a:t>
            </a:r>
            <a:endParaRPr lang="zh-CN" altLang="en-US"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8F63A3B-78C7-47BE-AE5E-E10140E04643}" type="slidenum">
              <a:rPr lang="en-US" smtClean="0"/>
            </a:fld>
            <a:endParaRPr lang="en-US" dirty="0"/>
          </a:p>
        </p:txBody>
      </p:sp>
      <p:sp>
        <p:nvSpPr>
          <p:cNvPr id="3" name="矩形 2"/>
          <p:cNvSpPr/>
          <p:nvPr/>
        </p:nvSpPr>
        <p:spPr>
          <a:xfrm>
            <a:off x="670404" y="108335"/>
            <a:ext cx="2758596" cy="369332"/>
          </a:xfrm>
          <a:prstGeom prst="rect">
            <a:avLst/>
          </a:prstGeom>
        </p:spPr>
        <p:txBody>
          <a:bodyPr wrap="square">
            <a:spAutoFit/>
          </a:bodyPr>
          <a:lstStyle/>
          <a:p>
            <a:pPr algn="ctr"/>
            <a:r>
              <a:rPr lang="zh-CN" altLang="en-US" b="1" dirty="0">
                <a:solidFill>
                  <a:srgbClr val="000000"/>
                </a:solidFill>
                <a:latin typeface="微软雅黑" panose="020B0503020204020204" pitchFamily="34" charset="-122"/>
                <a:ea typeface="微软雅黑" panose="020B0503020204020204" pitchFamily="34" charset="-122"/>
              </a:rPr>
              <a:t>五、</a:t>
            </a:r>
            <a:r>
              <a:rPr lang="zh-CN" altLang="en-US" b="1" dirty="0">
                <a:solidFill>
                  <a:srgbClr val="000066"/>
                </a:solidFill>
                <a:latin typeface="微软雅黑" panose="020B0503020204020204" pitchFamily="34" charset="-122"/>
                <a:ea typeface="微软雅黑" panose="020B0503020204020204" pitchFamily="34" charset="-122"/>
              </a:rPr>
              <a:t>了解图像处理应用</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7" name="Rectangle 3"/>
          <p:cNvSpPr txBox="1">
            <a:spLocks noChangeArrowheads="1"/>
          </p:cNvSpPr>
          <p:nvPr/>
        </p:nvSpPr>
        <p:spPr bwMode="auto">
          <a:xfrm>
            <a:off x="702469" y="1006475"/>
            <a:ext cx="5453062" cy="347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eaLnBrk="0" fontAlgn="base" hangingPunct="0">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eaLnBrk="0" fontAlgn="base" hangingPunct="0">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ts val="2200"/>
              </a:lnSpc>
              <a:spcBef>
                <a:spcPct val="20000"/>
              </a:spcBef>
              <a:spcAft>
                <a:spcPct val="0"/>
              </a:spcAft>
              <a:buClr>
                <a:srgbClr val="006600"/>
              </a:buClr>
              <a:buSzPct val="90000"/>
              <a:buFont typeface="Wingdings" panose="05000000000000000000" pitchFamily="2" charset="2"/>
              <a:buChar char="p"/>
              <a:defRPr/>
            </a:pPr>
            <a:r>
              <a:rPr lang="zh-CN" altLang="en-US" sz="1800" b="1" dirty="0">
                <a:solidFill>
                  <a:srgbClr val="000066"/>
                </a:solidFill>
                <a:latin typeface="微软雅黑" panose="020B0503020204020204" pitchFamily="34" charset="-122"/>
                <a:ea typeface="微软雅黑" panose="020B0503020204020204" pitchFamily="34" charset="-122"/>
              </a:rPr>
              <a:t>工业领域（生产装配、质量检验）</a:t>
            </a:r>
            <a:endParaRPr lang="zh-CN" altLang="en-US" sz="1800" b="1" dirty="0">
              <a:solidFill>
                <a:srgbClr val="000066"/>
              </a:solidFill>
              <a:latin typeface="微软雅黑" panose="020B0503020204020204" pitchFamily="34" charset="-122"/>
              <a:ea typeface="微软雅黑" panose="020B0503020204020204" pitchFamily="34" charset="-122"/>
            </a:endParaRPr>
          </a:p>
          <a:p>
            <a:pPr marL="342900" marR="0" lvl="0" indent="-342900" algn="l" defTabSz="914400" rtl="0" eaLnBrk="1" fontAlgn="base" latinLnBrk="0" hangingPunct="1">
              <a:lnSpc>
                <a:spcPts val="2200"/>
              </a:lnSpc>
              <a:spcBef>
                <a:spcPct val="20000"/>
              </a:spcBef>
              <a:spcAft>
                <a:spcPct val="0"/>
              </a:spcAft>
              <a:buClr>
                <a:srgbClr val="006600"/>
              </a:buClr>
              <a:buSzPct val="90000"/>
              <a:buFont typeface="Wingdings" panose="05000000000000000000" pitchFamily="2" charset="2"/>
              <a:buChar char="p"/>
              <a:defRPr/>
            </a:pPr>
            <a:r>
              <a:rPr lang="zh-CN" altLang="en-US" sz="1800" b="1" dirty="0">
                <a:solidFill>
                  <a:srgbClr val="000066"/>
                </a:solidFill>
                <a:latin typeface="微软雅黑" panose="020B0503020204020204" pitchFamily="34" charset="-122"/>
                <a:ea typeface="微软雅黑" panose="020B0503020204020204" pitchFamily="34" charset="-122"/>
              </a:rPr>
              <a:t>机器人（星球探测机器人）</a:t>
            </a:r>
            <a:endParaRPr lang="zh-CN" altLang="en-US" sz="1800" b="1" dirty="0">
              <a:solidFill>
                <a:srgbClr val="000066"/>
              </a:solidFill>
              <a:latin typeface="微软雅黑" panose="020B0503020204020204" pitchFamily="34" charset="-122"/>
              <a:ea typeface="微软雅黑" panose="020B0503020204020204" pitchFamily="34" charset="-122"/>
            </a:endParaRPr>
          </a:p>
          <a:p>
            <a:pPr marL="342900" marR="0" lvl="0" indent="-342900" algn="l" defTabSz="914400" rtl="0" eaLnBrk="1" fontAlgn="base" latinLnBrk="0" hangingPunct="1">
              <a:lnSpc>
                <a:spcPts val="2200"/>
              </a:lnSpc>
              <a:spcBef>
                <a:spcPct val="20000"/>
              </a:spcBef>
              <a:spcAft>
                <a:spcPct val="0"/>
              </a:spcAft>
              <a:buClr>
                <a:srgbClr val="006600"/>
              </a:buClr>
              <a:buSzPct val="90000"/>
              <a:buFont typeface="Wingdings" panose="05000000000000000000" pitchFamily="2" charset="2"/>
              <a:buChar char="p"/>
              <a:defRPr/>
            </a:pPr>
            <a:r>
              <a:rPr lang="zh-CN" altLang="en-US" sz="1800" b="1" dirty="0">
                <a:solidFill>
                  <a:srgbClr val="000066"/>
                </a:solidFill>
                <a:latin typeface="微软雅黑" panose="020B0503020204020204" pitchFamily="34" charset="-122"/>
                <a:ea typeface="微软雅黑" panose="020B0503020204020204" pitchFamily="34" charset="-122"/>
              </a:rPr>
              <a:t>遥感图像分析（植被分析）</a:t>
            </a:r>
            <a:endParaRPr lang="zh-CN" altLang="en-US" sz="1800" b="1" dirty="0">
              <a:solidFill>
                <a:srgbClr val="000066"/>
              </a:solidFill>
              <a:latin typeface="微软雅黑" panose="020B0503020204020204" pitchFamily="34" charset="-122"/>
              <a:ea typeface="微软雅黑" panose="020B0503020204020204" pitchFamily="34" charset="-122"/>
            </a:endParaRPr>
          </a:p>
          <a:p>
            <a:pPr marL="342900" marR="0" lvl="0" indent="-342900" algn="l" defTabSz="914400" rtl="0" eaLnBrk="1" fontAlgn="base" latinLnBrk="0" hangingPunct="1">
              <a:lnSpc>
                <a:spcPts val="2200"/>
              </a:lnSpc>
              <a:spcBef>
                <a:spcPct val="20000"/>
              </a:spcBef>
              <a:spcAft>
                <a:spcPct val="0"/>
              </a:spcAft>
              <a:buClr>
                <a:srgbClr val="006600"/>
              </a:buClr>
              <a:buSzPct val="90000"/>
              <a:buFont typeface="Wingdings" panose="05000000000000000000" pitchFamily="2" charset="2"/>
              <a:buChar char="p"/>
              <a:defRPr/>
            </a:pPr>
            <a:r>
              <a:rPr lang="zh-CN" altLang="en-US" sz="1800" b="1" dirty="0">
                <a:solidFill>
                  <a:srgbClr val="000066"/>
                </a:solidFill>
                <a:latin typeface="微软雅黑" panose="020B0503020204020204" pitchFamily="34" charset="-122"/>
                <a:ea typeface="微软雅黑" panose="020B0503020204020204" pitchFamily="34" charset="-122"/>
              </a:rPr>
              <a:t>医学图像分析（骨骼定位）</a:t>
            </a:r>
            <a:endParaRPr lang="zh-CN" altLang="en-US" sz="1800" b="1" dirty="0">
              <a:solidFill>
                <a:srgbClr val="000066"/>
              </a:solidFill>
              <a:latin typeface="微软雅黑" panose="020B0503020204020204" pitchFamily="34" charset="-122"/>
              <a:ea typeface="微软雅黑" panose="020B0503020204020204" pitchFamily="34" charset="-122"/>
            </a:endParaRPr>
          </a:p>
          <a:p>
            <a:pPr marL="342900" marR="0" lvl="0" indent="-342900" algn="l" defTabSz="914400" rtl="0" eaLnBrk="1" fontAlgn="base" latinLnBrk="0" hangingPunct="1">
              <a:lnSpc>
                <a:spcPts val="2200"/>
              </a:lnSpc>
              <a:spcBef>
                <a:spcPct val="20000"/>
              </a:spcBef>
              <a:spcAft>
                <a:spcPct val="0"/>
              </a:spcAft>
              <a:buClr>
                <a:srgbClr val="006600"/>
              </a:buClr>
              <a:buSzPct val="90000"/>
              <a:buFont typeface="Wingdings" panose="05000000000000000000" pitchFamily="2" charset="2"/>
              <a:buChar char="p"/>
              <a:defRPr/>
            </a:pPr>
            <a:r>
              <a:rPr lang="zh-CN" altLang="en-US" sz="1800" b="1" dirty="0">
                <a:solidFill>
                  <a:srgbClr val="000066"/>
                </a:solidFill>
                <a:latin typeface="微软雅黑" panose="020B0503020204020204" pitchFamily="34" charset="-122"/>
                <a:ea typeface="微软雅黑" panose="020B0503020204020204" pitchFamily="34" charset="-122"/>
              </a:rPr>
              <a:t>安全鉴别、监视与跟踪（门禁系统、视频监控）</a:t>
            </a:r>
            <a:endParaRPr lang="zh-CN" altLang="en-US" sz="1800" b="1" dirty="0">
              <a:solidFill>
                <a:srgbClr val="000066"/>
              </a:solidFill>
              <a:latin typeface="微软雅黑" panose="020B0503020204020204" pitchFamily="34" charset="-122"/>
              <a:ea typeface="微软雅黑" panose="020B0503020204020204" pitchFamily="34" charset="-122"/>
            </a:endParaRPr>
          </a:p>
          <a:p>
            <a:pPr marL="342900" marR="0" lvl="0" indent="-342900" algn="l" defTabSz="914400" rtl="0" eaLnBrk="1" fontAlgn="base" latinLnBrk="0" hangingPunct="1">
              <a:lnSpc>
                <a:spcPts val="2200"/>
              </a:lnSpc>
              <a:spcBef>
                <a:spcPct val="20000"/>
              </a:spcBef>
              <a:spcAft>
                <a:spcPct val="0"/>
              </a:spcAft>
              <a:buClr>
                <a:srgbClr val="006600"/>
              </a:buClr>
              <a:buSzPct val="90000"/>
              <a:buFont typeface="Wingdings" panose="05000000000000000000" pitchFamily="2" charset="2"/>
              <a:buChar char="p"/>
              <a:defRPr/>
            </a:pPr>
            <a:r>
              <a:rPr lang="zh-CN" altLang="en-US" sz="1800" b="1" dirty="0">
                <a:solidFill>
                  <a:srgbClr val="000066"/>
                </a:solidFill>
                <a:latin typeface="微软雅黑" panose="020B0503020204020204" pitchFamily="34" charset="-122"/>
                <a:ea typeface="微软雅黑" panose="020B0503020204020204" pitchFamily="34" charset="-122"/>
              </a:rPr>
              <a:t>国防系统（目标自动识别与目标跟踪）</a:t>
            </a:r>
            <a:endParaRPr lang="zh-CN" altLang="en-US" sz="1800" b="1" dirty="0">
              <a:solidFill>
                <a:srgbClr val="000066"/>
              </a:solidFill>
              <a:latin typeface="微软雅黑" panose="020B0503020204020204" pitchFamily="34" charset="-122"/>
              <a:ea typeface="微软雅黑" panose="020B0503020204020204" pitchFamily="34" charset="-122"/>
            </a:endParaRPr>
          </a:p>
          <a:p>
            <a:pPr marL="342900" marR="0" lvl="0" indent="-342900" algn="l" defTabSz="914400" rtl="0" eaLnBrk="1" fontAlgn="base" latinLnBrk="0" hangingPunct="1">
              <a:lnSpc>
                <a:spcPts val="2200"/>
              </a:lnSpc>
              <a:spcBef>
                <a:spcPct val="20000"/>
              </a:spcBef>
              <a:spcAft>
                <a:spcPct val="0"/>
              </a:spcAft>
              <a:buClr>
                <a:srgbClr val="006600"/>
              </a:buClr>
              <a:buSzPct val="90000"/>
              <a:buFont typeface="Wingdings" panose="05000000000000000000" pitchFamily="2" charset="2"/>
              <a:buChar char="p"/>
              <a:defRPr/>
            </a:pPr>
            <a:r>
              <a:rPr lang="zh-CN" altLang="en-US" sz="1800" b="1" dirty="0">
                <a:solidFill>
                  <a:srgbClr val="000066"/>
                </a:solidFill>
                <a:latin typeface="微软雅黑" panose="020B0503020204020204" pitchFamily="34" charset="-122"/>
                <a:ea typeface="微软雅黑" panose="020B0503020204020204" pitchFamily="34" charset="-122"/>
              </a:rPr>
              <a:t>图像与视频检索（基于内容的检索）</a:t>
            </a:r>
            <a:endParaRPr lang="zh-CN" altLang="en-US" sz="1800" b="1" dirty="0">
              <a:solidFill>
                <a:srgbClr val="000066"/>
              </a:solidFill>
              <a:latin typeface="微软雅黑" panose="020B0503020204020204" pitchFamily="34" charset="-122"/>
              <a:ea typeface="微软雅黑" panose="020B0503020204020204" pitchFamily="34" charset="-122"/>
            </a:endParaRPr>
          </a:p>
          <a:p>
            <a:pPr marL="342900" marR="0" lvl="0" indent="-342900" algn="l" defTabSz="914400" rtl="0" eaLnBrk="1" fontAlgn="base" latinLnBrk="0" hangingPunct="1">
              <a:lnSpc>
                <a:spcPts val="2200"/>
              </a:lnSpc>
              <a:spcBef>
                <a:spcPct val="20000"/>
              </a:spcBef>
              <a:spcAft>
                <a:spcPct val="0"/>
              </a:spcAft>
              <a:buClr>
                <a:srgbClr val="006600"/>
              </a:buClr>
              <a:buSzPct val="90000"/>
              <a:buFont typeface="Wingdings" panose="05000000000000000000" pitchFamily="2" charset="2"/>
              <a:buChar char="p"/>
              <a:defRPr/>
            </a:pPr>
            <a:r>
              <a:rPr lang="zh-CN" altLang="en-US" sz="1800" b="1" dirty="0">
                <a:solidFill>
                  <a:srgbClr val="000066"/>
                </a:solidFill>
                <a:latin typeface="微软雅黑" panose="020B0503020204020204" pitchFamily="34" charset="-122"/>
                <a:ea typeface="微软雅黑" panose="020B0503020204020204" pitchFamily="34" charset="-122"/>
              </a:rPr>
              <a:t>文物保护（数字博物馆）</a:t>
            </a:r>
            <a:endParaRPr lang="zh-CN" altLang="en-US" sz="1800" b="1" dirty="0">
              <a:solidFill>
                <a:srgbClr val="000066"/>
              </a:solidFill>
              <a:latin typeface="微软雅黑" panose="020B0503020204020204" pitchFamily="34" charset="-122"/>
              <a:ea typeface="微软雅黑" panose="020B0503020204020204" pitchFamily="34" charset="-122"/>
            </a:endParaRPr>
          </a:p>
          <a:p>
            <a:pPr marL="342900" marR="0" lvl="0" indent="-342900" algn="l" defTabSz="914400" rtl="0" eaLnBrk="1" fontAlgn="base" latinLnBrk="0" hangingPunct="1">
              <a:lnSpc>
                <a:spcPts val="2200"/>
              </a:lnSpc>
              <a:spcBef>
                <a:spcPct val="20000"/>
              </a:spcBef>
              <a:spcAft>
                <a:spcPct val="0"/>
              </a:spcAft>
              <a:buClr>
                <a:srgbClr val="006600"/>
              </a:buClr>
              <a:buSzPct val="90000"/>
              <a:buFont typeface="Wingdings" panose="05000000000000000000" pitchFamily="2" charset="2"/>
              <a:buChar char="p"/>
              <a:defRPr/>
            </a:pPr>
            <a:r>
              <a:rPr lang="zh-CN" altLang="en-US" sz="1800" b="1" dirty="0">
                <a:solidFill>
                  <a:srgbClr val="000066"/>
                </a:solidFill>
                <a:latin typeface="微软雅黑" panose="020B0503020204020204" pitchFamily="34" charset="-122"/>
                <a:ea typeface="微软雅黑" panose="020B0503020204020204" pitchFamily="34" charset="-122"/>
              </a:rPr>
              <a:t>其他（游戏、动画、体育、人机交互） </a:t>
            </a:r>
            <a:r>
              <a:rPr lang="en-US" altLang="zh-CN" sz="1800" b="1" dirty="0">
                <a:solidFill>
                  <a:srgbClr val="000066"/>
                </a:solidFill>
                <a:latin typeface="微软雅黑" panose="020B0503020204020204" pitchFamily="34" charset="-122"/>
                <a:ea typeface="微软雅黑" panose="020B0503020204020204" pitchFamily="34" charset="-122"/>
              </a:rPr>
              <a:t>…………</a:t>
            </a:r>
            <a:endParaRPr lang="zh-CN" altLang="en-US" sz="1800" b="1" dirty="0">
              <a:solidFill>
                <a:srgbClr val="00006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5457404" y="185422"/>
            <a:ext cx="1213421" cy="338554"/>
          </a:xfrm>
          <a:prstGeom prst="rect">
            <a:avLst/>
          </a:prstGeom>
          <a:noFill/>
        </p:spPr>
        <p:txBody>
          <a:bodyPr wrap="square" rtlCol="0">
            <a:spAutoFit/>
          </a:bodyPr>
          <a:lstStyle/>
          <a:p>
            <a:r>
              <a:rPr lang="zh-CN" altLang="en-US" sz="1600" b="1"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典型应用</a:t>
            </a:r>
            <a:endParaRPr lang="zh-CN" altLang="en-US"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8F63A3B-78C7-47BE-AE5E-E10140E04643}" type="slidenum">
              <a:rPr lang="en-US" smtClean="0"/>
            </a:fld>
            <a:endParaRPr lang="en-US" dirty="0"/>
          </a:p>
        </p:txBody>
      </p:sp>
      <p:sp>
        <p:nvSpPr>
          <p:cNvPr id="3" name="矩形 2"/>
          <p:cNvSpPr/>
          <p:nvPr/>
        </p:nvSpPr>
        <p:spPr>
          <a:xfrm>
            <a:off x="670404" y="108335"/>
            <a:ext cx="2758596" cy="369332"/>
          </a:xfrm>
          <a:prstGeom prst="rect">
            <a:avLst/>
          </a:prstGeom>
        </p:spPr>
        <p:txBody>
          <a:bodyPr wrap="square">
            <a:spAutoFit/>
          </a:bodyPr>
          <a:lstStyle/>
          <a:p>
            <a:r>
              <a:rPr lang="zh-CN" altLang="en-US" b="1" dirty="0">
                <a:solidFill>
                  <a:srgbClr val="000000"/>
                </a:solidFill>
                <a:latin typeface="微软雅黑" panose="020B0503020204020204" pitchFamily="34" charset="-122"/>
                <a:ea typeface="微软雅黑" panose="020B0503020204020204" pitchFamily="34" charset="-122"/>
              </a:rPr>
              <a:t>五、</a:t>
            </a:r>
            <a:r>
              <a:rPr lang="zh-CN" altLang="en-US" b="1" dirty="0">
                <a:solidFill>
                  <a:srgbClr val="000066"/>
                </a:solidFill>
                <a:latin typeface="微软雅黑" panose="020B0503020204020204" pitchFamily="34" charset="-122"/>
                <a:ea typeface="微软雅黑" panose="020B0503020204020204" pitchFamily="34" charset="-122"/>
              </a:rPr>
              <a:t>了解图像处理应用</a:t>
            </a:r>
            <a:endParaRPr lang="zh-CN" altLang="en-US" b="1" dirty="0">
              <a:solidFill>
                <a:srgbClr val="000066"/>
              </a:solidFill>
              <a:latin typeface="微软雅黑" panose="020B0503020204020204" pitchFamily="34" charset="-122"/>
              <a:ea typeface="微软雅黑" panose="020B0503020204020204" pitchFamily="34" charset="-122"/>
            </a:endParaRPr>
          </a:p>
        </p:txBody>
      </p:sp>
      <p:grpSp>
        <p:nvGrpSpPr>
          <p:cNvPr id="34" name="组合 33"/>
          <p:cNvGrpSpPr/>
          <p:nvPr/>
        </p:nvGrpSpPr>
        <p:grpSpPr>
          <a:xfrm>
            <a:off x="427037" y="725620"/>
            <a:ext cx="6104333" cy="3940044"/>
            <a:chOff x="448931" y="614209"/>
            <a:chExt cx="6104333" cy="3940044"/>
          </a:xfrm>
        </p:grpSpPr>
        <p:pic>
          <p:nvPicPr>
            <p:cNvPr id="4"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57361" y="614209"/>
              <a:ext cx="1804052" cy="1208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78954" y="658843"/>
              <a:ext cx="1100238" cy="1106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29114" y="685319"/>
              <a:ext cx="1030286" cy="1057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descr="app1-img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31" y="2022977"/>
              <a:ext cx="2537060" cy="1067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 descr="app2-img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73679" y="2587059"/>
              <a:ext cx="1578624" cy="481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60_ForwardCollisionWarning_Technology.mpeg">
              <a:hlinkClick r:id="" action="ppaction://media"/>
            </p:cNvPr>
            <p:cNvPicPr>
              <a:picLocks noRot="1" noChangeAspect="1" noChangeArrowheads="1"/>
            </p:cNvPicPr>
            <p:nvPr>
              <a:videoFile r:link="rId6"/>
              <p:extLst>
                <p:ext uri="{DAA4B4D4-6D71-4841-9C94-3DE7FCFB9230}">
                  <p14:media xmlns:p14="http://schemas.microsoft.com/office/powerpoint/2010/main" r:link="rId7"/>
                </p:ext>
              </p:extLst>
            </p:nvPr>
          </p:nvPicPr>
          <p:blipFill>
            <a:blip r:embed="rId8">
              <a:extLst>
                <a:ext uri="{28A0092B-C50C-407E-A947-70E740481C1C}">
                  <a14:useLocalDpi xmlns:a14="http://schemas.microsoft.com/office/drawing/2010/main" val="0"/>
                </a:ext>
              </a:extLst>
            </a:blip>
            <a:srcRect/>
            <a:stretch>
              <a:fillRect/>
            </a:stretch>
          </p:blipFill>
          <p:spPr>
            <a:xfrm>
              <a:off x="5359400" y="703339"/>
              <a:ext cx="1088832" cy="1039868"/>
            </a:xfrm>
            <a:prstGeom prst="rect">
              <a:avLst/>
            </a:prstGeom>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 name="Picture 4" descr="DESKTOP"/>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85138" y="3377576"/>
              <a:ext cx="1285873" cy="853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8" descr="basketball_stromotion"/>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19419" y="3350957"/>
              <a:ext cx="1265950" cy="844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4" descr="olympics_virtual_imagi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785369" y="3344092"/>
              <a:ext cx="1315733" cy="87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6" descr="skatertracki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01102" y="3327504"/>
              <a:ext cx="1354176" cy="90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5" descr="app4-img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V="1">
              <a:off x="4574292" y="2062237"/>
              <a:ext cx="1872894" cy="514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3" descr="app4-img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591140" y="2596370"/>
              <a:ext cx="1856045" cy="474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3" descr="app2-img3"/>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974407" y="2053765"/>
              <a:ext cx="1585496" cy="521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573993" y="1771017"/>
              <a:ext cx="1546907" cy="276999"/>
            </a:xfrm>
            <a:prstGeom prst="rect">
              <a:avLst/>
            </a:prstGeom>
            <a:gradFill>
              <a:gsLst>
                <a:gs pos="0">
                  <a:schemeClr val="accent1">
                    <a:lumMod val="75000"/>
                    <a:alpha val="0"/>
                  </a:schemeClr>
                </a:gs>
                <a:gs pos="25000">
                  <a:schemeClr val="accent1">
                    <a:lumMod val="75000"/>
                    <a:alpha val="80000"/>
                  </a:schemeClr>
                </a:gs>
                <a:gs pos="75000">
                  <a:schemeClr val="accent1">
                    <a:lumMod val="75000"/>
                    <a:alpha val="80000"/>
                  </a:schemeClr>
                </a:gs>
                <a:gs pos="100000">
                  <a:schemeClr val="accent1">
                    <a:lumMod val="75000"/>
                    <a:alpha val="0"/>
                  </a:schemeClr>
                </a:gs>
              </a:gsLst>
              <a:lin ang="0" scaled="0"/>
            </a:gradFill>
          </p:spPr>
          <p:txBody>
            <a:bodyPr wrap="square">
              <a:spAutoFit/>
            </a:bodyPr>
            <a:lstStyle/>
            <a:p>
              <a:pPr algn="ctr"/>
              <a:r>
                <a:rPr lang="zh-CN" altLang="en-US" sz="1200" b="1" dirty="0">
                  <a:solidFill>
                    <a:srgbClr val="FFC000"/>
                  </a:solidFill>
                  <a:effectLst>
                    <a:glow rad="127000">
                      <a:schemeClr val="accent1">
                        <a:lumMod val="50000"/>
                      </a:schemeClr>
                    </a:glow>
                    <a:outerShdw blurRad="38100" dist="38100" dir="2700000" algn="tl">
                      <a:srgbClr val="000000">
                        <a:alpha val="43137"/>
                      </a:srgbClr>
                    </a:outerShdw>
                  </a:effectLst>
                  <a:latin typeface="Calibri" panose="020F0502020204030204" pitchFamily="34" charset="0"/>
                  <a:ea typeface="微软雅黑" panose="020B0503020204020204" pitchFamily="34" charset="-122"/>
                </a:rPr>
                <a:t>人脸检测</a:t>
              </a:r>
              <a:endParaRPr lang="zh-CN" altLang="en-US" sz="1200" b="1" dirty="0">
                <a:solidFill>
                  <a:srgbClr val="FFC000"/>
                </a:solidFill>
                <a:effectLst>
                  <a:glow rad="127000">
                    <a:schemeClr val="accent1">
                      <a:lumMod val="50000"/>
                    </a:schemeClr>
                  </a:glow>
                  <a:outerShdw blurRad="38100" dist="38100" dir="2700000" algn="tl">
                    <a:srgbClr val="000000">
                      <a:alpha val="43137"/>
                    </a:srgbClr>
                  </a:outerShdw>
                </a:effectLst>
                <a:latin typeface="Calibri" panose="020F0502020204030204" pitchFamily="34" charset="0"/>
                <a:ea typeface="微软雅黑" panose="020B0503020204020204" pitchFamily="34" charset="-122"/>
              </a:endParaRPr>
            </a:p>
          </p:txBody>
        </p:sp>
        <p:sp>
          <p:nvSpPr>
            <p:cNvPr id="27" name="文本框 26"/>
            <p:cNvSpPr txBox="1"/>
            <p:nvPr/>
          </p:nvSpPr>
          <p:spPr>
            <a:xfrm>
              <a:off x="2210190" y="1776102"/>
              <a:ext cx="2069002" cy="276999"/>
            </a:xfrm>
            <a:prstGeom prst="rect">
              <a:avLst/>
            </a:prstGeom>
            <a:gradFill>
              <a:gsLst>
                <a:gs pos="0">
                  <a:schemeClr val="accent1">
                    <a:lumMod val="75000"/>
                    <a:alpha val="0"/>
                  </a:schemeClr>
                </a:gs>
                <a:gs pos="25000">
                  <a:schemeClr val="accent1">
                    <a:lumMod val="75000"/>
                    <a:alpha val="80000"/>
                  </a:schemeClr>
                </a:gs>
                <a:gs pos="75000">
                  <a:schemeClr val="accent1">
                    <a:lumMod val="75000"/>
                    <a:alpha val="80000"/>
                  </a:schemeClr>
                </a:gs>
                <a:gs pos="100000">
                  <a:schemeClr val="accent1">
                    <a:lumMod val="75000"/>
                    <a:alpha val="0"/>
                  </a:schemeClr>
                </a:gs>
              </a:gsLst>
              <a:lin ang="0" scaled="0"/>
            </a:gradFill>
          </p:spPr>
          <p:txBody>
            <a:bodyPr wrap="square">
              <a:spAutoFit/>
            </a:bodyPr>
            <a:lstStyle/>
            <a:p>
              <a:pPr algn="ctr"/>
              <a:r>
                <a:rPr lang="zh-CN" altLang="en-US" sz="1200" b="1" dirty="0">
                  <a:solidFill>
                    <a:srgbClr val="FFC000"/>
                  </a:solidFill>
                  <a:effectLst>
                    <a:glow rad="127000">
                      <a:schemeClr val="accent1">
                        <a:lumMod val="50000"/>
                      </a:schemeClr>
                    </a:glow>
                    <a:outerShdw blurRad="38100" dist="38100" dir="2700000" algn="tl">
                      <a:srgbClr val="000000">
                        <a:alpha val="43137"/>
                      </a:srgbClr>
                    </a:outerShdw>
                  </a:effectLst>
                  <a:latin typeface="Calibri" panose="020F0502020204030204" pitchFamily="34" charset="0"/>
                  <a:ea typeface="微软雅黑" panose="020B0503020204020204" pitchFamily="34" charset="-122"/>
                </a:rPr>
                <a:t>虹膜识别</a:t>
              </a:r>
              <a:endParaRPr lang="zh-CN" altLang="en-US" sz="1200" b="1" dirty="0">
                <a:solidFill>
                  <a:srgbClr val="FFC000"/>
                </a:solidFill>
                <a:effectLst>
                  <a:glow rad="127000">
                    <a:schemeClr val="accent1">
                      <a:lumMod val="50000"/>
                    </a:schemeClr>
                  </a:glow>
                  <a:outerShdw blurRad="38100" dist="38100" dir="2700000" algn="tl">
                    <a:srgbClr val="000000">
                      <a:alpha val="43137"/>
                    </a:srgbClr>
                  </a:outerShdw>
                </a:effectLst>
                <a:latin typeface="Calibri" panose="020F0502020204030204" pitchFamily="34" charset="0"/>
                <a:ea typeface="微软雅黑" panose="020B0503020204020204" pitchFamily="34" charset="-122"/>
              </a:endParaRPr>
            </a:p>
          </p:txBody>
        </p:sp>
        <p:pic>
          <p:nvPicPr>
            <p:cNvPr id="28" name="Picture 3"/>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199185" y="651316"/>
              <a:ext cx="1009338" cy="1117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文本框 28"/>
            <p:cNvSpPr txBox="1"/>
            <p:nvPr/>
          </p:nvSpPr>
          <p:spPr>
            <a:xfrm>
              <a:off x="4374464" y="1765048"/>
              <a:ext cx="2069002" cy="276999"/>
            </a:xfrm>
            <a:prstGeom prst="rect">
              <a:avLst/>
            </a:prstGeom>
            <a:gradFill>
              <a:gsLst>
                <a:gs pos="0">
                  <a:schemeClr val="accent1">
                    <a:lumMod val="75000"/>
                    <a:alpha val="0"/>
                  </a:schemeClr>
                </a:gs>
                <a:gs pos="25000">
                  <a:schemeClr val="accent1">
                    <a:lumMod val="75000"/>
                    <a:alpha val="80000"/>
                  </a:schemeClr>
                </a:gs>
                <a:gs pos="75000">
                  <a:schemeClr val="accent1">
                    <a:lumMod val="75000"/>
                    <a:alpha val="80000"/>
                  </a:schemeClr>
                </a:gs>
                <a:gs pos="100000">
                  <a:schemeClr val="accent1">
                    <a:lumMod val="75000"/>
                    <a:alpha val="0"/>
                  </a:schemeClr>
                </a:gs>
              </a:gsLst>
              <a:lin ang="0" scaled="0"/>
            </a:gradFill>
          </p:spPr>
          <p:txBody>
            <a:bodyPr wrap="square">
              <a:spAutoFit/>
            </a:bodyPr>
            <a:lstStyle/>
            <a:p>
              <a:pPr algn="ctr"/>
              <a:r>
                <a:rPr lang="zh-CN" altLang="en-US" sz="1200" b="1" dirty="0">
                  <a:solidFill>
                    <a:srgbClr val="FFC000"/>
                  </a:solidFill>
                  <a:effectLst>
                    <a:glow rad="127000">
                      <a:schemeClr val="accent1">
                        <a:lumMod val="50000"/>
                      </a:schemeClr>
                    </a:glow>
                    <a:outerShdw blurRad="38100" dist="38100" dir="2700000" algn="tl">
                      <a:srgbClr val="000000">
                        <a:alpha val="43137"/>
                      </a:srgbClr>
                    </a:outerShdw>
                  </a:effectLst>
                  <a:latin typeface="Calibri" panose="020F0502020204030204" pitchFamily="34" charset="0"/>
                  <a:ea typeface="微软雅黑" panose="020B0503020204020204" pitchFamily="34" charset="-122"/>
                </a:rPr>
                <a:t>自动驾驶</a:t>
              </a:r>
              <a:endParaRPr lang="zh-CN" altLang="en-US" sz="1200" b="1" dirty="0">
                <a:solidFill>
                  <a:srgbClr val="FFC000"/>
                </a:solidFill>
                <a:effectLst>
                  <a:glow rad="127000">
                    <a:schemeClr val="accent1">
                      <a:lumMod val="50000"/>
                    </a:schemeClr>
                  </a:glow>
                  <a:outerShdw blurRad="38100" dist="38100" dir="2700000" algn="tl">
                    <a:srgbClr val="000000">
                      <a:alpha val="43137"/>
                    </a:srgbClr>
                  </a:outerShdw>
                </a:effectLst>
                <a:latin typeface="Calibri" panose="020F0502020204030204" pitchFamily="34" charset="0"/>
                <a:ea typeface="微软雅黑" panose="020B0503020204020204" pitchFamily="34" charset="-122"/>
              </a:endParaRPr>
            </a:p>
          </p:txBody>
        </p:sp>
        <p:sp>
          <p:nvSpPr>
            <p:cNvPr id="31" name="文本框 30"/>
            <p:cNvSpPr txBox="1"/>
            <p:nvPr/>
          </p:nvSpPr>
          <p:spPr>
            <a:xfrm>
              <a:off x="525282" y="3068561"/>
              <a:ext cx="5979271" cy="276999"/>
            </a:xfrm>
            <a:prstGeom prst="rect">
              <a:avLst/>
            </a:prstGeom>
            <a:gradFill>
              <a:gsLst>
                <a:gs pos="0">
                  <a:schemeClr val="accent1">
                    <a:lumMod val="75000"/>
                    <a:alpha val="0"/>
                  </a:schemeClr>
                </a:gs>
                <a:gs pos="25000">
                  <a:schemeClr val="accent1">
                    <a:lumMod val="75000"/>
                    <a:alpha val="80000"/>
                  </a:schemeClr>
                </a:gs>
                <a:gs pos="75000">
                  <a:schemeClr val="accent1">
                    <a:lumMod val="75000"/>
                    <a:alpha val="80000"/>
                  </a:schemeClr>
                </a:gs>
                <a:gs pos="100000">
                  <a:schemeClr val="accent1">
                    <a:lumMod val="75000"/>
                    <a:alpha val="0"/>
                  </a:schemeClr>
                </a:gs>
              </a:gsLst>
              <a:lin ang="0" scaled="0"/>
            </a:gradFill>
          </p:spPr>
          <p:txBody>
            <a:bodyPr wrap="square">
              <a:spAutoFit/>
            </a:bodyPr>
            <a:lstStyle/>
            <a:p>
              <a:r>
                <a:rPr lang="zh-CN" altLang="en-US" sz="1200" b="1" dirty="0">
                  <a:solidFill>
                    <a:srgbClr val="FFC000"/>
                  </a:solidFill>
                  <a:effectLst>
                    <a:glow rad="127000">
                      <a:schemeClr val="accent1">
                        <a:lumMod val="50000"/>
                      </a:schemeClr>
                    </a:glow>
                    <a:outerShdw blurRad="38100" dist="38100" dir="2700000" algn="tl">
                      <a:srgbClr val="000000">
                        <a:alpha val="43137"/>
                      </a:srgbClr>
                    </a:outerShdw>
                  </a:effectLst>
                  <a:latin typeface="Calibri" panose="020F0502020204030204" pitchFamily="34" charset="0"/>
                  <a:ea typeface="微软雅黑" panose="020B0503020204020204" pitchFamily="34" charset="-122"/>
                </a:rPr>
                <a:t>                设计图像拼接游戏                        图像拼接用于电影             制图学中的图像拼接                 </a:t>
              </a:r>
              <a:endParaRPr lang="zh-CN" altLang="en-US" sz="1200" b="1" dirty="0">
                <a:solidFill>
                  <a:srgbClr val="FFC000"/>
                </a:solidFill>
                <a:effectLst>
                  <a:glow rad="127000">
                    <a:schemeClr val="accent1">
                      <a:lumMod val="50000"/>
                    </a:schemeClr>
                  </a:glow>
                  <a:outerShdw blurRad="38100" dist="38100" dir="2700000" algn="tl">
                    <a:srgbClr val="000000">
                      <a:alpha val="43137"/>
                    </a:srgbClr>
                  </a:outerShdw>
                </a:effectLst>
                <a:latin typeface="Calibri" panose="020F0502020204030204" pitchFamily="34" charset="0"/>
                <a:ea typeface="微软雅黑" panose="020B0503020204020204" pitchFamily="34" charset="-122"/>
              </a:endParaRPr>
            </a:p>
          </p:txBody>
        </p:sp>
        <p:pic>
          <p:nvPicPr>
            <p:cNvPr id="32" name="Picture 5" descr="Image1_Madrid"/>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800871" y="3377577"/>
              <a:ext cx="642595" cy="844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文本框 32"/>
            <p:cNvSpPr txBox="1"/>
            <p:nvPr/>
          </p:nvSpPr>
          <p:spPr>
            <a:xfrm>
              <a:off x="573993" y="4277254"/>
              <a:ext cx="5979271" cy="276999"/>
            </a:xfrm>
            <a:prstGeom prst="rect">
              <a:avLst/>
            </a:prstGeom>
            <a:gradFill>
              <a:gsLst>
                <a:gs pos="0">
                  <a:schemeClr val="accent1">
                    <a:lumMod val="75000"/>
                    <a:alpha val="0"/>
                  </a:schemeClr>
                </a:gs>
                <a:gs pos="25000">
                  <a:schemeClr val="accent1">
                    <a:lumMod val="75000"/>
                    <a:alpha val="80000"/>
                  </a:schemeClr>
                </a:gs>
                <a:gs pos="75000">
                  <a:schemeClr val="accent1">
                    <a:lumMod val="75000"/>
                    <a:alpha val="80000"/>
                  </a:schemeClr>
                </a:gs>
                <a:gs pos="100000">
                  <a:schemeClr val="accent1">
                    <a:lumMod val="75000"/>
                    <a:alpha val="0"/>
                  </a:schemeClr>
                </a:gs>
              </a:gsLst>
              <a:lin ang="0" scaled="0"/>
            </a:gradFill>
          </p:spPr>
          <p:txBody>
            <a:bodyPr wrap="square">
              <a:spAutoFit/>
            </a:bodyPr>
            <a:lstStyle/>
            <a:p>
              <a:pPr algn="ctr"/>
              <a:r>
                <a:rPr lang="zh-CN" altLang="en-US" sz="1200" b="1" dirty="0">
                  <a:solidFill>
                    <a:srgbClr val="FFC000"/>
                  </a:solidFill>
                  <a:effectLst>
                    <a:glow rad="127000">
                      <a:schemeClr val="accent1">
                        <a:lumMod val="50000"/>
                      </a:schemeClr>
                    </a:glow>
                    <a:outerShdw blurRad="38100" dist="38100" dir="2700000" algn="tl">
                      <a:srgbClr val="000000">
                        <a:alpha val="43137"/>
                      </a:srgbClr>
                    </a:outerShdw>
                  </a:effectLst>
                  <a:latin typeface="Calibri" panose="020F0502020204030204" pitchFamily="34" charset="0"/>
                  <a:ea typeface="微软雅黑" panose="020B0503020204020204" pitchFamily="34" charset="-122"/>
                </a:rPr>
                <a:t>                                     运动分析                                          网球运动分析</a:t>
              </a:r>
              <a:endParaRPr lang="zh-CN" altLang="en-US" sz="1200" b="1" dirty="0">
                <a:solidFill>
                  <a:srgbClr val="FFC000"/>
                </a:solidFill>
                <a:effectLst>
                  <a:glow rad="127000">
                    <a:schemeClr val="accent1">
                      <a:lumMod val="50000"/>
                    </a:schemeClr>
                  </a:glow>
                  <a:outerShdw blurRad="38100" dist="38100" dir="2700000" algn="tl">
                    <a:srgbClr val="000000">
                      <a:alpha val="43137"/>
                    </a:srgbClr>
                  </a:outerShdw>
                </a:effectLst>
                <a:latin typeface="Calibri" panose="020F0502020204030204" pitchFamily="34" charset="0"/>
                <a:ea typeface="微软雅黑" panose="020B0503020204020204" pitchFamily="34" charset="-122"/>
              </a:endParaRPr>
            </a:p>
          </p:txBody>
        </p:sp>
      </p:grpSp>
      <p:sp>
        <p:nvSpPr>
          <p:cNvPr id="30" name="文本框 29"/>
          <p:cNvSpPr txBox="1"/>
          <p:nvPr/>
        </p:nvSpPr>
        <p:spPr>
          <a:xfrm>
            <a:off x="5457404" y="185422"/>
            <a:ext cx="1213421" cy="338554"/>
          </a:xfrm>
          <a:prstGeom prst="rect">
            <a:avLst/>
          </a:prstGeom>
          <a:noFill/>
        </p:spPr>
        <p:txBody>
          <a:bodyPr wrap="square" rtlCol="0">
            <a:spAutoFit/>
          </a:bodyPr>
          <a:lstStyle/>
          <a:p>
            <a:r>
              <a:rPr lang="zh-CN" altLang="en-US" sz="1600" b="1"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典型应用</a:t>
            </a:r>
            <a:endParaRPr lang="zh-CN" altLang="en-US"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8F63A3B-78C7-47BE-AE5E-E10140E04643}" type="slidenum">
              <a:rPr lang="en-US" smtClean="0"/>
            </a:fld>
            <a:endParaRPr lang="en-US" dirty="0"/>
          </a:p>
        </p:txBody>
      </p:sp>
      <p:sp>
        <p:nvSpPr>
          <p:cNvPr id="3" name="矩形 2"/>
          <p:cNvSpPr/>
          <p:nvPr/>
        </p:nvSpPr>
        <p:spPr>
          <a:xfrm>
            <a:off x="670404" y="108335"/>
            <a:ext cx="3425346" cy="369332"/>
          </a:xfrm>
          <a:prstGeom prst="rect">
            <a:avLst/>
          </a:prstGeom>
        </p:spPr>
        <p:txBody>
          <a:bodyPr wrap="square">
            <a:spAutoFit/>
          </a:bodyPr>
          <a:lstStyle/>
          <a:p>
            <a:pPr algn="ctr"/>
            <a:r>
              <a:rPr lang="zh-CN" altLang="en-US" b="1" dirty="0">
                <a:solidFill>
                  <a:srgbClr val="000000"/>
                </a:solidFill>
                <a:latin typeface="微软雅黑" panose="020B0503020204020204" pitchFamily="34" charset="-122"/>
                <a:ea typeface="微软雅黑" panose="020B0503020204020204" pitchFamily="34" charset="-122"/>
              </a:rPr>
              <a:t>六、</a:t>
            </a:r>
            <a:r>
              <a:rPr lang="zh-CN" altLang="en-US" b="1" dirty="0">
                <a:solidFill>
                  <a:srgbClr val="000066"/>
                </a:solidFill>
                <a:latin typeface="微软雅黑" panose="020B0503020204020204" pitchFamily="34" charset="-122"/>
                <a:ea typeface="微软雅黑" panose="020B0503020204020204" pitchFamily="34" charset="-122"/>
              </a:rPr>
              <a:t>图像分析与其它学科的联系</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13" name="Rectangle 3"/>
          <p:cNvSpPr txBox="1">
            <a:spLocks noChangeArrowheads="1"/>
          </p:cNvSpPr>
          <p:nvPr/>
        </p:nvSpPr>
        <p:spPr bwMode="auto">
          <a:xfrm>
            <a:off x="438694" y="1152015"/>
            <a:ext cx="6150641" cy="3615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eaLnBrk="0" fontAlgn="base" hangingPunct="0">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eaLnBrk="0" fontAlgn="base" hangingPunct="0">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just" defTabSz="914400" rtl="0" eaLnBrk="1" fontAlgn="base" latinLnBrk="0" hangingPunct="1">
              <a:lnSpc>
                <a:spcPts val="2200"/>
              </a:lnSpc>
              <a:spcBef>
                <a:spcPct val="20000"/>
              </a:spcBef>
              <a:spcAft>
                <a:spcPct val="0"/>
              </a:spcAft>
              <a:buClr>
                <a:srgbClr val="006600"/>
              </a:buClr>
              <a:buSzPct val="90000"/>
              <a:buFont typeface="Wingdings" panose="05000000000000000000" pitchFamily="2" charset="2"/>
              <a:buChar char="Ø"/>
              <a:defRPr/>
            </a:pPr>
            <a:r>
              <a:rPr lang="zh-CN" altLang="en-US" sz="1400" b="1" dirty="0">
                <a:solidFill>
                  <a:srgbClr val="000066"/>
                </a:solidFill>
                <a:latin typeface="微软雅黑" panose="020B0503020204020204" pitchFamily="34" charset="-122"/>
                <a:ea typeface="微软雅黑" panose="020B0503020204020204" pitchFamily="34" charset="-122"/>
              </a:rPr>
              <a:t>图像处理 </a:t>
            </a:r>
            <a:r>
              <a:rPr lang="en-US" altLang="zh-CN" sz="1400" b="1" dirty="0">
                <a:solidFill>
                  <a:srgbClr val="000066"/>
                </a:solidFill>
                <a:latin typeface="微软雅黑" panose="020B0503020204020204" pitchFamily="34" charset="-122"/>
                <a:ea typeface="微软雅黑" panose="020B0503020204020204" pitchFamily="34" charset="-122"/>
              </a:rPr>
              <a:t>(Image Processing) </a:t>
            </a:r>
            <a:r>
              <a:rPr lang="zh-CN" altLang="en-US" sz="1400" b="1" dirty="0">
                <a:solidFill>
                  <a:srgbClr val="000066"/>
                </a:solidFill>
                <a:latin typeface="微软雅黑" panose="020B0503020204020204" pitchFamily="34" charset="-122"/>
                <a:ea typeface="微软雅黑" panose="020B0503020204020204" pitchFamily="34" charset="-122"/>
              </a:rPr>
              <a:t>图像处理通常是把一幅图像变换成另外一幅图像，也就是说，</a:t>
            </a:r>
            <a:r>
              <a:rPr lang="zh-CN" altLang="en-US" sz="1400" b="1" dirty="0">
                <a:solidFill>
                  <a:srgbClr val="FF0000"/>
                </a:solidFill>
                <a:latin typeface="微软雅黑" panose="020B0503020204020204" pitchFamily="34" charset="-122"/>
                <a:ea typeface="微软雅黑" panose="020B0503020204020204" pitchFamily="34" charset="-122"/>
              </a:rPr>
              <a:t>图像处理系统的输入是图像，输出仍然是图像</a:t>
            </a:r>
            <a:r>
              <a:rPr lang="zh-CN" altLang="en-US" sz="1400" b="1" dirty="0">
                <a:solidFill>
                  <a:srgbClr val="000066"/>
                </a:solidFill>
                <a:latin typeface="微软雅黑" panose="020B0503020204020204" pitchFamily="34" charset="-122"/>
                <a:ea typeface="微软雅黑" panose="020B0503020204020204" pitchFamily="34" charset="-122"/>
              </a:rPr>
              <a:t>，信息恢复任务则留给人来完成。</a:t>
            </a:r>
            <a:endParaRPr lang="zh-CN" altLang="en-US" sz="1400" b="1" dirty="0">
              <a:solidFill>
                <a:srgbClr val="000066"/>
              </a:solidFill>
              <a:latin typeface="微软雅黑" panose="020B0503020204020204" pitchFamily="34" charset="-122"/>
              <a:ea typeface="微软雅黑" panose="020B0503020204020204" pitchFamily="34" charset="-122"/>
            </a:endParaRPr>
          </a:p>
          <a:p>
            <a:pPr marR="0" lvl="0" algn="just" defTabSz="914400" rtl="0" eaLnBrk="1" fontAlgn="base" latinLnBrk="0" hangingPunct="1">
              <a:lnSpc>
                <a:spcPts val="2200"/>
              </a:lnSpc>
              <a:spcBef>
                <a:spcPts val="1200"/>
              </a:spcBef>
              <a:spcAft>
                <a:spcPct val="0"/>
              </a:spcAft>
              <a:buClr>
                <a:srgbClr val="006600"/>
              </a:buClr>
              <a:buSzPct val="90000"/>
              <a:buFont typeface="Wingdings" panose="05000000000000000000" pitchFamily="2" charset="2"/>
              <a:buChar char="Ø"/>
              <a:defRPr/>
            </a:pPr>
            <a:r>
              <a:rPr lang="zh-CN" altLang="en-US" sz="1400" b="1" dirty="0">
                <a:solidFill>
                  <a:srgbClr val="000066"/>
                </a:solidFill>
                <a:latin typeface="微软雅黑" panose="020B0503020204020204" pitchFamily="34" charset="-122"/>
                <a:ea typeface="微软雅黑" panose="020B0503020204020204" pitchFamily="34" charset="-122"/>
              </a:rPr>
              <a:t>计算机图形学  </a:t>
            </a:r>
            <a:r>
              <a:rPr lang="en-US" altLang="zh-CN" sz="1400" b="1" dirty="0">
                <a:solidFill>
                  <a:srgbClr val="000066"/>
                </a:solidFill>
                <a:latin typeface="微软雅黑" panose="020B0503020204020204" pitchFamily="34" charset="-122"/>
                <a:ea typeface="微软雅黑" panose="020B0503020204020204" pitchFamily="34" charset="-122"/>
              </a:rPr>
              <a:t>(Computer Graphics) </a:t>
            </a:r>
            <a:r>
              <a:rPr lang="zh-CN" altLang="en-US" sz="1400" b="1" dirty="0">
                <a:solidFill>
                  <a:srgbClr val="000066"/>
                </a:solidFill>
                <a:latin typeface="微软雅黑" panose="020B0503020204020204" pitchFamily="34" charset="-122"/>
                <a:ea typeface="微软雅黑" panose="020B0503020204020204" pitchFamily="34" charset="-122"/>
              </a:rPr>
              <a:t>通过</a:t>
            </a:r>
            <a:r>
              <a:rPr lang="zh-CN" altLang="en-US" sz="1400" b="1" dirty="0">
                <a:solidFill>
                  <a:srgbClr val="FF0000"/>
                </a:solidFill>
                <a:latin typeface="微软雅黑" panose="020B0503020204020204" pitchFamily="34" charset="-122"/>
                <a:ea typeface="微软雅黑" panose="020B0503020204020204" pitchFamily="34" charset="-122"/>
              </a:rPr>
              <a:t>几何基元，如线、圆和自由曲面</a:t>
            </a:r>
            <a:r>
              <a:rPr lang="zh-CN" altLang="en-US" sz="1400" b="1" dirty="0">
                <a:solidFill>
                  <a:srgbClr val="000066"/>
                </a:solidFill>
                <a:latin typeface="微软雅黑" panose="020B0503020204020204" pitchFamily="34" charset="-122"/>
                <a:ea typeface="微软雅黑" panose="020B0503020204020204" pitchFamily="34" charset="-122"/>
              </a:rPr>
              <a:t>等，来生成图像，属于图像综合，它在可视化（</a:t>
            </a:r>
            <a:r>
              <a:rPr lang="en-US" altLang="zh-CN" sz="1400" b="1" dirty="0">
                <a:solidFill>
                  <a:srgbClr val="000066"/>
                </a:solidFill>
                <a:latin typeface="微软雅黑" panose="020B0503020204020204" pitchFamily="34" charset="-122"/>
                <a:ea typeface="微软雅黑" panose="020B0503020204020204" pitchFamily="34" charset="-122"/>
              </a:rPr>
              <a:t>Visualization</a:t>
            </a:r>
            <a:r>
              <a:rPr lang="zh-CN" altLang="en-US" sz="1400" b="1" dirty="0">
                <a:solidFill>
                  <a:srgbClr val="000066"/>
                </a:solidFill>
                <a:latin typeface="微软雅黑" panose="020B0503020204020204" pitchFamily="34" charset="-122"/>
                <a:ea typeface="微软雅黑" panose="020B0503020204020204" pitchFamily="34" charset="-122"/>
              </a:rPr>
              <a:t>）和虚拟现实</a:t>
            </a:r>
            <a:r>
              <a:rPr lang="en-US" altLang="zh-CN" sz="1400" b="1" dirty="0">
                <a:solidFill>
                  <a:srgbClr val="000066"/>
                </a:solidFill>
                <a:latin typeface="微软雅黑" panose="020B0503020204020204" pitchFamily="34" charset="-122"/>
                <a:ea typeface="微软雅黑" panose="020B0503020204020204" pitchFamily="34" charset="-122"/>
              </a:rPr>
              <a:t>(Virtual Reality</a:t>
            </a:r>
            <a:r>
              <a:rPr lang="zh-CN" altLang="en-US" sz="1400" b="1" dirty="0">
                <a:solidFill>
                  <a:srgbClr val="000066"/>
                </a:solidFill>
                <a:latin typeface="微软雅黑" panose="020B0503020204020204" pitchFamily="34" charset="-122"/>
                <a:ea typeface="微软雅黑" panose="020B0503020204020204" pitchFamily="34" charset="-122"/>
              </a:rPr>
              <a:t>）中起着很重要的作用．计算机视觉正好是解决相反的问题，即</a:t>
            </a:r>
            <a:r>
              <a:rPr lang="zh-CN" altLang="en-US" sz="1400" b="1" dirty="0">
                <a:solidFill>
                  <a:srgbClr val="FF0000"/>
                </a:solidFill>
                <a:latin typeface="微软雅黑" panose="020B0503020204020204" pitchFamily="34" charset="-122"/>
                <a:ea typeface="微软雅黑" panose="020B0503020204020204" pitchFamily="34" charset="-122"/>
              </a:rPr>
              <a:t>从图像中估计几何基元和其它特征，属于图像分析</a:t>
            </a:r>
            <a:r>
              <a:rPr lang="zh-CN" altLang="en-US" sz="1400" b="1" dirty="0">
                <a:solidFill>
                  <a:srgbClr val="000066"/>
                </a:solidFill>
                <a:latin typeface="微软雅黑" panose="020B0503020204020204" pitchFamily="34" charset="-122"/>
                <a:ea typeface="微软雅黑" panose="020B0503020204020204" pitchFamily="34" charset="-122"/>
              </a:rPr>
              <a:t>。</a:t>
            </a:r>
            <a:endParaRPr lang="zh-CN" altLang="en-US" sz="1400" b="1" dirty="0">
              <a:solidFill>
                <a:srgbClr val="000066"/>
              </a:solidFill>
              <a:latin typeface="微软雅黑" panose="020B0503020204020204" pitchFamily="34" charset="-122"/>
              <a:ea typeface="微软雅黑" panose="020B0503020204020204" pitchFamily="34" charset="-122"/>
            </a:endParaRPr>
          </a:p>
          <a:p>
            <a:pPr marR="0" lvl="0" algn="just" defTabSz="914400" rtl="0" eaLnBrk="1" fontAlgn="base" latinLnBrk="0" hangingPunct="1">
              <a:lnSpc>
                <a:spcPts val="2200"/>
              </a:lnSpc>
              <a:spcBef>
                <a:spcPts val="1200"/>
              </a:spcBef>
              <a:spcAft>
                <a:spcPct val="0"/>
              </a:spcAft>
              <a:buClr>
                <a:srgbClr val="006600"/>
              </a:buClr>
              <a:buSzPct val="90000"/>
              <a:buFont typeface="Wingdings" panose="05000000000000000000" pitchFamily="2" charset="2"/>
              <a:buChar char="Ø"/>
              <a:defRPr/>
            </a:pPr>
            <a:r>
              <a:rPr lang="zh-CN" altLang="en-US" sz="1400" b="1" dirty="0">
                <a:solidFill>
                  <a:srgbClr val="000066"/>
                </a:solidFill>
                <a:latin typeface="微软雅黑" panose="020B0503020204020204" pitchFamily="34" charset="-122"/>
                <a:ea typeface="微软雅黑" panose="020B0503020204020204" pitchFamily="34" charset="-122"/>
              </a:rPr>
              <a:t>模式识别 </a:t>
            </a:r>
            <a:r>
              <a:rPr lang="en-US" altLang="zh-CN" sz="1400" b="1" dirty="0">
                <a:solidFill>
                  <a:srgbClr val="000066"/>
                </a:solidFill>
                <a:latin typeface="微软雅黑" panose="020B0503020204020204" pitchFamily="34" charset="-122"/>
                <a:ea typeface="微软雅黑" panose="020B0503020204020204" pitchFamily="34" charset="-122"/>
              </a:rPr>
              <a:t>(Pattern Recognition) </a:t>
            </a:r>
            <a:r>
              <a:rPr lang="zh-CN" altLang="en-US" sz="1400" b="1" dirty="0">
                <a:solidFill>
                  <a:srgbClr val="000066"/>
                </a:solidFill>
                <a:latin typeface="微软雅黑" panose="020B0503020204020204" pitchFamily="34" charset="-122"/>
                <a:ea typeface="微软雅黑" panose="020B0503020204020204" pitchFamily="34" charset="-122"/>
              </a:rPr>
              <a:t>研究分类问题，确定符号、图画、物体等输入对像的类别．强调</a:t>
            </a:r>
            <a:r>
              <a:rPr lang="zh-CN" altLang="en-US" sz="1400" b="1" dirty="0">
                <a:solidFill>
                  <a:srgbClr val="FF0000"/>
                </a:solidFill>
                <a:latin typeface="微软雅黑" panose="020B0503020204020204" pitchFamily="34" charset="-122"/>
                <a:ea typeface="微软雅黑" panose="020B0503020204020204" pitchFamily="34" charset="-122"/>
              </a:rPr>
              <a:t>一类事物区别于其它事物所具有的共同特征</a:t>
            </a:r>
            <a:r>
              <a:rPr lang="zh-CN" altLang="en-US" sz="1400" b="1" dirty="0">
                <a:solidFill>
                  <a:srgbClr val="000066"/>
                </a:solidFill>
                <a:latin typeface="微软雅黑" panose="020B0503020204020204" pitchFamily="34" charset="-122"/>
                <a:ea typeface="微软雅黑" panose="020B0503020204020204" pitchFamily="34" charset="-122"/>
              </a:rPr>
              <a:t>。一般不关心三维世界的恢复问题。</a:t>
            </a:r>
            <a:endParaRPr lang="zh-CN" altLang="en-US" sz="1400" b="1" dirty="0">
              <a:solidFill>
                <a:srgbClr val="000066"/>
              </a:solidFill>
              <a:latin typeface="微软雅黑" panose="020B0503020204020204" pitchFamily="34" charset="-122"/>
              <a:ea typeface="微软雅黑" panose="020B0503020204020204" pitchFamily="34" charset="-122"/>
            </a:endParaRPr>
          </a:p>
        </p:txBody>
      </p:sp>
      <p:sp>
        <p:nvSpPr>
          <p:cNvPr id="16" name="矩形 15"/>
          <p:cNvSpPr/>
          <p:nvPr/>
        </p:nvSpPr>
        <p:spPr>
          <a:xfrm>
            <a:off x="347662" y="630175"/>
            <a:ext cx="5746433" cy="369332"/>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计算机视觉</a:t>
            </a:r>
            <a:r>
              <a:rPr lang="en-US" altLang="zh-CN" b="1" dirty="0">
                <a:solidFill>
                  <a:srgbClr val="000066"/>
                </a:solidFill>
                <a:latin typeface="微软雅黑" panose="020B0503020204020204" pitchFamily="34" charset="-122"/>
                <a:ea typeface="微软雅黑" panose="020B0503020204020204" pitchFamily="34" charset="-122"/>
              </a:rPr>
              <a:t>(Computer Vision)</a:t>
            </a:r>
            <a:r>
              <a:rPr lang="zh-CN" altLang="en-US" b="1" dirty="0">
                <a:solidFill>
                  <a:srgbClr val="000066"/>
                </a:solidFill>
                <a:latin typeface="微软雅黑" panose="020B0503020204020204" pitchFamily="34" charset="-122"/>
                <a:ea typeface="微软雅黑" panose="020B0503020204020204" pitchFamily="34" charset="-122"/>
              </a:rPr>
              <a:t>与相关学科的关系</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338871" y="209134"/>
            <a:ext cx="1303230" cy="284693"/>
          </a:xfrm>
          <a:prstGeom prst="rect">
            <a:avLst/>
          </a:prstGeom>
          <a:noFill/>
        </p:spPr>
        <p:txBody>
          <a:bodyPr wrap="square" rtlCol="0">
            <a:spAutoFit/>
          </a:bodyPr>
          <a:lstStyle/>
          <a:p>
            <a:r>
              <a:rPr lang="zh-CN" altLang="en-US" sz="1250" b="1"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处理</a:t>
            </a:r>
            <a:r>
              <a:rPr lang="en-US" altLang="zh-CN" sz="1250" b="1"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250" b="1"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分析</a:t>
            </a:r>
            <a:r>
              <a:rPr lang="en-US" altLang="zh-CN" sz="1250" b="1"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250" b="1"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理解</a:t>
            </a:r>
            <a:endParaRPr lang="zh-CN" altLang="en-US" sz="12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8F63A3B-78C7-47BE-AE5E-E10140E04643}" type="slidenum">
              <a:rPr lang="en-US" smtClean="0"/>
            </a:fld>
            <a:endParaRPr lang="en-US" dirty="0"/>
          </a:p>
        </p:txBody>
      </p:sp>
      <p:sp>
        <p:nvSpPr>
          <p:cNvPr id="3" name="object 2"/>
          <p:cNvSpPr txBox="1"/>
          <p:nvPr/>
        </p:nvSpPr>
        <p:spPr bwMode="auto">
          <a:xfrm>
            <a:off x="321408" y="574301"/>
            <a:ext cx="6536592" cy="1561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eaLnBrk="1" hangingPunct="1">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图像类型</a:t>
            </a:r>
            <a:endParaRPr lang="zh-CN" altLang="en-US" sz="1600" b="1" dirty="0">
              <a:solidFill>
                <a:srgbClr val="000066"/>
              </a:solidFill>
              <a:latin typeface="微软雅黑" panose="020B0503020204020204" pitchFamily="34" charset="-122"/>
              <a:ea typeface="微软雅黑" panose="020B0503020204020204" pitchFamily="34" charset="-122"/>
            </a:endParaRPr>
          </a:p>
          <a:p>
            <a:pPr marL="732155" eaLnBrk="1" hangingPunct="1">
              <a:spcBef>
                <a:spcPts val="1500"/>
              </a:spcBef>
              <a:defRPr/>
            </a:pPr>
            <a:r>
              <a:rPr lang="en-US" altLang="zh-CN" sz="1600" b="1" dirty="0">
                <a:solidFill>
                  <a:srgbClr val="000066"/>
                </a:solidFill>
                <a:latin typeface="微软雅黑" panose="020B0503020204020204" pitchFamily="34" charset="-122"/>
                <a:ea typeface="微软雅黑" panose="020B0503020204020204" pitchFamily="34" charset="-122"/>
              </a:rPr>
              <a:t>{</a:t>
            </a:r>
            <a:r>
              <a:rPr lang="zh-CN" altLang="en-US" sz="1600" b="1" dirty="0">
                <a:solidFill>
                  <a:srgbClr val="FF0000"/>
                </a:solidFill>
                <a:latin typeface="微软雅黑" panose="020B0503020204020204" pitchFamily="34" charset="-122"/>
                <a:ea typeface="微软雅黑" panose="020B0503020204020204" pitchFamily="34" charset="-122"/>
              </a:rPr>
              <a:t>广义</a:t>
            </a:r>
            <a:r>
              <a:rPr lang="en-US" altLang="zh-CN" sz="1600" b="1" dirty="0">
                <a:solidFill>
                  <a:srgbClr val="000066"/>
                </a:solidFill>
                <a:latin typeface="微软雅黑" panose="020B0503020204020204" pitchFamily="34" charset="-122"/>
                <a:ea typeface="微软雅黑" panose="020B0503020204020204" pitchFamily="34" charset="-122"/>
              </a:rPr>
              <a:t>}</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1451610" eaLnBrk="1" hangingPunct="1">
              <a:spcBef>
                <a:spcPts val="30"/>
              </a:spcBef>
              <a:defRPr/>
            </a:pPr>
            <a:r>
              <a:rPr lang="zh-CN" altLang="en-US" sz="1600" b="1" dirty="0">
                <a:solidFill>
                  <a:srgbClr val="000066"/>
                </a:solidFill>
                <a:latin typeface="微软雅黑" panose="020B0503020204020204" pitchFamily="34" charset="-122"/>
                <a:ea typeface="微软雅黑" panose="020B0503020204020204" pitchFamily="34" charset="-122"/>
              </a:rPr>
              <a:t>照片，图片，动画，绘图，文字</a:t>
            </a:r>
            <a:r>
              <a:rPr lang="en-US" altLang="zh-CN" sz="1600" b="1" dirty="0">
                <a:solidFill>
                  <a:srgbClr val="000066"/>
                </a:solidFill>
                <a:latin typeface="微软雅黑" panose="020B0503020204020204" pitchFamily="34" charset="-122"/>
                <a:ea typeface="微软雅黑" panose="020B0503020204020204" pitchFamily="34" charset="-122"/>
              </a:rPr>
              <a:t>/</a:t>
            </a:r>
            <a:r>
              <a:rPr lang="zh-CN" altLang="en-US" sz="1600" b="1" dirty="0">
                <a:solidFill>
                  <a:srgbClr val="000066"/>
                </a:solidFill>
                <a:latin typeface="微软雅黑" panose="020B0503020204020204" pitchFamily="34" charset="-122"/>
                <a:ea typeface="微软雅黑" panose="020B0503020204020204" pitchFamily="34" charset="-122"/>
              </a:rPr>
              <a:t>档，</a:t>
            </a:r>
            <a:r>
              <a:rPr lang="en-US" altLang="zh-CN" sz="1600" b="1" dirty="0">
                <a:solidFill>
                  <a:srgbClr val="000066"/>
                </a:solidFill>
                <a:latin typeface="微软雅黑" panose="020B0503020204020204" pitchFamily="34" charset="-122"/>
                <a:ea typeface="微软雅黑" panose="020B0503020204020204" pitchFamily="34" charset="-122"/>
              </a:rPr>
              <a:t>...</a:t>
            </a:r>
            <a:endParaRPr lang="zh-CN" altLang="en-US" sz="1600" b="1" dirty="0">
              <a:solidFill>
                <a:srgbClr val="000066"/>
              </a:solidFill>
              <a:latin typeface="微软雅黑" panose="020B0503020204020204" pitchFamily="34" charset="-122"/>
              <a:ea typeface="微软雅黑" panose="020B0503020204020204" pitchFamily="34" charset="-122"/>
            </a:endParaRPr>
          </a:p>
          <a:p>
            <a:pPr marL="732155" eaLnBrk="1" hangingPunct="1">
              <a:spcBef>
                <a:spcPts val="1410"/>
              </a:spcBef>
              <a:defRPr/>
            </a:pPr>
            <a:r>
              <a:rPr lang="en-US" altLang="zh-CN" sz="1600" b="1" dirty="0">
                <a:solidFill>
                  <a:srgbClr val="000066"/>
                </a:solidFill>
                <a:latin typeface="微软雅黑" panose="020B0503020204020204" pitchFamily="34" charset="-122"/>
                <a:ea typeface="微软雅黑" panose="020B0503020204020204" pitchFamily="34" charset="-122"/>
              </a:rPr>
              <a:t>{</a:t>
            </a:r>
            <a:r>
              <a:rPr lang="zh-CN" altLang="en-US" sz="1600" b="1" dirty="0">
                <a:solidFill>
                  <a:srgbClr val="FF0000"/>
                </a:solidFill>
                <a:latin typeface="微软雅黑" panose="020B0503020204020204" pitchFamily="34" charset="-122"/>
                <a:ea typeface="微软雅黑" panose="020B0503020204020204" pitchFamily="34" charset="-122"/>
              </a:rPr>
              <a:t>狭义</a:t>
            </a:r>
            <a:r>
              <a:rPr lang="en-US" altLang="zh-CN" sz="1600" b="1" dirty="0">
                <a:solidFill>
                  <a:srgbClr val="000066"/>
                </a:solidFill>
                <a:latin typeface="微软雅黑" panose="020B0503020204020204" pitchFamily="34" charset="-122"/>
                <a:ea typeface="微软雅黑" panose="020B0503020204020204" pitchFamily="34" charset="-122"/>
              </a:rPr>
              <a:t>}</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graphicFrame>
            <p:nvGraphicFramePr>
              <p:cNvPr id="4" name="object 3"/>
              <p:cNvGraphicFramePr>
                <a:graphicFrameLocks noGrp="1"/>
              </p:cNvGraphicFramePr>
              <p:nvPr/>
            </p:nvGraphicFramePr>
            <p:xfrm>
              <a:off x="729781" y="2496325"/>
              <a:ext cx="5979565" cy="1656653"/>
            </p:xfrm>
            <a:graphic>
              <a:graphicData uri="http://schemas.openxmlformats.org/drawingml/2006/table">
                <a:tbl>
                  <a:tblPr/>
                  <a:tblGrid>
                    <a:gridCol w="835286"/>
                    <a:gridCol w="554195"/>
                    <a:gridCol w="4590084"/>
                  </a:tblGrid>
                  <a:tr h="368160">
                    <a:tc>
                      <a:txBody>
                        <a:bodyPr/>
                        <a:lstStyle>
                          <a:lvl1pPr>
                            <a:spcBef>
                              <a:spcPct val="20000"/>
                            </a:spcBef>
                            <a:buClr>
                              <a:srgbClr val="006600"/>
                            </a:buClr>
                            <a:buSzPct val="90000"/>
                            <a:buFont typeface="Wingdings" panose="05000000000000000000" pitchFamily="2" charset="2"/>
                            <a:defRPr sz="24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defRPr sz="20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defRPr>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9pPr>
                        </a:lstStyle>
                        <a:p>
                          <a:pPr marL="0" marR="0" lvl="0" indent="0" algn="ctr" defTabSz="914400" rtl="0" eaLnBrk="1" fontAlgn="base" latinLnBrk="0" hangingPunct="1">
                            <a:lnSpc>
                              <a:spcPct val="100000"/>
                            </a:lnSpc>
                            <a:spcBef>
                              <a:spcPts val="15"/>
                            </a:spcBef>
                            <a:spcAft>
                              <a:spcPct val="0"/>
                            </a:spcAft>
                            <a:buClrTx/>
                            <a:buSzTx/>
                            <a:buFontTx/>
                            <a:buNone/>
                          </a:pPr>
                          <a:r>
                            <a:rPr lang="zh-CN" altLang="zh-CN" sz="1600" b="1" kern="1200" dirty="0">
                              <a:solidFill>
                                <a:srgbClr val="000066"/>
                              </a:solidFill>
                              <a:latin typeface="微软雅黑" panose="020B0503020204020204" pitchFamily="34" charset="-122"/>
                              <a:ea typeface="微软雅黑" panose="020B0503020204020204" pitchFamily="34" charset="-122"/>
                              <a:cs typeface="+mn-cs"/>
                            </a:rPr>
                            <a:t>单幅</a:t>
                          </a:r>
                          <a:endParaRPr lang="zh-CN" altLang="zh-CN" sz="1600" b="1" kern="1200" dirty="0">
                            <a:solidFill>
                              <a:srgbClr val="000066"/>
                            </a:solidFill>
                            <a:latin typeface="微软雅黑" panose="020B0503020204020204" pitchFamily="34" charset="-122"/>
                            <a:ea typeface="微软雅黑" panose="020B0503020204020204" pitchFamily="34" charset="-122"/>
                            <a:cs typeface="+mn-cs"/>
                          </a:endParaRPr>
                        </a:p>
                      </a:txBody>
                      <a:tcPr marL="0" marR="0" marT="1270" marB="0" anchor="ctr" horzOverflow="overflow">
                        <a:lnL>
                          <a:noFill/>
                        </a:lnL>
                        <a:lnR>
                          <a:noFill/>
                        </a:lnR>
                        <a:lnT>
                          <a:noFill/>
                        </a:lnT>
                        <a:lnB>
                          <a:noFill/>
                        </a:lnB>
                        <a:lnTlToBr>
                          <a:noFill/>
                        </a:lnTlToBr>
                        <a:lnBlToTr>
                          <a:noFill/>
                        </a:lnBlToTr>
                        <a:noFill/>
                      </a:tcPr>
                    </a:tc>
                    <a:tc>
                      <a:txBody>
                        <a:bodyPr/>
                        <a:lstStyle>
                          <a:lvl1pPr>
                            <a:spcBef>
                              <a:spcPct val="20000"/>
                            </a:spcBef>
                            <a:buClr>
                              <a:srgbClr val="006600"/>
                            </a:buClr>
                            <a:buSzPct val="90000"/>
                            <a:buFont typeface="Wingdings" panose="05000000000000000000" pitchFamily="2" charset="2"/>
                            <a:defRPr sz="24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defRPr sz="20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defRPr>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9pPr>
                        </a:lstStyle>
                        <a:p>
                          <a:pPr marL="0" marR="0" lvl="0" indent="0" algn="ctr" defTabSz="914400" rtl="0" eaLnBrk="1" fontAlgn="base" latinLnBrk="0" hangingPunct="1">
                            <a:lnSpc>
                              <a:spcPct val="100000"/>
                            </a:lnSpc>
                            <a:spcBef>
                              <a:spcPts val="15"/>
                            </a:spcBef>
                            <a:spcAft>
                              <a:spcPct val="0"/>
                            </a:spcAft>
                            <a:buClrTx/>
                            <a:buSzTx/>
                            <a:buFontTx/>
                            <a:buNone/>
                          </a:pPr>
                          <a14:m>
                            <m:oMathPara xmlns:m="http://schemas.openxmlformats.org/officeDocument/2006/math">
                              <m:oMathParaPr>
                                <m:jc m:val="centerGroup"/>
                              </m:oMathParaPr>
                              <m:oMath xmlns:m="http://schemas.openxmlformats.org/officeDocument/2006/math">
                                <m:r>
                                  <a:rPr lang="zh-CN" altLang="zh-CN" sz="1600" b="1" kern="1200" dirty="0" smtClean="0">
                                    <a:solidFill>
                                      <a:srgbClr val="000066"/>
                                    </a:solidFill>
                                    <a:latin typeface="Cambria Math" panose="02040503050406030204" pitchFamily="18" charset="0"/>
                                    <a:cs typeface="+mn-cs"/>
                                  </a:rPr>
                                  <m:t>⇒</m:t>
                                </m:r>
                              </m:oMath>
                            </m:oMathPara>
                          </a14:m>
                          <a:endParaRPr lang="zh-CN" altLang="zh-CN" sz="1600" b="1" kern="1200" dirty="0">
                            <a:solidFill>
                              <a:srgbClr val="000066"/>
                            </a:solidFill>
                            <a:latin typeface="微软雅黑" panose="020B0503020204020204" pitchFamily="34" charset="-122"/>
                            <a:ea typeface="微软雅黑" panose="020B0503020204020204" pitchFamily="34" charset="-122"/>
                            <a:cs typeface="+mn-cs"/>
                          </a:endParaRPr>
                        </a:p>
                      </a:txBody>
                      <a:tcPr marL="0" marR="0" marT="1270" marB="0" anchor="ctr" horzOverflow="overflow">
                        <a:lnL>
                          <a:noFill/>
                        </a:lnL>
                        <a:lnR>
                          <a:noFill/>
                        </a:lnR>
                        <a:lnT>
                          <a:noFill/>
                        </a:lnT>
                        <a:lnB>
                          <a:noFill/>
                        </a:lnB>
                        <a:lnTlToBr>
                          <a:noFill/>
                        </a:lnTlToBr>
                        <a:lnBlToTr>
                          <a:noFill/>
                        </a:lnBlToTr>
                        <a:noFill/>
                      </a:tcPr>
                    </a:tc>
                    <a:tc>
                      <a:txBody>
                        <a:bodyPr/>
                        <a:lstStyle>
                          <a:lvl1pPr marL="88900">
                            <a:spcBef>
                              <a:spcPct val="20000"/>
                            </a:spcBef>
                            <a:buClr>
                              <a:srgbClr val="006600"/>
                            </a:buClr>
                            <a:buSzPct val="90000"/>
                            <a:buFont typeface="Wingdings" panose="05000000000000000000" pitchFamily="2" charset="2"/>
                            <a:defRPr sz="24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defRPr sz="20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defRPr>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9pPr>
                        </a:lstStyle>
                        <a:p>
                          <a:pPr marL="88900" marR="0" lvl="0" indent="0" algn="l" defTabSz="914400" rtl="0" eaLnBrk="1" fontAlgn="base" latinLnBrk="0" hangingPunct="1">
                            <a:lnSpc>
                              <a:spcPct val="100000"/>
                            </a:lnSpc>
                            <a:spcBef>
                              <a:spcPts val="15"/>
                            </a:spcBef>
                            <a:spcAft>
                              <a:spcPct val="0"/>
                            </a:spcAft>
                            <a:buClrTx/>
                            <a:buSzTx/>
                            <a:buFontTx/>
                            <a:buNone/>
                          </a:pPr>
                          <a:r>
                            <a:rPr lang="zh-CN" altLang="zh-CN" sz="1600" b="1" kern="1200" dirty="0">
                              <a:solidFill>
                                <a:srgbClr val="000066"/>
                              </a:solidFill>
                              <a:latin typeface="微软雅黑" panose="020B0503020204020204" pitchFamily="34" charset="-122"/>
                              <a:ea typeface="微软雅黑" panose="020B0503020204020204" pitchFamily="34" charset="-122"/>
                              <a:cs typeface="+mn-cs"/>
                            </a:rPr>
                            <a:t>序列图</a:t>
                          </a:r>
                          <a:r>
                            <a:rPr lang="zh-CN" altLang="en-US" sz="1600" b="1" kern="1200" dirty="0">
                              <a:solidFill>
                                <a:srgbClr val="000066"/>
                              </a:solidFill>
                              <a:latin typeface="微软雅黑" panose="020B0503020204020204" pitchFamily="34" charset="-122"/>
                              <a:ea typeface="微软雅黑" panose="020B0503020204020204" pitchFamily="34" charset="-122"/>
                              <a:cs typeface="+mn-cs"/>
                            </a:rPr>
                            <a:t>像</a:t>
                          </a:r>
                          <a:r>
                            <a:rPr lang="zh-CN" altLang="zh-CN" sz="1600" b="1" kern="1200" dirty="0">
                              <a:solidFill>
                                <a:srgbClr val="000066"/>
                              </a:solidFill>
                              <a:latin typeface="微软雅黑" panose="020B0503020204020204" pitchFamily="34" charset="-122"/>
                              <a:ea typeface="微软雅黑" panose="020B0503020204020204" pitchFamily="34" charset="-122"/>
                              <a:cs typeface="+mn-cs"/>
                            </a:rPr>
                            <a:t>，...</a:t>
                          </a:r>
                          <a:endParaRPr lang="zh-CN" altLang="zh-CN" sz="1600" b="1" kern="1200" dirty="0">
                            <a:solidFill>
                              <a:srgbClr val="000066"/>
                            </a:solidFill>
                            <a:latin typeface="微软雅黑" panose="020B0503020204020204" pitchFamily="34" charset="-122"/>
                            <a:ea typeface="微软雅黑" panose="020B0503020204020204" pitchFamily="34" charset="-122"/>
                            <a:cs typeface="+mn-cs"/>
                          </a:endParaRPr>
                        </a:p>
                      </a:txBody>
                      <a:tcPr marL="0" marR="0" marT="1270" marB="0" anchor="ctr" horzOverflow="overflow">
                        <a:lnL>
                          <a:noFill/>
                        </a:lnL>
                        <a:lnR>
                          <a:noFill/>
                        </a:lnR>
                        <a:lnT>
                          <a:noFill/>
                        </a:lnT>
                        <a:lnB>
                          <a:noFill/>
                        </a:lnB>
                        <a:lnTlToBr>
                          <a:noFill/>
                        </a:lnTlToBr>
                        <a:lnBlToTr>
                          <a:noFill/>
                        </a:lnBlToTr>
                        <a:noFill/>
                      </a:tcPr>
                    </a:tc>
                  </a:tr>
                  <a:tr h="412750">
                    <a:tc>
                      <a:txBody>
                        <a:bodyPr/>
                        <a:lstStyle>
                          <a:lvl1pPr>
                            <a:spcBef>
                              <a:spcPct val="20000"/>
                            </a:spcBef>
                            <a:buClr>
                              <a:srgbClr val="006600"/>
                            </a:buClr>
                            <a:buSzPct val="90000"/>
                            <a:buFont typeface="Wingdings" panose="05000000000000000000" pitchFamily="2" charset="2"/>
                            <a:defRPr sz="24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defRPr sz="20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defRPr>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9pPr>
                        </a:lstStyle>
                        <a:p>
                          <a:pPr marL="0" marR="0" lvl="0" indent="0" algn="ctr" defTabSz="914400" rtl="0" eaLnBrk="1" fontAlgn="base" latinLnBrk="0" hangingPunct="1">
                            <a:lnSpc>
                              <a:spcPct val="100000"/>
                            </a:lnSpc>
                            <a:spcBef>
                              <a:spcPts val="225"/>
                            </a:spcBef>
                            <a:spcAft>
                              <a:spcPct val="0"/>
                            </a:spcAft>
                            <a:buClrTx/>
                            <a:buSzTx/>
                            <a:buFontTx/>
                            <a:buNone/>
                          </a:pPr>
                          <a:r>
                            <a:rPr lang="zh-CN" altLang="zh-CN" sz="1600" b="1" kern="1200" dirty="0">
                              <a:solidFill>
                                <a:srgbClr val="000066"/>
                              </a:solidFill>
                              <a:latin typeface="微软雅黑" panose="020B0503020204020204" pitchFamily="34" charset="-122"/>
                              <a:ea typeface="微软雅黑" panose="020B0503020204020204" pitchFamily="34" charset="-122"/>
                              <a:cs typeface="+mn-cs"/>
                            </a:rPr>
                            <a:t>静止</a:t>
                          </a:r>
                          <a:endParaRPr lang="zh-CN" altLang="zh-CN" sz="1600" b="1" kern="1200" dirty="0">
                            <a:solidFill>
                              <a:srgbClr val="000066"/>
                            </a:solidFill>
                            <a:latin typeface="微软雅黑" panose="020B0503020204020204" pitchFamily="34" charset="-122"/>
                            <a:ea typeface="微软雅黑" panose="020B0503020204020204" pitchFamily="34" charset="-122"/>
                            <a:cs typeface="+mn-cs"/>
                          </a:endParaRPr>
                        </a:p>
                      </a:txBody>
                      <a:tcPr marL="0" marR="0" marT="29209" marB="0" anchor="ctr" horzOverflow="overflow">
                        <a:lnL>
                          <a:noFill/>
                        </a:lnL>
                        <a:lnR>
                          <a:noFill/>
                        </a:lnR>
                        <a:lnT>
                          <a:noFill/>
                        </a:lnT>
                        <a:lnB>
                          <a:noFill/>
                        </a:lnB>
                        <a:lnTlToBr>
                          <a:noFill/>
                        </a:lnTlToBr>
                        <a:lnBlToTr>
                          <a:noFill/>
                        </a:lnBlToTr>
                        <a:noFill/>
                      </a:tcPr>
                    </a:tc>
                    <a:tc>
                      <a:txBody>
                        <a:bodyPr/>
                        <a:lstStyle>
                          <a:lvl1pPr>
                            <a:spcBef>
                              <a:spcPct val="20000"/>
                            </a:spcBef>
                            <a:buClr>
                              <a:srgbClr val="006600"/>
                            </a:buClr>
                            <a:buSzPct val="90000"/>
                            <a:buFont typeface="Wingdings" panose="05000000000000000000" pitchFamily="2" charset="2"/>
                            <a:defRPr sz="24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defRPr sz="20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defRPr>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9pPr>
                        </a:lstStyle>
                        <a:p>
                          <a:pPr marL="0" marR="0" lvl="0" indent="0" algn="ctr" defTabSz="914400" rtl="0" eaLnBrk="1" fontAlgn="base" latinLnBrk="0" hangingPunct="1">
                            <a:lnSpc>
                              <a:spcPct val="100000"/>
                            </a:lnSpc>
                            <a:spcBef>
                              <a:spcPts val="225"/>
                            </a:spcBef>
                            <a:spcAft>
                              <a:spcPct val="0"/>
                            </a:spcAft>
                            <a:buClrTx/>
                            <a:buSzTx/>
                            <a:buFontTx/>
                            <a:buNone/>
                            <a:defRPr/>
                          </a:pPr>
                          <a14:m>
                            <m:oMathPara xmlns:m="http://schemas.openxmlformats.org/officeDocument/2006/math">
                              <m:oMathParaPr>
                                <m:jc m:val="centerGroup"/>
                              </m:oMathParaPr>
                              <m:oMath xmlns:m="http://schemas.openxmlformats.org/officeDocument/2006/math">
                                <m:r>
                                  <a:rPr lang="zh-CN" altLang="zh-CN" sz="1600" b="1" kern="1200" dirty="0" smtClean="0">
                                    <a:solidFill>
                                      <a:srgbClr val="000066"/>
                                    </a:solidFill>
                                    <a:latin typeface="Cambria Math" panose="02040503050406030204" pitchFamily="18" charset="0"/>
                                    <a:cs typeface="+mn-cs"/>
                                  </a:rPr>
                                  <m:t>⇒</m:t>
                                </m:r>
                              </m:oMath>
                            </m:oMathPara>
                          </a14:m>
                          <a:endParaRPr lang="zh-CN" altLang="zh-CN" sz="1600" b="1" kern="1200" dirty="0">
                            <a:solidFill>
                              <a:srgbClr val="000066"/>
                            </a:solidFill>
                            <a:latin typeface="微软雅黑" panose="020B0503020204020204" pitchFamily="34" charset="-122"/>
                            <a:ea typeface="微软雅黑" panose="020B0503020204020204" pitchFamily="34" charset="-122"/>
                            <a:cs typeface="+mn-cs"/>
                          </a:endParaRPr>
                        </a:p>
                      </a:txBody>
                      <a:tcPr marL="0" marR="0" marT="29209" marB="0" anchor="ctr" horzOverflow="overflow">
                        <a:lnL>
                          <a:noFill/>
                        </a:lnL>
                        <a:lnR>
                          <a:noFill/>
                        </a:lnR>
                        <a:lnT>
                          <a:noFill/>
                        </a:lnT>
                        <a:lnB>
                          <a:noFill/>
                        </a:lnB>
                        <a:lnTlToBr>
                          <a:noFill/>
                        </a:lnTlToBr>
                        <a:lnBlToTr>
                          <a:noFill/>
                        </a:lnBlToTr>
                        <a:noFill/>
                      </a:tcPr>
                    </a:tc>
                    <a:tc>
                      <a:txBody>
                        <a:bodyPr/>
                        <a:lstStyle>
                          <a:lvl1pPr marL="88900">
                            <a:spcBef>
                              <a:spcPct val="20000"/>
                            </a:spcBef>
                            <a:buClr>
                              <a:srgbClr val="006600"/>
                            </a:buClr>
                            <a:buSzPct val="90000"/>
                            <a:buFont typeface="Wingdings" panose="05000000000000000000" pitchFamily="2" charset="2"/>
                            <a:defRPr sz="24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defRPr sz="20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defRPr>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9pPr>
                        </a:lstStyle>
                        <a:p>
                          <a:pPr marL="88900" marR="0" lvl="0" indent="0" algn="l" defTabSz="914400" rtl="0" eaLnBrk="1" fontAlgn="base" latinLnBrk="0" hangingPunct="1">
                            <a:lnSpc>
                              <a:spcPct val="100000"/>
                            </a:lnSpc>
                            <a:spcBef>
                              <a:spcPts val="225"/>
                            </a:spcBef>
                            <a:spcAft>
                              <a:spcPct val="0"/>
                            </a:spcAft>
                            <a:buClrTx/>
                            <a:buSzTx/>
                            <a:buFontTx/>
                            <a:buNone/>
                          </a:pPr>
                          <a:r>
                            <a:rPr lang="zh-CN" altLang="zh-CN" sz="1600" b="1" kern="1200" dirty="0">
                              <a:solidFill>
                                <a:srgbClr val="000066"/>
                              </a:solidFill>
                              <a:latin typeface="微软雅黑" panose="020B0503020204020204" pitchFamily="34" charset="-122"/>
                              <a:ea typeface="微软雅黑" panose="020B0503020204020204" pitchFamily="34" charset="-122"/>
                              <a:cs typeface="+mn-cs"/>
                            </a:rPr>
                            <a:t>运动图</a:t>
                          </a:r>
                          <a:r>
                            <a:rPr lang="zh-CN" altLang="en-US" sz="1600" b="1" kern="1200" dirty="0">
                              <a:solidFill>
                                <a:srgbClr val="000066"/>
                              </a:solidFill>
                              <a:latin typeface="微软雅黑" panose="020B0503020204020204" pitchFamily="34" charset="-122"/>
                              <a:ea typeface="微软雅黑" panose="020B0503020204020204" pitchFamily="34" charset="-122"/>
                              <a:cs typeface="+mn-cs"/>
                            </a:rPr>
                            <a:t>像</a:t>
                          </a:r>
                          <a:r>
                            <a:rPr lang="zh-CN" altLang="zh-CN" sz="1600" b="1" kern="1200" dirty="0">
                              <a:solidFill>
                                <a:srgbClr val="000066"/>
                              </a:solidFill>
                              <a:latin typeface="微软雅黑" panose="020B0503020204020204" pitchFamily="34" charset="-122"/>
                              <a:ea typeface="微软雅黑" panose="020B0503020204020204" pitchFamily="34" charset="-122"/>
                              <a:cs typeface="+mn-cs"/>
                            </a:rPr>
                            <a:t>（视频），...</a:t>
                          </a:r>
                          <a:endParaRPr lang="zh-CN" altLang="zh-CN" sz="1600" b="1" kern="1200" dirty="0">
                            <a:solidFill>
                              <a:srgbClr val="000066"/>
                            </a:solidFill>
                            <a:latin typeface="微软雅黑" panose="020B0503020204020204" pitchFamily="34" charset="-122"/>
                            <a:ea typeface="微软雅黑" panose="020B0503020204020204" pitchFamily="34" charset="-122"/>
                            <a:cs typeface="+mn-cs"/>
                          </a:endParaRPr>
                        </a:p>
                      </a:txBody>
                      <a:tcPr marL="0" marR="0" marT="29209" marB="0" anchor="ctr" horzOverflow="overflow">
                        <a:lnL>
                          <a:noFill/>
                        </a:lnL>
                        <a:lnR>
                          <a:noFill/>
                        </a:lnR>
                        <a:lnT>
                          <a:noFill/>
                        </a:lnT>
                        <a:lnB>
                          <a:noFill/>
                        </a:lnB>
                        <a:lnTlToBr>
                          <a:noFill/>
                        </a:lnTlToBr>
                        <a:lnBlToTr>
                          <a:noFill/>
                        </a:lnBlToTr>
                        <a:noFill/>
                      </a:tcPr>
                    </a:tc>
                  </a:tr>
                  <a:tr h="413463">
                    <a:tc>
                      <a:txBody>
                        <a:bodyPr/>
                        <a:lstStyle>
                          <a:lvl1pPr>
                            <a:spcBef>
                              <a:spcPct val="20000"/>
                            </a:spcBef>
                            <a:buClr>
                              <a:srgbClr val="006600"/>
                            </a:buClr>
                            <a:buSzPct val="90000"/>
                            <a:buFont typeface="Wingdings" panose="05000000000000000000" pitchFamily="2" charset="2"/>
                            <a:defRPr sz="24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defRPr sz="20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defRPr>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9pPr>
                        </a:lstStyle>
                        <a:p>
                          <a:pPr marL="0" marR="0" lvl="0" indent="0" algn="ctr" defTabSz="914400" rtl="0" eaLnBrk="1" fontAlgn="base" latinLnBrk="0" hangingPunct="1">
                            <a:lnSpc>
                              <a:spcPct val="100000"/>
                            </a:lnSpc>
                            <a:spcBef>
                              <a:spcPts val="225"/>
                            </a:spcBef>
                            <a:spcAft>
                              <a:spcPct val="0"/>
                            </a:spcAft>
                            <a:buClrTx/>
                            <a:buSzTx/>
                            <a:buFontTx/>
                            <a:buNone/>
                          </a:pPr>
                          <a:r>
                            <a:rPr lang="zh-CN" altLang="zh-CN" sz="1600" b="1" kern="1200">
                              <a:solidFill>
                                <a:srgbClr val="000066"/>
                              </a:solidFill>
                              <a:latin typeface="微软雅黑" panose="020B0503020204020204" pitchFamily="34" charset="-122"/>
                              <a:ea typeface="微软雅黑" panose="020B0503020204020204" pitchFamily="34" charset="-122"/>
                              <a:cs typeface="+mn-cs"/>
                            </a:rPr>
                            <a:t>2-D</a:t>
                          </a:r>
                          <a:endParaRPr lang="zh-CN" altLang="zh-CN" sz="1600" b="1" kern="1200">
                            <a:solidFill>
                              <a:srgbClr val="000066"/>
                            </a:solidFill>
                            <a:latin typeface="微软雅黑" panose="020B0503020204020204" pitchFamily="34" charset="-122"/>
                            <a:ea typeface="微软雅黑" panose="020B0503020204020204" pitchFamily="34" charset="-122"/>
                            <a:cs typeface="+mn-cs"/>
                          </a:endParaRPr>
                        </a:p>
                      </a:txBody>
                      <a:tcPr marL="0" marR="0" marT="29209" marB="0" anchor="ctr" horzOverflow="overflow">
                        <a:lnL>
                          <a:noFill/>
                        </a:lnL>
                        <a:lnR>
                          <a:noFill/>
                        </a:lnR>
                        <a:lnT>
                          <a:noFill/>
                        </a:lnT>
                        <a:lnB>
                          <a:noFill/>
                        </a:lnB>
                        <a:lnTlToBr>
                          <a:noFill/>
                        </a:lnTlToBr>
                        <a:lnBlToTr>
                          <a:noFill/>
                        </a:lnBlToTr>
                        <a:noFill/>
                      </a:tcPr>
                    </a:tc>
                    <a:tc>
                      <a:txBody>
                        <a:bodyPr/>
                        <a:lstStyle>
                          <a:lvl1pPr marL="20955">
                            <a:spcBef>
                              <a:spcPct val="20000"/>
                            </a:spcBef>
                            <a:buClr>
                              <a:srgbClr val="006600"/>
                            </a:buClr>
                            <a:buSzPct val="90000"/>
                            <a:buFont typeface="Wingdings" panose="05000000000000000000" pitchFamily="2" charset="2"/>
                            <a:defRPr sz="24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defRPr sz="20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defRPr>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9pPr>
                        </a:lstStyle>
                        <a:p>
                          <a:pPr marL="20955" marR="0" lvl="0" indent="0" algn="ctr" defTabSz="914400" rtl="0" eaLnBrk="1" fontAlgn="base" latinLnBrk="0" hangingPunct="1">
                            <a:lnSpc>
                              <a:spcPct val="100000"/>
                            </a:lnSpc>
                            <a:spcBef>
                              <a:spcPts val="225"/>
                            </a:spcBef>
                            <a:spcAft>
                              <a:spcPct val="0"/>
                            </a:spcAft>
                            <a:buClrTx/>
                            <a:buSzTx/>
                            <a:buFontTx/>
                            <a:buNone/>
                            <a:defRPr/>
                          </a:pPr>
                          <a14:m>
                            <m:oMathPara xmlns:m="http://schemas.openxmlformats.org/officeDocument/2006/math">
                              <m:oMathParaPr>
                                <m:jc m:val="centerGroup"/>
                              </m:oMathParaPr>
                              <m:oMath xmlns:m="http://schemas.openxmlformats.org/officeDocument/2006/math">
                                <m:r>
                                  <a:rPr lang="zh-CN" altLang="zh-CN" sz="1600" b="1" kern="1200" dirty="0" smtClean="0">
                                    <a:solidFill>
                                      <a:srgbClr val="000066"/>
                                    </a:solidFill>
                                    <a:latin typeface="Cambria Math" panose="02040503050406030204" pitchFamily="18" charset="0"/>
                                    <a:cs typeface="+mn-cs"/>
                                  </a:rPr>
                                  <m:t>⇒</m:t>
                                </m:r>
                              </m:oMath>
                            </m:oMathPara>
                          </a14:m>
                          <a:endParaRPr lang="zh-CN" altLang="zh-CN" sz="1600" b="1" kern="1200" dirty="0">
                            <a:solidFill>
                              <a:srgbClr val="000066"/>
                            </a:solidFill>
                            <a:latin typeface="微软雅黑" panose="020B0503020204020204" pitchFamily="34" charset="-122"/>
                            <a:ea typeface="微软雅黑" panose="020B0503020204020204" pitchFamily="34" charset="-122"/>
                            <a:cs typeface="+mn-cs"/>
                          </a:endParaRPr>
                        </a:p>
                      </a:txBody>
                      <a:tcPr marL="0" marR="0" marT="29209" marB="0" anchor="ctr" horzOverflow="overflow">
                        <a:lnL>
                          <a:noFill/>
                        </a:lnL>
                        <a:lnR>
                          <a:noFill/>
                        </a:lnR>
                        <a:lnT>
                          <a:noFill/>
                        </a:lnT>
                        <a:lnB>
                          <a:noFill/>
                        </a:lnB>
                        <a:lnTlToBr>
                          <a:noFill/>
                        </a:lnTlToBr>
                        <a:lnBlToTr>
                          <a:noFill/>
                        </a:lnBlToTr>
                        <a:noFill/>
                      </a:tcPr>
                    </a:tc>
                    <a:tc>
                      <a:txBody>
                        <a:bodyPr/>
                        <a:lstStyle>
                          <a:lvl1pPr marL="88900">
                            <a:spcBef>
                              <a:spcPct val="20000"/>
                            </a:spcBef>
                            <a:buClr>
                              <a:srgbClr val="006600"/>
                            </a:buClr>
                            <a:buSzPct val="90000"/>
                            <a:buFont typeface="Wingdings" panose="05000000000000000000" pitchFamily="2" charset="2"/>
                            <a:defRPr sz="24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defRPr sz="20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defRPr>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9pPr>
                        </a:lstStyle>
                        <a:p>
                          <a:pPr marL="88900" marR="0" lvl="0" indent="0" algn="l" defTabSz="914400" rtl="0" eaLnBrk="1" fontAlgn="base" latinLnBrk="0" hangingPunct="1">
                            <a:lnSpc>
                              <a:spcPct val="100000"/>
                            </a:lnSpc>
                            <a:spcBef>
                              <a:spcPts val="225"/>
                            </a:spcBef>
                            <a:spcAft>
                              <a:spcPct val="0"/>
                            </a:spcAft>
                            <a:buClrTx/>
                            <a:buSzTx/>
                            <a:buFontTx/>
                            <a:buNone/>
                          </a:pPr>
                          <a:r>
                            <a:rPr lang="zh-CN" altLang="zh-CN" sz="1600" b="1" kern="1200" dirty="0">
                              <a:solidFill>
                                <a:srgbClr val="000066"/>
                              </a:solidFill>
                              <a:latin typeface="微软雅黑" panose="020B0503020204020204" pitchFamily="34" charset="-122"/>
                              <a:ea typeface="微软雅黑" panose="020B0503020204020204" pitchFamily="34" charset="-122"/>
                              <a:cs typeface="+mn-cs"/>
                            </a:rPr>
                            <a:t>3-D，立体对，时空体，  多光谱，多视场图</a:t>
                          </a:r>
                          <a:r>
                            <a:rPr lang="zh-CN" altLang="en-US" sz="1600" b="1" kern="1200" dirty="0">
                              <a:solidFill>
                                <a:srgbClr val="000066"/>
                              </a:solidFill>
                              <a:latin typeface="微软雅黑" panose="020B0503020204020204" pitchFamily="34" charset="-122"/>
                              <a:ea typeface="微软雅黑" panose="020B0503020204020204" pitchFamily="34" charset="-122"/>
                              <a:cs typeface="+mn-cs"/>
                            </a:rPr>
                            <a:t>像</a:t>
                          </a:r>
                          <a:r>
                            <a:rPr lang="zh-CN" altLang="zh-CN" sz="1600" b="1" kern="1200" dirty="0">
                              <a:solidFill>
                                <a:srgbClr val="000066"/>
                              </a:solidFill>
                              <a:latin typeface="微软雅黑" panose="020B0503020204020204" pitchFamily="34" charset="-122"/>
                              <a:ea typeface="微软雅黑" panose="020B0503020204020204" pitchFamily="34" charset="-122"/>
                              <a:cs typeface="+mn-cs"/>
                            </a:rPr>
                            <a:t>，...</a:t>
                          </a:r>
                          <a:endParaRPr lang="zh-CN" altLang="zh-CN" sz="1600" b="1" kern="1200" dirty="0">
                            <a:solidFill>
                              <a:srgbClr val="000066"/>
                            </a:solidFill>
                            <a:latin typeface="微软雅黑" panose="020B0503020204020204" pitchFamily="34" charset="-122"/>
                            <a:ea typeface="微软雅黑" panose="020B0503020204020204" pitchFamily="34" charset="-122"/>
                            <a:cs typeface="+mn-cs"/>
                          </a:endParaRPr>
                        </a:p>
                      </a:txBody>
                      <a:tcPr marL="0" marR="0" marT="29209" marB="0" anchor="ctr" horzOverflow="overflow">
                        <a:lnL>
                          <a:noFill/>
                        </a:lnL>
                        <a:lnR>
                          <a:noFill/>
                        </a:lnR>
                        <a:lnT>
                          <a:noFill/>
                        </a:lnT>
                        <a:lnB>
                          <a:noFill/>
                        </a:lnB>
                        <a:lnTlToBr>
                          <a:noFill/>
                        </a:lnTlToBr>
                        <a:lnBlToTr>
                          <a:noFill/>
                        </a:lnBlToTr>
                        <a:noFill/>
                      </a:tcPr>
                    </a:tc>
                  </a:tr>
                  <a:tr h="398764">
                    <a:tc>
                      <a:txBody>
                        <a:bodyPr/>
                        <a:lstStyle>
                          <a:lvl1pPr>
                            <a:spcBef>
                              <a:spcPct val="20000"/>
                            </a:spcBef>
                            <a:buClr>
                              <a:srgbClr val="006600"/>
                            </a:buClr>
                            <a:buSzPct val="90000"/>
                            <a:buFont typeface="Wingdings" panose="05000000000000000000" pitchFamily="2" charset="2"/>
                            <a:defRPr sz="24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defRPr sz="20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defRPr>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9pPr>
                        </a:lstStyle>
                        <a:p>
                          <a:pPr marL="0" marR="0" lvl="0" indent="0" algn="ctr" defTabSz="914400" rtl="0" eaLnBrk="1" fontAlgn="base" latinLnBrk="0" hangingPunct="1">
                            <a:lnSpc>
                              <a:spcPts val="3315"/>
                            </a:lnSpc>
                            <a:spcBef>
                              <a:spcPts val="340"/>
                            </a:spcBef>
                            <a:spcAft>
                              <a:spcPct val="0"/>
                            </a:spcAft>
                            <a:buClrTx/>
                            <a:buSzTx/>
                            <a:buFontTx/>
                            <a:buNone/>
                          </a:pPr>
                          <a:r>
                            <a:rPr lang="zh-CN" altLang="zh-CN" sz="1600" b="1" kern="1200" dirty="0">
                              <a:solidFill>
                                <a:srgbClr val="000066"/>
                              </a:solidFill>
                              <a:latin typeface="微软雅黑" panose="020B0503020204020204" pitchFamily="34" charset="-122"/>
                              <a:ea typeface="微软雅黑" panose="020B0503020204020204" pitchFamily="34" charset="-122"/>
                              <a:cs typeface="+mn-cs"/>
                            </a:rPr>
                            <a:t>灰度</a:t>
                          </a:r>
                          <a:endParaRPr lang="zh-CN" altLang="zh-CN" sz="1600" b="1" kern="1200" dirty="0">
                            <a:solidFill>
                              <a:srgbClr val="000066"/>
                            </a:solidFill>
                            <a:latin typeface="微软雅黑" panose="020B0503020204020204" pitchFamily="34" charset="-122"/>
                            <a:ea typeface="微软雅黑" panose="020B0503020204020204" pitchFamily="34" charset="-122"/>
                            <a:cs typeface="+mn-cs"/>
                          </a:endParaRPr>
                        </a:p>
                      </a:txBody>
                      <a:tcPr marL="0" marR="0" marT="43180" marB="0" anchor="ctr" horzOverflow="overflow">
                        <a:lnL>
                          <a:noFill/>
                        </a:lnL>
                        <a:lnR>
                          <a:noFill/>
                        </a:lnR>
                        <a:lnT>
                          <a:noFill/>
                        </a:lnT>
                        <a:lnB>
                          <a:noFill/>
                        </a:lnB>
                        <a:lnTlToBr>
                          <a:noFill/>
                        </a:lnTlToBr>
                        <a:lnBlToTr>
                          <a:noFill/>
                        </a:lnBlToTr>
                        <a:noFill/>
                      </a:tcPr>
                    </a:tc>
                    <a:tc>
                      <a:txBody>
                        <a:bodyPr/>
                        <a:lstStyle>
                          <a:lvl1pPr>
                            <a:spcBef>
                              <a:spcPct val="20000"/>
                            </a:spcBef>
                            <a:buClr>
                              <a:srgbClr val="006600"/>
                            </a:buClr>
                            <a:buSzPct val="90000"/>
                            <a:buFont typeface="Wingdings" panose="05000000000000000000" pitchFamily="2" charset="2"/>
                            <a:defRPr sz="24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defRPr sz="20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defRPr>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9pPr>
                        </a:lstStyle>
                        <a:p>
                          <a:pPr marL="0" marR="0" lvl="0" indent="0" algn="ctr" defTabSz="914400" rtl="0" eaLnBrk="1" fontAlgn="base" latinLnBrk="0" hangingPunct="1">
                            <a:lnSpc>
                              <a:spcPct val="100000"/>
                            </a:lnSpc>
                            <a:spcBef>
                              <a:spcPts val="15"/>
                            </a:spcBef>
                            <a:spcAft>
                              <a:spcPct val="0"/>
                            </a:spcAft>
                            <a:buClrTx/>
                            <a:buSzTx/>
                            <a:buFontTx/>
                            <a:buNone/>
                            <a:defRPr/>
                          </a:pPr>
                          <a14:m>
                            <m:oMathPara xmlns:m="http://schemas.openxmlformats.org/officeDocument/2006/math">
                              <m:oMathParaPr>
                                <m:jc m:val="centerGroup"/>
                              </m:oMathParaPr>
                              <m:oMath xmlns:m="http://schemas.openxmlformats.org/officeDocument/2006/math">
                                <m:r>
                                  <a:rPr lang="zh-CN" altLang="zh-CN" sz="1600" b="1" kern="1200" dirty="0" smtClean="0">
                                    <a:solidFill>
                                      <a:srgbClr val="000066"/>
                                    </a:solidFill>
                                    <a:latin typeface="Cambria Math" panose="02040503050406030204" pitchFamily="18" charset="0"/>
                                    <a:cs typeface="+mn-cs"/>
                                  </a:rPr>
                                  <m:t>⇒</m:t>
                                </m:r>
                              </m:oMath>
                            </m:oMathPara>
                          </a14:m>
                          <a:endParaRPr lang="zh-CN" altLang="zh-CN" sz="1600" b="1" kern="1200" dirty="0">
                            <a:solidFill>
                              <a:srgbClr val="000066"/>
                            </a:solidFill>
                            <a:latin typeface="微软雅黑" panose="020B0503020204020204" pitchFamily="34" charset="-122"/>
                            <a:ea typeface="微软雅黑" panose="020B0503020204020204" pitchFamily="34" charset="-122"/>
                            <a:cs typeface="+mn-cs"/>
                          </a:endParaRPr>
                        </a:p>
                      </a:txBody>
                      <a:tcPr marL="0" marR="0" marT="43180" marB="0" anchor="ctr" horzOverflow="overflow">
                        <a:lnL>
                          <a:noFill/>
                        </a:lnL>
                        <a:lnR>
                          <a:noFill/>
                        </a:lnR>
                        <a:lnT>
                          <a:noFill/>
                        </a:lnT>
                        <a:lnB>
                          <a:noFill/>
                        </a:lnB>
                        <a:lnTlToBr>
                          <a:noFill/>
                        </a:lnTlToBr>
                        <a:lnBlToTr>
                          <a:noFill/>
                        </a:lnBlToTr>
                        <a:noFill/>
                      </a:tcPr>
                    </a:tc>
                    <a:tc>
                      <a:txBody>
                        <a:bodyPr/>
                        <a:lstStyle>
                          <a:lvl1pPr marL="88900">
                            <a:spcBef>
                              <a:spcPct val="20000"/>
                            </a:spcBef>
                            <a:buClr>
                              <a:srgbClr val="006600"/>
                            </a:buClr>
                            <a:buSzPct val="90000"/>
                            <a:buFont typeface="Wingdings" panose="05000000000000000000" pitchFamily="2" charset="2"/>
                            <a:defRPr sz="24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defRPr sz="20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defRPr>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9pPr>
                        </a:lstStyle>
                        <a:p>
                          <a:pPr marL="88900" marR="0" lvl="0" indent="0" algn="l" defTabSz="914400" rtl="0" eaLnBrk="1" fontAlgn="base" latinLnBrk="0" hangingPunct="1">
                            <a:lnSpc>
                              <a:spcPts val="3315"/>
                            </a:lnSpc>
                            <a:spcBef>
                              <a:spcPts val="340"/>
                            </a:spcBef>
                            <a:spcAft>
                              <a:spcPct val="0"/>
                            </a:spcAft>
                            <a:buClrTx/>
                            <a:buSzTx/>
                            <a:buFontTx/>
                            <a:buNone/>
                          </a:pPr>
                          <a:r>
                            <a:rPr lang="zh-CN" altLang="zh-CN" sz="1600" b="1" kern="1200" dirty="0">
                              <a:solidFill>
                                <a:srgbClr val="000066"/>
                              </a:solidFill>
                              <a:latin typeface="微软雅黑" panose="020B0503020204020204" pitchFamily="34" charset="-122"/>
                              <a:ea typeface="微软雅黑" panose="020B0503020204020204" pitchFamily="34" charset="-122"/>
                              <a:cs typeface="+mn-cs"/>
                            </a:rPr>
                            <a:t>彩色，深度图</a:t>
                          </a:r>
                          <a:r>
                            <a:rPr lang="zh-CN" altLang="en-US" sz="1600" b="1" kern="1200" dirty="0">
                              <a:solidFill>
                                <a:srgbClr val="000066"/>
                              </a:solidFill>
                              <a:latin typeface="微软雅黑" panose="020B0503020204020204" pitchFamily="34" charset="-122"/>
                              <a:ea typeface="微软雅黑" panose="020B0503020204020204" pitchFamily="34" charset="-122"/>
                              <a:cs typeface="+mn-cs"/>
                            </a:rPr>
                            <a:t>像</a:t>
                          </a:r>
                          <a:r>
                            <a:rPr lang="zh-CN" altLang="zh-CN" sz="1600" b="1" kern="1200" dirty="0">
                              <a:solidFill>
                                <a:srgbClr val="000066"/>
                              </a:solidFill>
                              <a:latin typeface="微软雅黑" panose="020B0503020204020204" pitchFamily="34" charset="-122"/>
                              <a:ea typeface="微软雅黑" panose="020B0503020204020204" pitchFamily="34" charset="-122"/>
                              <a:cs typeface="+mn-cs"/>
                            </a:rPr>
                            <a:t>，...</a:t>
                          </a:r>
                          <a:endParaRPr lang="zh-CN" altLang="zh-CN" sz="1600" b="1" kern="1200" dirty="0">
                            <a:solidFill>
                              <a:srgbClr val="000066"/>
                            </a:solidFill>
                            <a:latin typeface="微软雅黑" panose="020B0503020204020204" pitchFamily="34" charset="-122"/>
                            <a:ea typeface="微软雅黑" panose="020B0503020204020204" pitchFamily="34" charset="-122"/>
                            <a:cs typeface="+mn-cs"/>
                          </a:endParaRPr>
                        </a:p>
                      </a:txBody>
                      <a:tcPr marL="0" marR="0" marT="43180" marB="0" anchor="ctr" horzOverflow="overflow">
                        <a:lnL>
                          <a:noFill/>
                        </a:lnL>
                        <a:lnR>
                          <a:noFill/>
                        </a:lnR>
                        <a:lnT>
                          <a:noFill/>
                        </a:lnT>
                        <a:lnB>
                          <a:noFill/>
                        </a:lnB>
                        <a:lnTlToBr>
                          <a:noFill/>
                        </a:lnTlToBr>
                        <a:lnBlToTr>
                          <a:noFill/>
                        </a:lnBlToTr>
                        <a:noFill/>
                      </a:tcPr>
                    </a:tc>
                  </a:tr>
                </a:tbl>
              </a:graphicData>
            </a:graphic>
          </p:graphicFrame>
        </mc:Choice>
        <mc:Fallback xmlns="">
          <p:graphicFrame>
            <p:nvGraphicFramePr>
              <p:cNvPr id="4" name="object 3"/>
              <p:cNvGraphicFramePr>
                <a:graphicFrameLocks noGrp="1"/>
              </p:cNvGraphicFramePr>
              <p:nvPr/>
            </p:nvGraphicFramePr>
            <p:xfrm>
              <a:off x="729781" y="2496325"/>
              <a:ext cx="5979565" cy="1656653"/>
            </p:xfrm>
            <a:graphic>
              <a:graphicData uri="http://schemas.openxmlformats.org/drawingml/2006/table">
                <a:tbl>
                  <a:tblPr/>
                  <a:tblGrid>
                    <a:gridCol w="835286"/>
                    <a:gridCol w="554195"/>
                    <a:gridCol w="4590084"/>
                  </a:tblGrid>
                  <a:tr h="368300">
                    <a:tc>
                      <a:txBody>
                        <a:bodyPr/>
                        <a:lstStyle>
                          <a:lvl1pPr>
                            <a:spcBef>
                              <a:spcPct val="20000"/>
                            </a:spcBef>
                            <a:buClr>
                              <a:srgbClr val="006600"/>
                            </a:buClr>
                            <a:buSzPct val="90000"/>
                            <a:buFont typeface="Wingdings" panose="05000000000000000000" pitchFamily="2" charset="2"/>
                            <a:defRPr sz="24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defRPr sz="20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defRPr>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9pPr>
                        </a:lstStyle>
                        <a:p>
                          <a:pPr marL="0" marR="0" lvl="0" indent="0" algn="ctr" defTabSz="914400" rtl="0" eaLnBrk="1" fontAlgn="base" latinLnBrk="0" hangingPunct="1">
                            <a:lnSpc>
                              <a:spcPct val="100000"/>
                            </a:lnSpc>
                            <a:spcBef>
                              <a:spcPts val="15"/>
                            </a:spcBef>
                            <a:spcAft>
                              <a:spcPct val="0"/>
                            </a:spcAft>
                            <a:buClrTx/>
                            <a:buSzTx/>
                            <a:buFontTx/>
                            <a:buNone/>
                          </a:pPr>
                          <a:r>
                            <a:rPr lang="zh-CN" altLang="zh-CN" sz="1600" b="1" kern="1200" dirty="0">
                              <a:solidFill>
                                <a:srgbClr val="000066"/>
                              </a:solidFill>
                              <a:latin typeface="微软雅黑" panose="020B0503020204020204" pitchFamily="34" charset="-122"/>
                              <a:ea typeface="微软雅黑" panose="020B0503020204020204" pitchFamily="34" charset="-122"/>
                              <a:cs typeface="+mn-cs"/>
                            </a:rPr>
                            <a:t>单幅</a:t>
                          </a:r>
                          <a:endParaRPr lang="zh-CN" altLang="zh-CN" sz="1600" b="1" kern="1200" dirty="0">
                            <a:solidFill>
                              <a:srgbClr val="000066"/>
                            </a:solidFill>
                            <a:latin typeface="微软雅黑" panose="020B0503020204020204" pitchFamily="34" charset="-122"/>
                            <a:ea typeface="微软雅黑" panose="020B0503020204020204" pitchFamily="34" charset="-122"/>
                            <a:cs typeface="+mn-cs"/>
                          </a:endParaRPr>
                        </a:p>
                      </a:txBody>
                      <a:tcPr marL="0" marR="0" marT="1270" marB="0" anchor="ctr" horzOverflow="overflow">
                        <a:lnL>
                          <a:noFill/>
                        </a:lnL>
                        <a:lnR>
                          <a:noFill/>
                        </a:lnR>
                        <a:lnT>
                          <a:noFill/>
                        </a:lnT>
                        <a:lnB>
                          <a:noFill/>
                        </a:lnB>
                        <a:lnTlToBr>
                          <a:noFill/>
                        </a:lnTlToBr>
                        <a:lnBlToTr>
                          <a:noFill/>
                        </a:lnBlToTr>
                        <a:noFill/>
                      </a:tcPr>
                    </a:tc>
                    <a:tc>
                      <a:txBody>
                        <a:bodyPr/>
                        <a:lstStyle/>
                        <a:p>
                          <a:endParaRPr lang="zh-CN"/>
                        </a:p>
                      </a:txBody>
                      <a:tcPr marL="0" marR="0" marT="1270" marB="0" anchor="ctr" horzOverflow="overflow">
                        <a:lnL>
                          <a:noFill/>
                        </a:lnL>
                        <a:lnR>
                          <a:noFill/>
                        </a:lnR>
                        <a:lnT>
                          <a:noFill/>
                        </a:lnT>
                        <a:lnB>
                          <a:noFill/>
                        </a:lnB>
                        <a:lnTlToBr>
                          <a:noFill/>
                        </a:lnTlToBr>
                        <a:lnBlToTr>
                          <a:noFill/>
                        </a:lnBlToTr>
                        <a:blipFill>
                          <a:blip r:embed="rId1"/>
                        </a:blipFill>
                      </a:tcPr>
                    </a:tc>
                    <a:tc>
                      <a:txBody>
                        <a:bodyPr/>
                        <a:lstStyle>
                          <a:lvl1pPr marL="88900">
                            <a:spcBef>
                              <a:spcPct val="20000"/>
                            </a:spcBef>
                            <a:buClr>
                              <a:srgbClr val="006600"/>
                            </a:buClr>
                            <a:buSzPct val="90000"/>
                            <a:buFont typeface="Wingdings" panose="05000000000000000000" pitchFamily="2" charset="2"/>
                            <a:defRPr sz="24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defRPr sz="20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defRPr>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9pPr>
                        </a:lstStyle>
                        <a:p>
                          <a:pPr marL="88900" marR="0" lvl="0" indent="0" algn="l" defTabSz="914400" rtl="0" eaLnBrk="1" fontAlgn="base" latinLnBrk="0" hangingPunct="1">
                            <a:lnSpc>
                              <a:spcPct val="100000"/>
                            </a:lnSpc>
                            <a:spcBef>
                              <a:spcPts val="15"/>
                            </a:spcBef>
                            <a:spcAft>
                              <a:spcPct val="0"/>
                            </a:spcAft>
                            <a:buClrTx/>
                            <a:buSzTx/>
                            <a:buFontTx/>
                            <a:buNone/>
                          </a:pPr>
                          <a:r>
                            <a:rPr lang="zh-CN" altLang="zh-CN" sz="1600" b="1" kern="1200" dirty="0">
                              <a:solidFill>
                                <a:srgbClr val="000066"/>
                              </a:solidFill>
                              <a:latin typeface="微软雅黑" panose="020B0503020204020204" pitchFamily="34" charset="-122"/>
                              <a:ea typeface="微软雅黑" panose="020B0503020204020204" pitchFamily="34" charset="-122"/>
                              <a:cs typeface="+mn-cs"/>
                            </a:rPr>
                            <a:t>序列图</a:t>
                          </a:r>
                          <a:r>
                            <a:rPr lang="zh-CN" altLang="en-US" sz="1600" b="1" kern="1200" dirty="0">
                              <a:solidFill>
                                <a:srgbClr val="000066"/>
                              </a:solidFill>
                              <a:latin typeface="微软雅黑" panose="020B0503020204020204" pitchFamily="34" charset="-122"/>
                              <a:ea typeface="微软雅黑" panose="020B0503020204020204" pitchFamily="34" charset="-122"/>
                              <a:cs typeface="+mn-cs"/>
                            </a:rPr>
                            <a:t>像</a:t>
                          </a:r>
                          <a:r>
                            <a:rPr lang="zh-CN" altLang="zh-CN" sz="1600" b="1" kern="1200" dirty="0">
                              <a:solidFill>
                                <a:srgbClr val="000066"/>
                              </a:solidFill>
                              <a:latin typeface="微软雅黑" panose="020B0503020204020204" pitchFamily="34" charset="-122"/>
                              <a:ea typeface="微软雅黑" panose="020B0503020204020204" pitchFamily="34" charset="-122"/>
                              <a:cs typeface="+mn-cs"/>
                            </a:rPr>
                            <a:t>，...</a:t>
                          </a:r>
                          <a:endParaRPr lang="zh-CN" altLang="zh-CN" sz="1600" b="1" kern="1200" dirty="0">
                            <a:solidFill>
                              <a:srgbClr val="000066"/>
                            </a:solidFill>
                            <a:latin typeface="微软雅黑" panose="020B0503020204020204" pitchFamily="34" charset="-122"/>
                            <a:ea typeface="微软雅黑" panose="020B0503020204020204" pitchFamily="34" charset="-122"/>
                            <a:cs typeface="+mn-cs"/>
                          </a:endParaRPr>
                        </a:p>
                      </a:txBody>
                      <a:tcPr marL="0" marR="0" marT="1270" marB="0" anchor="ctr" horzOverflow="overflow">
                        <a:lnL>
                          <a:noFill/>
                        </a:lnL>
                        <a:lnR>
                          <a:noFill/>
                        </a:lnR>
                        <a:lnT>
                          <a:noFill/>
                        </a:lnT>
                        <a:lnB>
                          <a:noFill/>
                        </a:lnB>
                        <a:lnTlToBr>
                          <a:noFill/>
                        </a:lnTlToBr>
                        <a:lnBlToTr>
                          <a:noFill/>
                        </a:lnBlToTr>
                        <a:noFill/>
                      </a:tcPr>
                    </a:tc>
                  </a:tr>
                  <a:tr h="412750">
                    <a:tc>
                      <a:txBody>
                        <a:bodyPr/>
                        <a:lstStyle>
                          <a:lvl1pPr>
                            <a:spcBef>
                              <a:spcPct val="20000"/>
                            </a:spcBef>
                            <a:buClr>
                              <a:srgbClr val="006600"/>
                            </a:buClr>
                            <a:buSzPct val="90000"/>
                            <a:buFont typeface="Wingdings" panose="05000000000000000000" pitchFamily="2" charset="2"/>
                            <a:defRPr sz="24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defRPr sz="20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defRPr>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9pPr>
                        </a:lstStyle>
                        <a:p>
                          <a:pPr marL="0" marR="0" lvl="0" indent="0" algn="ctr" defTabSz="914400" rtl="0" eaLnBrk="1" fontAlgn="base" latinLnBrk="0" hangingPunct="1">
                            <a:lnSpc>
                              <a:spcPct val="100000"/>
                            </a:lnSpc>
                            <a:spcBef>
                              <a:spcPts val="225"/>
                            </a:spcBef>
                            <a:spcAft>
                              <a:spcPct val="0"/>
                            </a:spcAft>
                            <a:buClrTx/>
                            <a:buSzTx/>
                            <a:buFontTx/>
                            <a:buNone/>
                          </a:pPr>
                          <a:r>
                            <a:rPr lang="zh-CN" altLang="zh-CN" sz="1600" b="1" kern="1200" dirty="0">
                              <a:solidFill>
                                <a:srgbClr val="000066"/>
                              </a:solidFill>
                              <a:latin typeface="微软雅黑" panose="020B0503020204020204" pitchFamily="34" charset="-122"/>
                              <a:ea typeface="微软雅黑" panose="020B0503020204020204" pitchFamily="34" charset="-122"/>
                              <a:cs typeface="+mn-cs"/>
                            </a:rPr>
                            <a:t>静止</a:t>
                          </a:r>
                          <a:endParaRPr lang="zh-CN" altLang="zh-CN" sz="1600" b="1" kern="1200" dirty="0">
                            <a:solidFill>
                              <a:srgbClr val="000066"/>
                            </a:solidFill>
                            <a:latin typeface="微软雅黑" panose="020B0503020204020204" pitchFamily="34" charset="-122"/>
                            <a:ea typeface="微软雅黑" panose="020B0503020204020204" pitchFamily="34" charset="-122"/>
                            <a:cs typeface="+mn-cs"/>
                          </a:endParaRPr>
                        </a:p>
                      </a:txBody>
                      <a:tcPr marL="0" marR="0" marT="29209" marB="0" anchor="ctr" horzOverflow="overflow">
                        <a:lnL>
                          <a:noFill/>
                        </a:lnL>
                        <a:lnR>
                          <a:noFill/>
                        </a:lnR>
                        <a:lnT>
                          <a:noFill/>
                        </a:lnT>
                        <a:lnB>
                          <a:noFill/>
                        </a:lnB>
                        <a:lnTlToBr>
                          <a:noFill/>
                        </a:lnTlToBr>
                        <a:lnBlToTr>
                          <a:noFill/>
                        </a:lnBlToTr>
                        <a:noFill/>
                      </a:tcPr>
                    </a:tc>
                    <a:tc>
                      <a:txBody>
                        <a:bodyPr/>
                        <a:lstStyle/>
                        <a:p>
                          <a:endParaRPr lang="zh-CN"/>
                        </a:p>
                      </a:txBody>
                      <a:tcPr marL="0" marR="0" marT="29209" marB="0" anchor="ctr" horzOverflow="overflow">
                        <a:lnL>
                          <a:noFill/>
                        </a:lnL>
                        <a:lnR>
                          <a:noFill/>
                        </a:lnR>
                        <a:lnT>
                          <a:noFill/>
                        </a:lnT>
                        <a:lnB>
                          <a:noFill/>
                        </a:lnB>
                        <a:lnTlToBr>
                          <a:noFill/>
                        </a:lnTlToBr>
                        <a:lnBlToTr>
                          <a:noFill/>
                        </a:lnBlToTr>
                        <a:blipFill>
                          <a:blip r:embed="rId1"/>
                        </a:blipFill>
                      </a:tcPr>
                    </a:tc>
                    <a:tc>
                      <a:txBody>
                        <a:bodyPr/>
                        <a:lstStyle>
                          <a:lvl1pPr marL="88900">
                            <a:spcBef>
                              <a:spcPct val="20000"/>
                            </a:spcBef>
                            <a:buClr>
                              <a:srgbClr val="006600"/>
                            </a:buClr>
                            <a:buSzPct val="90000"/>
                            <a:buFont typeface="Wingdings" panose="05000000000000000000" pitchFamily="2" charset="2"/>
                            <a:defRPr sz="24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defRPr sz="20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defRPr>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9pPr>
                        </a:lstStyle>
                        <a:p>
                          <a:pPr marL="88900" marR="0" lvl="0" indent="0" algn="l" defTabSz="914400" rtl="0" eaLnBrk="1" fontAlgn="base" latinLnBrk="0" hangingPunct="1">
                            <a:lnSpc>
                              <a:spcPct val="100000"/>
                            </a:lnSpc>
                            <a:spcBef>
                              <a:spcPts val="225"/>
                            </a:spcBef>
                            <a:spcAft>
                              <a:spcPct val="0"/>
                            </a:spcAft>
                            <a:buClrTx/>
                            <a:buSzTx/>
                            <a:buFontTx/>
                            <a:buNone/>
                          </a:pPr>
                          <a:r>
                            <a:rPr lang="zh-CN" altLang="zh-CN" sz="1600" b="1" kern="1200" dirty="0">
                              <a:solidFill>
                                <a:srgbClr val="000066"/>
                              </a:solidFill>
                              <a:latin typeface="微软雅黑" panose="020B0503020204020204" pitchFamily="34" charset="-122"/>
                              <a:ea typeface="微软雅黑" panose="020B0503020204020204" pitchFamily="34" charset="-122"/>
                              <a:cs typeface="+mn-cs"/>
                            </a:rPr>
                            <a:t>运动图</a:t>
                          </a:r>
                          <a:r>
                            <a:rPr lang="zh-CN" altLang="en-US" sz="1600" b="1" kern="1200" dirty="0">
                              <a:solidFill>
                                <a:srgbClr val="000066"/>
                              </a:solidFill>
                              <a:latin typeface="微软雅黑" panose="020B0503020204020204" pitchFamily="34" charset="-122"/>
                              <a:ea typeface="微软雅黑" panose="020B0503020204020204" pitchFamily="34" charset="-122"/>
                              <a:cs typeface="+mn-cs"/>
                            </a:rPr>
                            <a:t>像</a:t>
                          </a:r>
                          <a:r>
                            <a:rPr lang="zh-CN" altLang="zh-CN" sz="1600" b="1" kern="1200" dirty="0">
                              <a:solidFill>
                                <a:srgbClr val="000066"/>
                              </a:solidFill>
                              <a:latin typeface="微软雅黑" panose="020B0503020204020204" pitchFamily="34" charset="-122"/>
                              <a:ea typeface="微软雅黑" panose="020B0503020204020204" pitchFamily="34" charset="-122"/>
                              <a:cs typeface="+mn-cs"/>
                            </a:rPr>
                            <a:t>（视频），...</a:t>
                          </a:r>
                          <a:endParaRPr lang="zh-CN" altLang="zh-CN" sz="1600" b="1" kern="1200" dirty="0">
                            <a:solidFill>
                              <a:srgbClr val="000066"/>
                            </a:solidFill>
                            <a:latin typeface="微软雅黑" panose="020B0503020204020204" pitchFamily="34" charset="-122"/>
                            <a:ea typeface="微软雅黑" panose="020B0503020204020204" pitchFamily="34" charset="-122"/>
                            <a:cs typeface="+mn-cs"/>
                          </a:endParaRPr>
                        </a:p>
                      </a:txBody>
                      <a:tcPr marL="0" marR="0" marT="29209" marB="0" anchor="ctr" horzOverflow="overflow">
                        <a:lnL>
                          <a:noFill/>
                        </a:lnL>
                        <a:lnR>
                          <a:noFill/>
                        </a:lnR>
                        <a:lnT>
                          <a:noFill/>
                        </a:lnT>
                        <a:lnB>
                          <a:noFill/>
                        </a:lnB>
                        <a:lnTlToBr>
                          <a:noFill/>
                        </a:lnTlToBr>
                        <a:lnBlToTr>
                          <a:noFill/>
                        </a:lnBlToTr>
                        <a:noFill/>
                      </a:tcPr>
                    </a:tc>
                  </a:tr>
                  <a:tr h="413385">
                    <a:tc>
                      <a:txBody>
                        <a:bodyPr/>
                        <a:lstStyle>
                          <a:lvl1pPr>
                            <a:spcBef>
                              <a:spcPct val="20000"/>
                            </a:spcBef>
                            <a:buClr>
                              <a:srgbClr val="006600"/>
                            </a:buClr>
                            <a:buSzPct val="90000"/>
                            <a:buFont typeface="Wingdings" panose="05000000000000000000" pitchFamily="2" charset="2"/>
                            <a:defRPr sz="24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defRPr sz="20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defRPr>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9pPr>
                        </a:lstStyle>
                        <a:p>
                          <a:pPr marL="0" marR="0" lvl="0" indent="0" algn="ctr" defTabSz="914400" rtl="0" eaLnBrk="1" fontAlgn="base" latinLnBrk="0" hangingPunct="1">
                            <a:lnSpc>
                              <a:spcPct val="100000"/>
                            </a:lnSpc>
                            <a:spcBef>
                              <a:spcPts val="225"/>
                            </a:spcBef>
                            <a:spcAft>
                              <a:spcPct val="0"/>
                            </a:spcAft>
                            <a:buClrTx/>
                            <a:buSzTx/>
                            <a:buFontTx/>
                            <a:buNone/>
                          </a:pPr>
                          <a:r>
                            <a:rPr lang="zh-CN" altLang="zh-CN" sz="1600" b="1" kern="1200">
                              <a:solidFill>
                                <a:srgbClr val="000066"/>
                              </a:solidFill>
                              <a:latin typeface="微软雅黑" panose="020B0503020204020204" pitchFamily="34" charset="-122"/>
                              <a:ea typeface="微软雅黑" panose="020B0503020204020204" pitchFamily="34" charset="-122"/>
                              <a:cs typeface="+mn-cs"/>
                            </a:rPr>
                            <a:t>2-D</a:t>
                          </a:r>
                          <a:endParaRPr lang="zh-CN" altLang="zh-CN" sz="1600" b="1" kern="1200">
                            <a:solidFill>
                              <a:srgbClr val="000066"/>
                            </a:solidFill>
                            <a:latin typeface="微软雅黑" panose="020B0503020204020204" pitchFamily="34" charset="-122"/>
                            <a:ea typeface="微软雅黑" panose="020B0503020204020204" pitchFamily="34" charset="-122"/>
                            <a:cs typeface="+mn-cs"/>
                          </a:endParaRPr>
                        </a:p>
                      </a:txBody>
                      <a:tcPr marL="0" marR="0" marT="29209" marB="0" anchor="ctr" horzOverflow="overflow">
                        <a:lnL>
                          <a:noFill/>
                        </a:lnL>
                        <a:lnR>
                          <a:noFill/>
                        </a:lnR>
                        <a:lnT>
                          <a:noFill/>
                        </a:lnT>
                        <a:lnB>
                          <a:noFill/>
                        </a:lnB>
                        <a:lnTlToBr>
                          <a:noFill/>
                        </a:lnTlToBr>
                        <a:lnBlToTr>
                          <a:noFill/>
                        </a:lnBlToTr>
                        <a:noFill/>
                      </a:tcPr>
                    </a:tc>
                    <a:tc>
                      <a:txBody>
                        <a:bodyPr/>
                        <a:lstStyle/>
                        <a:p>
                          <a:endParaRPr lang="zh-CN"/>
                        </a:p>
                      </a:txBody>
                      <a:tcPr marL="0" marR="0" marT="29209" marB="0" anchor="ctr" horzOverflow="overflow">
                        <a:lnL>
                          <a:noFill/>
                        </a:lnL>
                        <a:lnR>
                          <a:noFill/>
                        </a:lnR>
                        <a:lnT>
                          <a:noFill/>
                        </a:lnT>
                        <a:lnB>
                          <a:noFill/>
                        </a:lnB>
                        <a:lnTlToBr>
                          <a:noFill/>
                        </a:lnTlToBr>
                        <a:lnBlToTr>
                          <a:noFill/>
                        </a:lnBlToTr>
                        <a:blipFill>
                          <a:blip r:embed="rId1"/>
                        </a:blipFill>
                      </a:tcPr>
                    </a:tc>
                    <a:tc>
                      <a:txBody>
                        <a:bodyPr/>
                        <a:lstStyle>
                          <a:lvl1pPr marL="88900">
                            <a:spcBef>
                              <a:spcPct val="20000"/>
                            </a:spcBef>
                            <a:buClr>
                              <a:srgbClr val="006600"/>
                            </a:buClr>
                            <a:buSzPct val="90000"/>
                            <a:buFont typeface="Wingdings" panose="05000000000000000000" pitchFamily="2" charset="2"/>
                            <a:defRPr sz="24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defRPr sz="20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defRPr>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9pPr>
                        </a:lstStyle>
                        <a:p>
                          <a:pPr marL="88900" marR="0" lvl="0" indent="0" algn="l" defTabSz="914400" rtl="0" eaLnBrk="1" fontAlgn="base" latinLnBrk="0" hangingPunct="1">
                            <a:lnSpc>
                              <a:spcPct val="100000"/>
                            </a:lnSpc>
                            <a:spcBef>
                              <a:spcPts val="225"/>
                            </a:spcBef>
                            <a:spcAft>
                              <a:spcPct val="0"/>
                            </a:spcAft>
                            <a:buClrTx/>
                            <a:buSzTx/>
                            <a:buFontTx/>
                            <a:buNone/>
                          </a:pPr>
                          <a:r>
                            <a:rPr lang="zh-CN" altLang="zh-CN" sz="1600" b="1" kern="1200" dirty="0">
                              <a:solidFill>
                                <a:srgbClr val="000066"/>
                              </a:solidFill>
                              <a:latin typeface="微软雅黑" panose="020B0503020204020204" pitchFamily="34" charset="-122"/>
                              <a:ea typeface="微软雅黑" panose="020B0503020204020204" pitchFamily="34" charset="-122"/>
                              <a:cs typeface="+mn-cs"/>
                            </a:rPr>
                            <a:t>3-D，立体对，时空体，  多光谱，多视场图</a:t>
                          </a:r>
                          <a:r>
                            <a:rPr lang="zh-CN" altLang="en-US" sz="1600" b="1" kern="1200" dirty="0">
                              <a:solidFill>
                                <a:srgbClr val="000066"/>
                              </a:solidFill>
                              <a:latin typeface="微软雅黑" panose="020B0503020204020204" pitchFamily="34" charset="-122"/>
                              <a:ea typeface="微软雅黑" panose="020B0503020204020204" pitchFamily="34" charset="-122"/>
                              <a:cs typeface="+mn-cs"/>
                            </a:rPr>
                            <a:t>像</a:t>
                          </a:r>
                          <a:r>
                            <a:rPr lang="zh-CN" altLang="zh-CN" sz="1600" b="1" kern="1200" dirty="0">
                              <a:solidFill>
                                <a:srgbClr val="000066"/>
                              </a:solidFill>
                              <a:latin typeface="微软雅黑" panose="020B0503020204020204" pitchFamily="34" charset="-122"/>
                              <a:ea typeface="微软雅黑" panose="020B0503020204020204" pitchFamily="34" charset="-122"/>
                              <a:cs typeface="+mn-cs"/>
                            </a:rPr>
                            <a:t>，...</a:t>
                          </a:r>
                          <a:endParaRPr lang="zh-CN" altLang="zh-CN" sz="1600" b="1" kern="1200" dirty="0">
                            <a:solidFill>
                              <a:srgbClr val="000066"/>
                            </a:solidFill>
                            <a:latin typeface="微软雅黑" panose="020B0503020204020204" pitchFamily="34" charset="-122"/>
                            <a:ea typeface="微软雅黑" panose="020B0503020204020204" pitchFamily="34" charset="-122"/>
                            <a:cs typeface="+mn-cs"/>
                          </a:endParaRPr>
                        </a:p>
                      </a:txBody>
                      <a:tcPr marL="0" marR="0" marT="29209" marB="0" anchor="ctr" horzOverflow="overflow">
                        <a:lnL>
                          <a:noFill/>
                        </a:lnL>
                        <a:lnR>
                          <a:noFill/>
                        </a:lnR>
                        <a:lnT>
                          <a:noFill/>
                        </a:lnT>
                        <a:lnB>
                          <a:noFill/>
                        </a:lnB>
                        <a:lnTlToBr>
                          <a:noFill/>
                        </a:lnTlToBr>
                        <a:lnBlToTr>
                          <a:noFill/>
                        </a:lnBlToTr>
                        <a:noFill/>
                      </a:tcPr>
                    </a:tc>
                  </a:tr>
                  <a:tr h="464185">
                    <a:tc>
                      <a:txBody>
                        <a:bodyPr/>
                        <a:lstStyle>
                          <a:lvl1pPr>
                            <a:spcBef>
                              <a:spcPct val="20000"/>
                            </a:spcBef>
                            <a:buClr>
                              <a:srgbClr val="006600"/>
                            </a:buClr>
                            <a:buSzPct val="90000"/>
                            <a:buFont typeface="Wingdings" panose="05000000000000000000" pitchFamily="2" charset="2"/>
                            <a:defRPr sz="24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defRPr sz="20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defRPr>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9pPr>
                        </a:lstStyle>
                        <a:p>
                          <a:pPr marL="0" marR="0" lvl="0" indent="0" algn="ctr" defTabSz="914400" rtl="0" eaLnBrk="1" fontAlgn="base" latinLnBrk="0" hangingPunct="1">
                            <a:lnSpc>
                              <a:spcPts val="3315"/>
                            </a:lnSpc>
                            <a:spcBef>
                              <a:spcPts val="340"/>
                            </a:spcBef>
                            <a:spcAft>
                              <a:spcPct val="0"/>
                            </a:spcAft>
                            <a:buClrTx/>
                            <a:buSzTx/>
                            <a:buFontTx/>
                            <a:buNone/>
                          </a:pPr>
                          <a:r>
                            <a:rPr lang="zh-CN" altLang="zh-CN" sz="1600" b="1" kern="1200" dirty="0">
                              <a:solidFill>
                                <a:srgbClr val="000066"/>
                              </a:solidFill>
                              <a:latin typeface="微软雅黑" panose="020B0503020204020204" pitchFamily="34" charset="-122"/>
                              <a:ea typeface="微软雅黑" panose="020B0503020204020204" pitchFamily="34" charset="-122"/>
                              <a:cs typeface="+mn-cs"/>
                            </a:rPr>
                            <a:t>灰度</a:t>
                          </a:r>
                          <a:endParaRPr lang="zh-CN" altLang="zh-CN" sz="1600" b="1" kern="1200" dirty="0">
                            <a:solidFill>
                              <a:srgbClr val="000066"/>
                            </a:solidFill>
                            <a:latin typeface="微软雅黑" panose="020B0503020204020204" pitchFamily="34" charset="-122"/>
                            <a:ea typeface="微软雅黑" panose="020B0503020204020204" pitchFamily="34" charset="-122"/>
                            <a:cs typeface="+mn-cs"/>
                          </a:endParaRPr>
                        </a:p>
                      </a:txBody>
                      <a:tcPr marL="0" marR="0" marT="43180" marB="0" anchor="ctr" horzOverflow="overflow">
                        <a:lnL>
                          <a:noFill/>
                        </a:lnL>
                        <a:lnR>
                          <a:noFill/>
                        </a:lnR>
                        <a:lnT>
                          <a:noFill/>
                        </a:lnT>
                        <a:lnB>
                          <a:noFill/>
                        </a:lnB>
                        <a:lnTlToBr>
                          <a:noFill/>
                        </a:lnTlToBr>
                        <a:lnBlToTr>
                          <a:noFill/>
                        </a:lnBlToTr>
                        <a:noFill/>
                      </a:tcPr>
                    </a:tc>
                    <a:tc>
                      <a:txBody>
                        <a:bodyPr/>
                        <a:lstStyle/>
                        <a:p>
                          <a:endParaRPr lang="zh-CN"/>
                        </a:p>
                      </a:txBody>
                      <a:tcPr marL="0" marR="0" marT="43180" marB="0" anchor="ctr" horzOverflow="overflow">
                        <a:lnL>
                          <a:noFill/>
                        </a:lnL>
                        <a:lnR>
                          <a:noFill/>
                        </a:lnR>
                        <a:lnT>
                          <a:noFill/>
                        </a:lnT>
                        <a:lnB>
                          <a:noFill/>
                        </a:lnB>
                        <a:lnTlToBr>
                          <a:noFill/>
                        </a:lnTlToBr>
                        <a:lnBlToTr>
                          <a:noFill/>
                        </a:lnBlToTr>
                        <a:blipFill>
                          <a:blip r:embed="rId1"/>
                        </a:blipFill>
                      </a:tcPr>
                    </a:tc>
                    <a:tc>
                      <a:txBody>
                        <a:bodyPr/>
                        <a:lstStyle>
                          <a:lvl1pPr marL="88900">
                            <a:spcBef>
                              <a:spcPct val="20000"/>
                            </a:spcBef>
                            <a:buClr>
                              <a:srgbClr val="006600"/>
                            </a:buClr>
                            <a:buSzPct val="90000"/>
                            <a:buFont typeface="Wingdings" panose="05000000000000000000" pitchFamily="2" charset="2"/>
                            <a:defRPr sz="24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defRPr sz="20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defRPr>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defRPr>
                              <a:solidFill>
                                <a:schemeClr val="tx1"/>
                              </a:solidFill>
                              <a:latin typeface="华文中宋" panose="02010600040101010101" pitchFamily="2" charset="-122"/>
                              <a:ea typeface="华文中宋" panose="02010600040101010101" pitchFamily="2" charset="-122"/>
                            </a:defRPr>
                          </a:lvl9pPr>
                        </a:lstStyle>
                        <a:p>
                          <a:pPr marL="88900" marR="0" lvl="0" indent="0" algn="l" defTabSz="914400" rtl="0" eaLnBrk="1" fontAlgn="base" latinLnBrk="0" hangingPunct="1">
                            <a:lnSpc>
                              <a:spcPts val="3315"/>
                            </a:lnSpc>
                            <a:spcBef>
                              <a:spcPts val="340"/>
                            </a:spcBef>
                            <a:spcAft>
                              <a:spcPct val="0"/>
                            </a:spcAft>
                            <a:buClrTx/>
                            <a:buSzTx/>
                            <a:buFontTx/>
                            <a:buNone/>
                          </a:pPr>
                          <a:r>
                            <a:rPr lang="zh-CN" altLang="zh-CN" sz="1600" b="1" kern="1200" dirty="0">
                              <a:solidFill>
                                <a:srgbClr val="000066"/>
                              </a:solidFill>
                              <a:latin typeface="微软雅黑" panose="020B0503020204020204" pitchFamily="34" charset="-122"/>
                              <a:ea typeface="微软雅黑" panose="020B0503020204020204" pitchFamily="34" charset="-122"/>
                              <a:cs typeface="+mn-cs"/>
                            </a:rPr>
                            <a:t>彩色，深度图</a:t>
                          </a:r>
                          <a:r>
                            <a:rPr lang="zh-CN" altLang="en-US" sz="1600" b="1" kern="1200" dirty="0">
                              <a:solidFill>
                                <a:srgbClr val="000066"/>
                              </a:solidFill>
                              <a:latin typeface="微软雅黑" panose="020B0503020204020204" pitchFamily="34" charset="-122"/>
                              <a:ea typeface="微软雅黑" panose="020B0503020204020204" pitchFamily="34" charset="-122"/>
                              <a:cs typeface="+mn-cs"/>
                            </a:rPr>
                            <a:t>像</a:t>
                          </a:r>
                          <a:r>
                            <a:rPr lang="zh-CN" altLang="zh-CN" sz="1600" b="1" kern="1200" dirty="0">
                              <a:solidFill>
                                <a:srgbClr val="000066"/>
                              </a:solidFill>
                              <a:latin typeface="微软雅黑" panose="020B0503020204020204" pitchFamily="34" charset="-122"/>
                              <a:ea typeface="微软雅黑" panose="020B0503020204020204" pitchFamily="34" charset="-122"/>
                              <a:cs typeface="+mn-cs"/>
                            </a:rPr>
                            <a:t>，...</a:t>
                          </a:r>
                          <a:endParaRPr lang="zh-CN" altLang="zh-CN" sz="1600" b="1" kern="1200" dirty="0">
                            <a:solidFill>
                              <a:srgbClr val="000066"/>
                            </a:solidFill>
                            <a:latin typeface="微软雅黑" panose="020B0503020204020204" pitchFamily="34" charset="-122"/>
                            <a:ea typeface="微软雅黑" panose="020B0503020204020204" pitchFamily="34" charset="-122"/>
                            <a:cs typeface="+mn-cs"/>
                          </a:endParaRPr>
                        </a:p>
                      </a:txBody>
                      <a:tcPr marL="0" marR="0" marT="43180" marB="0" anchor="ctr" horzOverflow="overflow">
                        <a:lnL>
                          <a:noFill/>
                        </a:lnL>
                        <a:lnR>
                          <a:noFill/>
                        </a:lnR>
                        <a:lnT>
                          <a:noFill/>
                        </a:lnT>
                        <a:lnB>
                          <a:noFill/>
                        </a:lnB>
                        <a:lnTlToBr>
                          <a:noFill/>
                        </a:lnTlToBr>
                        <a:lnBlToTr>
                          <a:noFill/>
                        </a:lnBlToTr>
                        <a:noFill/>
                      </a:tcPr>
                    </a:tc>
                  </a:tr>
                </a:tbl>
              </a:graphicData>
            </a:graphic>
          </p:graphicFrame>
        </mc:Fallback>
      </mc:AlternateContent>
      <p:sp>
        <p:nvSpPr>
          <p:cNvPr id="5" name="文本框 4"/>
          <p:cNvSpPr txBox="1"/>
          <p:nvPr/>
        </p:nvSpPr>
        <p:spPr>
          <a:xfrm>
            <a:off x="459946" y="104707"/>
            <a:ext cx="2676566" cy="369332"/>
          </a:xfrm>
          <a:prstGeom prst="rect">
            <a:avLst/>
          </a:prstGeom>
          <a:noFill/>
        </p:spPr>
        <p:txBody>
          <a:bodyPr wrap="square" rtlCol="0">
            <a:spAutoFit/>
          </a:bodyPr>
          <a:lstStyle/>
          <a:p>
            <a:pPr algn="ctr"/>
            <a:r>
              <a:rPr lang="zh-CN" altLang="en-US" b="1" dirty="0">
                <a:solidFill>
                  <a:srgbClr val="000000"/>
                </a:solidFill>
                <a:latin typeface="微软雅黑" panose="020B0503020204020204" pitchFamily="34" charset="-122"/>
                <a:ea typeface="微软雅黑" panose="020B0503020204020204" pitchFamily="34" charset="-122"/>
              </a:rPr>
              <a:t>一、</a:t>
            </a:r>
            <a:r>
              <a:rPr lang="zh-CN" altLang="en-US" b="1" dirty="0">
                <a:solidFill>
                  <a:srgbClr val="000066"/>
                </a:solidFill>
                <a:latin typeface="微软雅黑" panose="020B0503020204020204" pitchFamily="34" charset="-122"/>
                <a:ea typeface="微软雅黑" panose="020B0503020204020204" pitchFamily="34" charset="-122"/>
              </a:rPr>
              <a:t>认识和理解图像</a:t>
            </a:r>
            <a:endParaRPr lang="zh-CN" altLang="en-US" b="1" dirty="0">
              <a:solidFill>
                <a:srgbClr val="00000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441950" y="189655"/>
            <a:ext cx="1057846"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图像类型</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4852551" y="4836688"/>
            <a:ext cx="1543050" cy="273844"/>
          </a:xfrm>
        </p:spPr>
        <p:txBody>
          <a:bodyPr/>
          <a:lstStyle/>
          <a:p>
            <a:fld id="{48F63A3B-78C7-47BE-AE5E-E10140E04643}" type="slidenum">
              <a:rPr lang="en-US" smtClean="0"/>
            </a:fld>
            <a:endParaRPr lang="en-US" dirty="0"/>
          </a:p>
        </p:txBody>
      </p:sp>
      <p:sp>
        <p:nvSpPr>
          <p:cNvPr id="3" name="矩形 2"/>
          <p:cNvSpPr/>
          <p:nvPr/>
        </p:nvSpPr>
        <p:spPr>
          <a:xfrm>
            <a:off x="670404" y="108335"/>
            <a:ext cx="3425346" cy="369332"/>
          </a:xfrm>
          <a:prstGeom prst="rect">
            <a:avLst/>
          </a:prstGeom>
        </p:spPr>
        <p:txBody>
          <a:bodyPr wrap="square">
            <a:spAutoFit/>
          </a:bodyPr>
          <a:lstStyle/>
          <a:p>
            <a:pPr algn="ctr"/>
            <a:r>
              <a:rPr lang="zh-CN" altLang="en-US" b="1" dirty="0">
                <a:solidFill>
                  <a:srgbClr val="000000"/>
                </a:solidFill>
                <a:latin typeface="微软雅黑" panose="020B0503020204020204" pitchFamily="34" charset="-122"/>
                <a:ea typeface="微软雅黑" panose="020B0503020204020204" pitchFamily="34" charset="-122"/>
              </a:rPr>
              <a:t>六、</a:t>
            </a:r>
            <a:r>
              <a:rPr lang="zh-CN" altLang="en-US" b="1" dirty="0">
                <a:solidFill>
                  <a:srgbClr val="000066"/>
                </a:solidFill>
                <a:latin typeface="微软雅黑" panose="020B0503020204020204" pitchFamily="34" charset="-122"/>
                <a:ea typeface="微软雅黑" panose="020B0503020204020204" pitchFamily="34" charset="-122"/>
              </a:rPr>
              <a:t>图像分析与其它学科的联系</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4" name="矩形 3"/>
          <p:cNvSpPr/>
          <p:nvPr/>
        </p:nvSpPr>
        <p:spPr>
          <a:xfrm>
            <a:off x="255348" y="571823"/>
            <a:ext cx="1858201" cy="369332"/>
          </a:xfrm>
          <a:prstGeom prst="rect">
            <a:avLst/>
          </a:prstGeom>
        </p:spPr>
        <p:txBody>
          <a:bodyPr wrap="non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信号处理层次</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30" name="矩形 29"/>
          <p:cNvSpPr/>
          <p:nvPr/>
        </p:nvSpPr>
        <p:spPr>
          <a:xfrm>
            <a:off x="5384007" y="210970"/>
            <a:ext cx="1415772" cy="284693"/>
          </a:xfrm>
          <a:prstGeom prst="rect">
            <a:avLst/>
          </a:prstGeom>
        </p:spPr>
        <p:txBody>
          <a:bodyPr wrap="square">
            <a:spAutoFit/>
          </a:bodyPr>
          <a:lstStyle/>
          <a:p>
            <a:r>
              <a:rPr lang="zh-CN" altLang="en-US" sz="1250" b="1" dirty="0">
                <a:solidFill>
                  <a:schemeClr val="bg1"/>
                </a:solidFill>
                <a:latin typeface="微软雅黑" panose="020B0503020204020204" pitchFamily="34" charset="-122"/>
                <a:ea typeface="微软雅黑" panose="020B0503020204020204" pitchFamily="34" charset="-122"/>
              </a:rPr>
              <a:t>信号处理层次</a:t>
            </a:r>
            <a:endParaRPr lang="zh-CN" altLang="en-US" sz="1250" b="1" dirty="0">
              <a:solidFill>
                <a:schemeClr val="bg1"/>
              </a:solidFill>
              <a:latin typeface="微软雅黑" panose="020B0503020204020204" pitchFamily="34" charset="-122"/>
              <a:ea typeface="微软雅黑" panose="020B0503020204020204" pitchFamily="34" charset="-122"/>
            </a:endParaRPr>
          </a:p>
        </p:txBody>
      </p:sp>
      <p:grpSp>
        <p:nvGrpSpPr>
          <p:cNvPr id="94" name="组合 93"/>
          <p:cNvGrpSpPr/>
          <p:nvPr/>
        </p:nvGrpSpPr>
        <p:grpSpPr>
          <a:xfrm>
            <a:off x="388939" y="543991"/>
            <a:ext cx="6196012" cy="4673309"/>
            <a:chOff x="388939" y="543991"/>
            <a:chExt cx="6196012" cy="4673309"/>
          </a:xfrm>
        </p:grpSpPr>
        <p:sp>
          <p:nvSpPr>
            <p:cNvPr id="73" name="未知"/>
            <p:cNvSpPr/>
            <p:nvPr/>
          </p:nvSpPr>
          <p:spPr bwMode="auto">
            <a:xfrm>
              <a:off x="4147518" y="543991"/>
              <a:ext cx="1466850" cy="1041922"/>
            </a:xfrm>
            <a:custGeom>
              <a:avLst/>
              <a:gdLst>
                <a:gd name="T0" fmla="*/ 0 w 982"/>
                <a:gd name="T1" fmla="*/ 774 h 774"/>
                <a:gd name="T2" fmla="*/ 2 w 982"/>
                <a:gd name="T3" fmla="*/ 770 h 774"/>
                <a:gd name="T4" fmla="*/ 8 w 982"/>
                <a:gd name="T5" fmla="*/ 754 h 774"/>
                <a:gd name="T6" fmla="*/ 16 w 982"/>
                <a:gd name="T7" fmla="*/ 730 h 774"/>
                <a:gd name="T8" fmla="*/ 32 w 982"/>
                <a:gd name="T9" fmla="*/ 698 h 774"/>
                <a:gd name="T10" fmla="*/ 50 w 982"/>
                <a:gd name="T11" fmla="*/ 660 h 774"/>
                <a:gd name="T12" fmla="*/ 76 w 982"/>
                <a:gd name="T13" fmla="*/ 618 h 774"/>
                <a:gd name="T14" fmla="*/ 106 w 982"/>
                <a:gd name="T15" fmla="*/ 574 h 774"/>
                <a:gd name="T16" fmla="*/ 142 w 982"/>
                <a:gd name="T17" fmla="*/ 528 h 774"/>
                <a:gd name="T18" fmla="*/ 186 w 982"/>
                <a:gd name="T19" fmla="*/ 482 h 774"/>
                <a:gd name="T20" fmla="*/ 236 w 982"/>
                <a:gd name="T21" fmla="*/ 438 h 774"/>
                <a:gd name="T22" fmla="*/ 294 w 982"/>
                <a:gd name="T23" fmla="*/ 398 h 774"/>
                <a:gd name="T24" fmla="*/ 360 w 982"/>
                <a:gd name="T25" fmla="*/ 360 h 774"/>
                <a:gd name="T26" fmla="*/ 426 w 982"/>
                <a:gd name="T27" fmla="*/ 332 h 774"/>
                <a:gd name="T28" fmla="*/ 488 w 982"/>
                <a:gd name="T29" fmla="*/ 314 h 774"/>
                <a:gd name="T30" fmla="*/ 544 w 982"/>
                <a:gd name="T31" fmla="*/ 304 h 774"/>
                <a:gd name="T32" fmla="*/ 594 w 982"/>
                <a:gd name="T33" fmla="*/ 300 h 774"/>
                <a:gd name="T34" fmla="*/ 638 w 982"/>
                <a:gd name="T35" fmla="*/ 300 h 774"/>
                <a:gd name="T36" fmla="*/ 678 w 982"/>
                <a:gd name="T37" fmla="*/ 304 h 774"/>
                <a:gd name="T38" fmla="*/ 710 w 982"/>
                <a:gd name="T39" fmla="*/ 312 h 774"/>
                <a:gd name="T40" fmla="*/ 736 w 982"/>
                <a:gd name="T41" fmla="*/ 320 h 774"/>
                <a:gd name="T42" fmla="*/ 754 w 982"/>
                <a:gd name="T43" fmla="*/ 326 h 774"/>
                <a:gd name="T44" fmla="*/ 766 w 982"/>
                <a:gd name="T45" fmla="*/ 332 h 774"/>
                <a:gd name="T46" fmla="*/ 770 w 982"/>
                <a:gd name="T47" fmla="*/ 334 h 774"/>
                <a:gd name="T48" fmla="*/ 680 w 982"/>
                <a:gd name="T49" fmla="*/ 476 h 774"/>
                <a:gd name="T50" fmla="*/ 982 w 982"/>
                <a:gd name="T51" fmla="*/ 370 h 774"/>
                <a:gd name="T52" fmla="*/ 912 w 982"/>
                <a:gd name="T53" fmla="*/ 0 h 774"/>
                <a:gd name="T54" fmla="*/ 854 w 982"/>
                <a:gd name="T55" fmla="*/ 150 h 774"/>
                <a:gd name="T56" fmla="*/ 850 w 982"/>
                <a:gd name="T57" fmla="*/ 148 h 774"/>
                <a:gd name="T58" fmla="*/ 838 w 982"/>
                <a:gd name="T59" fmla="*/ 142 h 774"/>
                <a:gd name="T60" fmla="*/ 822 w 982"/>
                <a:gd name="T61" fmla="*/ 134 h 774"/>
                <a:gd name="T62" fmla="*/ 798 w 982"/>
                <a:gd name="T63" fmla="*/ 126 h 774"/>
                <a:gd name="T64" fmla="*/ 768 w 982"/>
                <a:gd name="T65" fmla="*/ 120 h 774"/>
                <a:gd name="T66" fmla="*/ 732 w 982"/>
                <a:gd name="T67" fmla="*/ 114 h 774"/>
                <a:gd name="T68" fmla="*/ 692 w 982"/>
                <a:gd name="T69" fmla="*/ 110 h 774"/>
                <a:gd name="T70" fmla="*/ 646 w 982"/>
                <a:gd name="T71" fmla="*/ 110 h 774"/>
                <a:gd name="T72" fmla="*/ 596 w 982"/>
                <a:gd name="T73" fmla="*/ 116 h 774"/>
                <a:gd name="T74" fmla="*/ 540 w 982"/>
                <a:gd name="T75" fmla="*/ 126 h 774"/>
                <a:gd name="T76" fmla="*/ 482 w 982"/>
                <a:gd name="T77" fmla="*/ 146 h 774"/>
                <a:gd name="T78" fmla="*/ 422 w 982"/>
                <a:gd name="T79" fmla="*/ 172 h 774"/>
                <a:gd name="T80" fmla="*/ 356 w 982"/>
                <a:gd name="T81" fmla="*/ 210 h 774"/>
                <a:gd name="T82" fmla="*/ 290 w 982"/>
                <a:gd name="T83" fmla="*/ 258 h 774"/>
                <a:gd name="T84" fmla="*/ 230 w 982"/>
                <a:gd name="T85" fmla="*/ 310 h 774"/>
                <a:gd name="T86" fmla="*/ 178 w 982"/>
                <a:gd name="T87" fmla="*/ 364 h 774"/>
                <a:gd name="T88" fmla="*/ 136 w 982"/>
                <a:gd name="T89" fmla="*/ 422 h 774"/>
                <a:gd name="T90" fmla="*/ 100 w 982"/>
                <a:gd name="T91" fmla="*/ 480 h 774"/>
                <a:gd name="T92" fmla="*/ 72 w 982"/>
                <a:gd name="T93" fmla="*/ 536 h 774"/>
                <a:gd name="T94" fmla="*/ 48 w 982"/>
                <a:gd name="T95" fmla="*/ 590 h 774"/>
                <a:gd name="T96" fmla="*/ 30 w 982"/>
                <a:gd name="T97" fmla="*/ 640 h 774"/>
                <a:gd name="T98" fmla="*/ 18 w 982"/>
                <a:gd name="T99" fmla="*/ 684 h 774"/>
                <a:gd name="T100" fmla="*/ 8 w 982"/>
                <a:gd name="T101" fmla="*/ 722 h 774"/>
                <a:gd name="T102" fmla="*/ 4 w 982"/>
                <a:gd name="T103" fmla="*/ 750 h 774"/>
                <a:gd name="T104" fmla="*/ 0 w 982"/>
                <a:gd name="T105" fmla="*/ 768 h 774"/>
                <a:gd name="T106" fmla="*/ 0 w 982"/>
                <a:gd name="T107"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chemeClr val="hlink">
                    <a:gamma/>
                    <a:tint val="90980"/>
                    <a:invGamma/>
                    <a:alpha val="31999"/>
                  </a:schemeClr>
                </a:gs>
                <a:gs pos="100000">
                  <a:schemeClr val="hlink"/>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buFont typeface="Arial" panose="020B0604020202020204" pitchFamily="34" charset="0"/>
                <a:buNone/>
                <a:defRPr/>
              </a:pPr>
              <a:endParaRPr lang="zh-CN" altLang="en-US">
                <a:ea typeface="+mn-ea"/>
              </a:endParaRPr>
            </a:p>
          </p:txBody>
        </p:sp>
        <p:sp>
          <p:nvSpPr>
            <p:cNvPr id="74" name="AutoShape 5"/>
            <p:cNvSpPr>
              <a:spLocks noChangeArrowheads="1"/>
            </p:cNvSpPr>
            <p:nvPr/>
          </p:nvSpPr>
          <p:spPr bwMode="auto">
            <a:xfrm>
              <a:off x="2622551" y="1806576"/>
              <a:ext cx="2011411" cy="2906972"/>
            </a:xfrm>
            <a:prstGeom prst="roundRect">
              <a:avLst>
                <a:gd name="adj" fmla="val 4690"/>
              </a:avLst>
            </a:prstGeom>
            <a:noFill/>
            <a:ln w="57150">
              <a:solidFill>
                <a:schemeClr val="accent2"/>
              </a:solidFill>
              <a:round/>
            </a:ln>
            <a:effectLst/>
            <a:extLst>
              <a:ext uri="{909E8E84-426E-40DD-AFC4-6F175D3DCCD1}">
                <a14:hiddenFill xmlns:a14="http://schemas.microsoft.com/office/drawing/2010/main">
                  <a:solidFill>
                    <a:srgbClr val="F1D08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ndParaRPr>
            </a:p>
          </p:txBody>
        </p:sp>
        <p:sp>
          <p:nvSpPr>
            <p:cNvPr id="75" name="AutoShape 6"/>
            <p:cNvSpPr>
              <a:spLocks noChangeArrowheads="1"/>
            </p:cNvSpPr>
            <p:nvPr/>
          </p:nvSpPr>
          <p:spPr bwMode="auto">
            <a:xfrm>
              <a:off x="2722563" y="1668463"/>
              <a:ext cx="1863725" cy="287338"/>
            </a:xfrm>
            <a:prstGeom prst="roundRect">
              <a:avLst>
                <a:gd name="adj" fmla="val 50000"/>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buFont typeface="Arial" panose="020B0604020202020204" pitchFamily="34" charset="0"/>
                <a:buNone/>
                <a:defRPr/>
              </a:pPr>
              <a:endParaRPr lang="zh-CN" altLang="en-US">
                <a:ea typeface="+mn-ea"/>
              </a:endParaRPr>
            </a:p>
          </p:txBody>
        </p:sp>
        <p:sp>
          <p:nvSpPr>
            <p:cNvPr id="76" name="AutoShape 7"/>
            <p:cNvSpPr>
              <a:spLocks noChangeArrowheads="1"/>
            </p:cNvSpPr>
            <p:nvPr/>
          </p:nvSpPr>
          <p:spPr bwMode="auto">
            <a:xfrm flipH="1">
              <a:off x="4398963" y="1744663"/>
              <a:ext cx="73025" cy="144463"/>
            </a:xfrm>
            <a:prstGeom prst="octagon">
              <a:avLst>
                <a:gd name="adj" fmla="val 29287"/>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ndParaRPr>
            </a:p>
          </p:txBody>
        </p:sp>
        <p:sp>
          <p:nvSpPr>
            <p:cNvPr id="77" name="AutoShape 8"/>
            <p:cNvSpPr>
              <a:spLocks noChangeArrowheads="1"/>
            </p:cNvSpPr>
            <p:nvPr/>
          </p:nvSpPr>
          <p:spPr bwMode="auto">
            <a:xfrm flipH="1">
              <a:off x="2808288" y="1735138"/>
              <a:ext cx="71438" cy="144463"/>
            </a:xfrm>
            <a:prstGeom prst="octagon">
              <a:avLst>
                <a:gd name="adj" fmla="val 29287"/>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ndParaRPr>
            </a:p>
          </p:txBody>
        </p:sp>
        <p:sp>
          <p:nvSpPr>
            <p:cNvPr id="78" name="AutoShape 9"/>
            <p:cNvSpPr>
              <a:spLocks noChangeArrowheads="1"/>
            </p:cNvSpPr>
            <p:nvPr/>
          </p:nvSpPr>
          <p:spPr bwMode="auto">
            <a:xfrm>
              <a:off x="4770439" y="1400176"/>
              <a:ext cx="1814512" cy="3000374"/>
            </a:xfrm>
            <a:prstGeom prst="roundRect">
              <a:avLst>
                <a:gd name="adj" fmla="val 4690"/>
              </a:avLst>
            </a:prstGeom>
            <a:noFill/>
            <a:ln w="57150">
              <a:solidFill>
                <a:schemeClr val="hlink"/>
              </a:solidFill>
              <a:round/>
            </a:ln>
            <a:effectLst/>
            <a:extLst>
              <a:ext uri="{909E8E84-426E-40DD-AFC4-6F175D3DCCD1}">
                <a14:hiddenFill xmlns:a14="http://schemas.microsoft.com/office/drawing/2010/main">
                  <a:solidFill>
                    <a:srgbClr val="6FC5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ndParaRPr>
            </a:p>
          </p:txBody>
        </p:sp>
        <p:sp>
          <p:nvSpPr>
            <p:cNvPr id="79" name="AutoShape 10"/>
            <p:cNvSpPr>
              <a:spLocks noChangeArrowheads="1"/>
            </p:cNvSpPr>
            <p:nvPr/>
          </p:nvSpPr>
          <p:spPr bwMode="auto">
            <a:xfrm>
              <a:off x="4919664" y="1257301"/>
              <a:ext cx="1665287" cy="287338"/>
            </a:xfrm>
            <a:prstGeom prst="roundRect">
              <a:avLst>
                <a:gd name="adj" fmla="val 50000"/>
              </a:avLst>
            </a:prstGeom>
            <a:gradFill rotWithShape="1">
              <a:gsLst>
                <a:gs pos="0">
                  <a:schemeClr val="hlink">
                    <a:gamma/>
                    <a:shade val="46275"/>
                    <a:invGamma/>
                  </a:schemeClr>
                </a:gs>
                <a:gs pos="50000">
                  <a:schemeClr val="hlink"/>
                </a:gs>
                <a:gs pos="100000">
                  <a:schemeClr val="hlink">
                    <a:gamma/>
                    <a:shade val="46275"/>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buFont typeface="Arial" panose="020B0604020202020204" pitchFamily="34" charset="0"/>
                <a:buNone/>
                <a:defRPr/>
              </a:pPr>
              <a:endParaRPr lang="zh-CN" altLang="en-US">
                <a:ea typeface="+mn-ea"/>
              </a:endParaRPr>
            </a:p>
          </p:txBody>
        </p:sp>
        <p:sp>
          <p:nvSpPr>
            <p:cNvPr id="80" name="AutoShape 11"/>
            <p:cNvSpPr>
              <a:spLocks noChangeArrowheads="1"/>
            </p:cNvSpPr>
            <p:nvPr/>
          </p:nvSpPr>
          <p:spPr bwMode="auto">
            <a:xfrm flipH="1">
              <a:off x="6177757" y="1328737"/>
              <a:ext cx="71438" cy="142875"/>
            </a:xfrm>
            <a:prstGeom prst="octagon">
              <a:avLst>
                <a:gd name="adj" fmla="val 29287"/>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ndParaRPr>
            </a:p>
          </p:txBody>
        </p:sp>
        <p:sp>
          <p:nvSpPr>
            <p:cNvPr id="81" name="AutoShape 12"/>
            <p:cNvSpPr>
              <a:spLocks noChangeArrowheads="1"/>
            </p:cNvSpPr>
            <p:nvPr/>
          </p:nvSpPr>
          <p:spPr bwMode="auto">
            <a:xfrm flipH="1">
              <a:off x="5175251" y="1328738"/>
              <a:ext cx="71438" cy="142875"/>
            </a:xfrm>
            <a:prstGeom prst="octagon">
              <a:avLst>
                <a:gd name="adj" fmla="val 29287"/>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ndParaRPr>
            </a:p>
          </p:txBody>
        </p:sp>
        <p:sp>
          <p:nvSpPr>
            <p:cNvPr id="82" name="未知"/>
            <p:cNvSpPr/>
            <p:nvPr/>
          </p:nvSpPr>
          <p:spPr bwMode="auto">
            <a:xfrm>
              <a:off x="1747838" y="874713"/>
              <a:ext cx="1466850" cy="1157288"/>
            </a:xfrm>
            <a:custGeom>
              <a:avLst/>
              <a:gdLst>
                <a:gd name="T0" fmla="*/ 0 w 982"/>
                <a:gd name="T1" fmla="*/ 774 h 774"/>
                <a:gd name="T2" fmla="*/ 2 w 982"/>
                <a:gd name="T3" fmla="*/ 770 h 774"/>
                <a:gd name="T4" fmla="*/ 8 w 982"/>
                <a:gd name="T5" fmla="*/ 754 h 774"/>
                <a:gd name="T6" fmla="*/ 16 w 982"/>
                <a:gd name="T7" fmla="*/ 730 h 774"/>
                <a:gd name="T8" fmla="*/ 32 w 982"/>
                <a:gd name="T9" fmla="*/ 698 h 774"/>
                <a:gd name="T10" fmla="*/ 50 w 982"/>
                <a:gd name="T11" fmla="*/ 660 h 774"/>
                <a:gd name="T12" fmla="*/ 76 w 982"/>
                <a:gd name="T13" fmla="*/ 618 h 774"/>
                <a:gd name="T14" fmla="*/ 106 w 982"/>
                <a:gd name="T15" fmla="*/ 574 h 774"/>
                <a:gd name="T16" fmla="*/ 142 w 982"/>
                <a:gd name="T17" fmla="*/ 528 h 774"/>
                <a:gd name="T18" fmla="*/ 186 w 982"/>
                <a:gd name="T19" fmla="*/ 482 h 774"/>
                <a:gd name="T20" fmla="*/ 236 w 982"/>
                <a:gd name="T21" fmla="*/ 438 h 774"/>
                <a:gd name="T22" fmla="*/ 294 w 982"/>
                <a:gd name="T23" fmla="*/ 398 h 774"/>
                <a:gd name="T24" fmla="*/ 360 w 982"/>
                <a:gd name="T25" fmla="*/ 360 h 774"/>
                <a:gd name="T26" fmla="*/ 426 w 982"/>
                <a:gd name="T27" fmla="*/ 332 h 774"/>
                <a:gd name="T28" fmla="*/ 488 w 982"/>
                <a:gd name="T29" fmla="*/ 314 h 774"/>
                <a:gd name="T30" fmla="*/ 544 w 982"/>
                <a:gd name="T31" fmla="*/ 304 h 774"/>
                <a:gd name="T32" fmla="*/ 594 w 982"/>
                <a:gd name="T33" fmla="*/ 300 h 774"/>
                <a:gd name="T34" fmla="*/ 638 w 982"/>
                <a:gd name="T35" fmla="*/ 300 h 774"/>
                <a:gd name="T36" fmla="*/ 678 w 982"/>
                <a:gd name="T37" fmla="*/ 304 h 774"/>
                <a:gd name="T38" fmla="*/ 710 w 982"/>
                <a:gd name="T39" fmla="*/ 312 h 774"/>
                <a:gd name="T40" fmla="*/ 736 w 982"/>
                <a:gd name="T41" fmla="*/ 320 h 774"/>
                <a:gd name="T42" fmla="*/ 754 w 982"/>
                <a:gd name="T43" fmla="*/ 326 h 774"/>
                <a:gd name="T44" fmla="*/ 766 w 982"/>
                <a:gd name="T45" fmla="*/ 332 h 774"/>
                <a:gd name="T46" fmla="*/ 770 w 982"/>
                <a:gd name="T47" fmla="*/ 334 h 774"/>
                <a:gd name="T48" fmla="*/ 680 w 982"/>
                <a:gd name="T49" fmla="*/ 476 h 774"/>
                <a:gd name="T50" fmla="*/ 982 w 982"/>
                <a:gd name="T51" fmla="*/ 370 h 774"/>
                <a:gd name="T52" fmla="*/ 912 w 982"/>
                <a:gd name="T53" fmla="*/ 0 h 774"/>
                <a:gd name="T54" fmla="*/ 854 w 982"/>
                <a:gd name="T55" fmla="*/ 150 h 774"/>
                <a:gd name="T56" fmla="*/ 850 w 982"/>
                <a:gd name="T57" fmla="*/ 148 h 774"/>
                <a:gd name="T58" fmla="*/ 838 w 982"/>
                <a:gd name="T59" fmla="*/ 142 h 774"/>
                <a:gd name="T60" fmla="*/ 822 w 982"/>
                <a:gd name="T61" fmla="*/ 134 h 774"/>
                <a:gd name="T62" fmla="*/ 798 w 982"/>
                <a:gd name="T63" fmla="*/ 126 h 774"/>
                <a:gd name="T64" fmla="*/ 768 w 982"/>
                <a:gd name="T65" fmla="*/ 120 h 774"/>
                <a:gd name="T66" fmla="*/ 732 w 982"/>
                <a:gd name="T67" fmla="*/ 114 h 774"/>
                <a:gd name="T68" fmla="*/ 692 w 982"/>
                <a:gd name="T69" fmla="*/ 110 h 774"/>
                <a:gd name="T70" fmla="*/ 646 w 982"/>
                <a:gd name="T71" fmla="*/ 110 h 774"/>
                <a:gd name="T72" fmla="*/ 596 w 982"/>
                <a:gd name="T73" fmla="*/ 116 h 774"/>
                <a:gd name="T74" fmla="*/ 540 w 982"/>
                <a:gd name="T75" fmla="*/ 126 h 774"/>
                <a:gd name="T76" fmla="*/ 482 w 982"/>
                <a:gd name="T77" fmla="*/ 146 h 774"/>
                <a:gd name="T78" fmla="*/ 422 w 982"/>
                <a:gd name="T79" fmla="*/ 172 h 774"/>
                <a:gd name="T80" fmla="*/ 356 w 982"/>
                <a:gd name="T81" fmla="*/ 210 h 774"/>
                <a:gd name="T82" fmla="*/ 290 w 982"/>
                <a:gd name="T83" fmla="*/ 258 h 774"/>
                <a:gd name="T84" fmla="*/ 230 w 982"/>
                <a:gd name="T85" fmla="*/ 310 h 774"/>
                <a:gd name="T86" fmla="*/ 178 w 982"/>
                <a:gd name="T87" fmla="*/ 364 h 774"/>
                <a:gd name="T88" fmla="*/ 136 w 982"/>
                <a:gd name="T89" fmla="*/ 422 h 774"/>
                <a:gd name="T90" fmla="*/ 100 w 982"/>
                <a:gd name="T91" fmla="*/ 480 h 774"/>
                <a:gd name="T92" fmla="*/ 72 w 982"/>
                <a:gd name="T93" fmla="*/ 536 h 774"/>
                <a:gd name="T94" fmla="*/ 48 w 982"/>
                <a:gd name="T95" fmla="*/ 590 h 774"/>
                <a:gd name="T96" fmla="*/ 30 w 982"/>
                <a:gd name="T97" fmla="*/ 640 h 774"/>
                <a:gd name="T98" fmla="*/ 18 w 982"/>
                <a:gd name="T99" fmla="*/ 684 h 774"/>
                <a:gd name="T100" fmla="*/ 8 w 982"/>
                <a:gd name="T101" fmla="*/ 722 h 774"/>
                <a:gd name="T102" fmla="*/ 4 w 982"/>
                <a:gd name="T103" fmla="*/ 750 h 774"/>
                <a:gd name="T104" fmla="*/ 0 w 982"/>
                <a:gd name="T105" fmla="*/ 768 h 774"/>
                <a:gd name="T106" fmla="*/ 0 w 982"/>
                <a:gd name="T107"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chemeClr val="folHlink">
                    <a:gamma/>
                    <a:tint val="57647"/>
                    <a:invGamma/>
                    <a:alpha val="31999"/>
                  </a:schemeClr>
                </a:gs>
                <a:gs pos="100000">
                  <a:schemeClr val="folHlink"/>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buFont typeface="Arial" panose="020B0604020202020204" pitchFamily="34" charset="0"/>
                <a:buNone/>
                <a:defRPr/>
              </a:pPr>
              <a:endParaRPr lang="zh-CN" altLang="en-US">
                <a:ea typeface="+mn-ea"/>
              </a:endParaRPr>
            </a:p>
          </p:txBody>
        </p:sp>
        <p:sp>
          <p:nvSpPr>
            <p:cNvPr id="83" name="Text Box 14"/>
            <p:cNvSpPr txBox="1">
              <a:spLocks noChangeArrowheads="1"/>
            </p:cNvSpPr>
            <p:nvPr/>
          </p:nvSpPr>
          <p:spPr bwMode="auto">
            <a:xfrm>
              <a:off x="2982757" y="1651001"/>
              <a:ext cx="124968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lgn="ctr">
                <a:spcBef>
                  <a:spcPct val="0"/>
                </a:spcBef>
                <a:buClrTx/>
                <a:buSzTx/>
                <a:buFont typeface="Arial" panose="020B0604020202020204" pitchFamily="34" charset="0"/>
                <a:buNone/>
              </a:pPr>
              <a:r>
                <a:rPr lang="zh-CN" altLang="en-US" sz="1400" dirty="0">
                  <a:solidFill>
                    <a:schemeClr val="bg1"/>
                  </a:solidFill>
                  <a:latin typeface="Arial" panose="020B0604020202020204" pitchFamily="34" charset="0"/>
                  <a:ea typeface="宋体" panose="02010600030101010101" pitchFamily="2" charset="-122"/>
                </a:rPr>
                <a:t>图像中层</a:t>
              </a:r>
              <a:r>
                <a:rPr lang="zh-CN" altLang="en-US" sz="1400" dirty="0">
                  <a:solidFill>
                    <a:schemeClr val="bg1"/>
                  </a:solidFill>
                  <a:latin typeface="Arial" panose="020B0604020202020204" pitchFamily="34" charset="0"/>
                  <a:ea typeface="宋体" panose="02010600030101010101" pitchFamily="2" charset="-122"/>
                </a:rPr>
                <a:t>视觉</a:t>
              </a:r>
              <a:endParaRPr lang="zh-CN" altLang="en-US" sz="1400" dirty="0">
                <a:solidFill>
                  <a:schemeClr val="bg1"/>
                </a:solidFill>
                <a:latin typeface="Arial" panose="020B0604020202020204" pitchFamily="34" charset="0"/>
                <a:ea typeface="宋体" panose="02010600030101010101" pitchFamily="2" charset="-122"/>
              </a:endParaRPr>
            </a:p>
          </p:txBody>
        </p:sp>
        <p:sp>
          <p:nvSpPr>
            <p:cNvPr id="84" name="Text Box 15"/>
            <p:cNvSpPr txBox="1">
              <a:spLocks noChangeArrowheads="1"/>
            </p:cNvSpPr>
            <p:nvPr/>
          </p:nvSpPr>
          <p:spPr bwMode="auto">
            <a:xfrm>
              <a:off x="5105243" y="1228726"/>
              <a:ext cx="124968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lgn="ctr">
                <a:spcBef>
                  <a:spcPct val="0"/>
                </a:spcBef>
                <a:buClrTx/>
                <a:buSzTx/>
                <a:buFont typeface="Arial" panose="020B0604020202020204" pitchFamily="34" charset="0"/>
                <a:buNone/>
              </a:pPr>
              <a:r>
                <a:rPr lang="zh-CN" altLang="en-US" sz="1400" dirty="0">
                  <a:solidFill>
                    <a:srgbClr val="FFFFFF"/>
                  </a:solidFill>
                  <a:latin typeface="Arial" panose="020B0604020202020204" pitchFamily="34" charset="0"/>
                  <a:ea typeface="宋体" panose="02010600030101010101" pitchFamily="2" charset="-122"/>
                </a:rPr>
                <a:t>图像</a:t>
              </a:r>
              <a:r>
                <a:rPr lang="zh-CN" altLang="en-US" sz="1400" dirty="0">
                  <a:solidFill>
                    <a:srgbClr val="FFFFFF"/>
                  </a:solidFill>
                  <a:latin typeface="Arial" panose="020B0604020202020204" pitchFamily="34" charset="0"/>
                  <a:ea typeface="宋体" panose="02010600030101010101" pitchFamily="2" charset="-122"/>
                </a:rPr>
                <a:t>高层理解</a:t>
              </a:r>
              <a:endParaRPr lang="zh-CN" altLang="en-US" sz="1400" dirty="0">
                <a:solidFill>
                  <a:srgbClr val="FFFFFF"/>
                </a:solidFill>
                <a:latin typeface="Arial" panose="020B0604020202020204" pitchFamily="34" charset="0"/>
                <a:ea typeface="宋体" panose="02010600030101010101" pitchFamily="2" charset="-122"/>
              </a:endParaRPr>
            </a:p>
          </p:txBody>
        </p:sp>
        <p:grpSp>
          <p:nvGrpSpPr>
            <p:cNvPr id="85" name="Group 16"/>
            <p:cNvGrpSpPr/>
            <p:nvPr/>
          </p:nvGrpSpPr>
          <p:grpSpPr bwMode="auto">
            <a:xfrm>
              <a:off x="388939" y="2057401"/>
              <a:ext cx="2079828" cy="2963953"/>
              <a:chOff x="0" y="0"/>
              <a:chExt cx="1359" cy="2298"/>
            </a:xfrm>
          </p:grpSpPr>
          <p:sp>
            <p:nvSpPr>
              <p:cNvPr id="86" name="AutoShape 17"/>
              <p:cNvSpPr>
                <a:spLocks noChangeArrowheads="1"/>
              </p:cNvSpPr>
              <p:nvPr/>
            </p:nvSpPr>
            <p:spPr bwMode="auto">
              <a:xfrm>
                <a:off x="0" y="113"/>
                <a:ext cx="1359" cy="1988"/>
              </a:xfrm>
              <a:prstGeom prst="roundRect">
                <a:avLst>
                  <a:gd name="adj" fmla="val 4690"/>
                </a:avLst>
              </a:prstGeom>
              <a:noFill/>
              <a:ln w="57150">
                <a:solidFill>
                  <a:schemeClr val="folHlink"/>
                </a:solidFill>
                <a:round/>
              </a:ln>
              <a:effectLst/>
              <a:extLst>
                <a:ext uri="{909E8E84-426E-40DD-AFC4-6F175D3DCCD1}">
                  <a14:hiddenFill xmlns:a14="http://schemas.microsoft.com/office/drawing/2010/main">
                    <a:solidFill>
                      <a:srgbClr val="D2D8A8"/>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ndParaRPr>
              </a:p>
            </p:txBody>
          </p:sp>
          <p:sp>
            <p:nvSpPr>
              <p:cNvPr id="87" name="AutoShape 18"/>
              <p:cNvSpPr>
                <a:spLocks noChangeArrowheads="1"/>
              </p:cNvSpPr>
              <p:nvPr/>
            </p:nvSpPr>
            <p:spPr bwMode="auto">
              <a:xfrm>
                <a:off x="106" y="23"/>
                <a:ext cx="1174" cy="181"/>
              </a:xfrm>
              <a:prstGeom prst="roundRect">
                <a:avLst>
                  <a:gd name="adj" fmla="val 50000"/>
                </a:avLst>
              </a:prstGeom>
              <a:gradFill rotWithShape="1">
                <a:gsLst>
                  <a:gs pos="0">
                    <a:schemeClr val="folHlink">
                      <a:gamma/>
                      <a:shade val="38824"/>
                      <a:invGamma/>
                    </a:schemeClr>
                  </a:gs>
                  <a:gs pos="50000">
                    <a:schemeClr val="folHlink"/>
                  </a:gs>
                  <a:gs pos="100000">
                    <a:schemeClr val="folHlink">
                      <a:gamma/>
                      <a:shade val="38824"/>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buFont typeface="Arial" panose="020B0604020202020204" pitchFamily="34" charset="0"/>
                  <a:buNone/>
                  <a:defRPr/>
                </a:pPr>
                <a:endParaRPr lang="zh-CN" altLang="en-US">
                  <a:ea typeface="+mn-ea"/>
                </a:endParaRPr>
              </a:p>
            </p:txBody>
          </p:sp>
          <p:sp>
            <p:nvSpPr>
              <p:cNvPr id="88" name="AutoShape 19"/>
              <p:cNvSpPr>
                <a:spLocks noChangeArrowheads="1"/>
              </p:cNvSpPr>
              <p:nvPr/>
            </p:nvSpPr>
            <p:spPr bwMode="auto">
              <a:xfrm flipH="1">
                <a:off x="1167" y="68"/>
                <a:ext cx="45" cy="91"/>
              </a:xfrm>
              <a:prstGeom prst="octagon">
                <a:avLst>
                  <a:gd name="adj" fmla="val 29287"/>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ndParaRPr>
              </a:p>
            </p:txBody>
          </p:sp>
          <p:sp>
            <p:nvSpPr>
              <p:cNvPr id="89" name="AutoShape 20"/>
              <p:cNvSpPr>
                <a:spLocks noChangeArrowheads="1"/>
              </p:cNvSpPr>
              <p:nvPr/>
            </p:nvSpPr>
            <p:spPr bwMode="auto">
              <a:xfrm flipH="1">
                <a:off x="170" y="68"/>
                <a:ext cx="46" cy="91"/>
              </a:xfrm>
              <a:prstGeom prst="octagon">
                <a:avLst>
                  <a:gd name="adj" fmla="val 29287"/>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ndParaRPr>
              </a:p>
            </p:txBody>
          </p:sp>
          <p:sp>
            <p:nvSpPr>
              <p:cNvPr id="90" name="Text Box 21"/>
              <p:cNvSpPr txBox="1">
                <a:spLocks noChangeArrowheads="1"/>
              </p:cNvSpPr>
              <p:nvPr/>
            </p:nvSpPr>
            <p:spPr bwMode="auto">
              <a:xfrm>
                <a:off x="280" y="0"/>
                <a:ext cx="817"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lgn="ctr">
                  <a:spcBef>
                    <a:spcPct val="0"/>
                  </a:spcBef>
                  <a:buClrTx/>
                  <a:buSzTx/>
                  <a:buFont typeface="Arial" panose="020B0604020202020204" pitchFamily="34" charset="0"/>
                  <a:buNone/>
                </a:pPr>
                <a:r>
                  <a:rPr lang="zh-CN" altLang="en-US" sz="1400" dirty="0">
                    <a:solidFill>
                      <a:schemeClr val="bg1"/>
                    </a:solidFill>
                    <a:latin typeface="Arial" panose="020B0604020202020204" pitchFamily="34" charset="0"/>
                    <a:ea typeface="宋体" panose="02010600030101010101" pitchFamily="2" charset="-122"/>
                  </a:rPr>
                  <a:t>图像</a:t>
                </a:r>
                <a:r>
                  <a:rPr lang="zh-CN" altLang="en-US" sz="1400" dirty="0">
                    <a:solidFill>
                      <a:schemeClr val="bg1"/>
                    </a:solidFill>
                    <a:latin typeface="Arial" panose="020B0604020202020204" pitchFamily="34" charset="0"/>
                    <a:ea typeface="宋体" panose="02010600030101010101" pitchFamily="2" charset="-122"/>
                  </a:rPr>
                  <a:t>底层处理</a:t>
                </a:r>
                <a:endParaRPr lang="zh-CN" altLang="en-US" sz="1400" dirty="0">
                  <a:solidFill>
                    <a:schemeClr val="bg1"/>
                  </a:solidFill>
                  <a:latin typeface="Arial" panose="020B0604020202020204" pitchFamily="34" charset="0"/>
                  <a:ea typeface="宋体" panose="02010600030101010101" pitchFamily="2" charset="-122"/>
                </a:endParaRPr>
              </a:p>
            </p:txBody>
          </p:sp>
          <p:sp>
            <p:nvSpPr>
              <p:cNvPr id="91" name="Text Box 22"/>
              <p:cNvSpPr txBox="1">
                <a:spLocks noChangeArrowheads="1"/>
              </p:cNvSpPr>
              <p:nvPr/>
            </p:nvSpPr>
            <p:spPr bwMode="auto">
              <a:xfrm>
                <a:off x="48" y="277"/>
                <a:ext cx="1202" cy="2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lvl1pPr marL="342900" indent="-342900">
                  <a:defRPr>
                    <a:solidFill>
                      <a:schemeClr val="tx1"/>
                    </a:solidFill>
                    <a:latin typeface="Arial" panose="020B0604020202020204" pitchFamily="34" charset="0"/>
                    <a:ea typeface="华文中宋" panose="02010600040101010101" pitchFamily="2" charset="-122"/>
                  </a:defRPr>
                </a:lvl1pPr>
                <a:lvl2pPr marL="800100" indent="-342900">
                  <a:defRPr>
                    <a:solidFill>
                      <a:schemeClr val="tx1"/>
                    </a:solidFill>
                    <a:latin typeface="Arial" panose="020B0604020202020204" pitchFamily="34" charset="0"/>
                    <a:ea typeface="华文中宋" panose="02010600040101010101" pitchFamily="2" charset="-122"/>
                  </a:defRPr>
                </a:lvl2pPr>
                <a:lvl3pPr marL="1257300" indent="-342900">
                  <a:defRPr>
                    <a:solidFill>
                      <a:schemeClr val="tx1"/>
                    </a:solidFill>
                    <a:latin typeface="Arial" panose="020B0604020202020204" pitchFamily="34" charset="0"/>
                    <a:ea typeface="华文中宋" panose="02010600040101010101" pitchFamily="2" charset="-122"/>
                  </a:defRPr>
                </a:lvl3pPr>
                <a:lvl4pPr marL="1714500" indent="-342900">
                  <a:defRPr>
                    <a:solidFill>
                      <a:schemeClr val="tx1"/>
                    </a:solidFill>
                    <a:latin typeface="Arial" panose="020B0604020202020204" pitchFamily="34" charset="0"/>
                    <a:ea typeface="华文中宋" panose="02010600040101010101" pitchFamily="2" charset="-122"/>
                  </a:defRPr>
                </a:lvl4pPr>
                <a:lvl5pPr marL="2171700" indent="-342900">
                  <a:defRPr>
                    <a:solidFill>
                      <a:schemeClr val="tx1"/>
                    </a:solidFill>
                    <a:latin typeface="Arial" panose="020B0604020202020204" pitchFamily="34" charset="0"/>
                    <a:ea typeface="华文中宋" panose="02010600040101010101" pitchFamily="2" charset="-122"/>
                  </a:defRPr>
                </a:lvl5pPr>
                <a:lvl6pPr marL="2628900" indent="-342900" eaLnBrk="0" fontAlgn="base" hangingPunct="0">
                  <a:spcBef>
                    <a:spcPct val="0"/>
                  </a:spcBef>
                  <a:spcAft>
                    <a:spcPct val="0"/>
                  </a:spcAft>
                  <a:defRPr>
                    <a:solidFill>
                      <a:schemeClr val="tx1"/>
                    </a:solidFill>
                    <a:latin typeface="Arial" panose="020B0604020202020204" pitchFamily="34" charset="0"/>
                    <a:ea typeface="华文中宋" panose="02010600040101010101" pitchFamily="2" charset="-122"/>
                  </a:defRPr>
                </a:lvl6pPr>
                <a:lvl7pPr marL="3086100" indent="-342900" eaLnBrk="0" fontAlgn="base" hangingPunct="0">
                  <a:spcBef>
                    <a:spcPct val="0"/>
                  </a:spcBef>
                  <a:spcAft>
                    <a:spcPct val="0"/>
                  </a:spcAft>
                  <a:defRPr>
                    <a:solidFill>
                      <a:schemeClr val="tx1"/>
                    </a:solidFill>
                    <a:latin typeface="Arial" panose="020B0604020202020204" pitchFamily="34" charset="0"/>
                    <a:ea typeface="华文中宋" panose="02010600040101010101" pitchFamily="2" charset="-122"/>
                  </a:defRPr>
                </a:lvl7pPr>
                <a:lvl8pPr marL="3543300" indent="-342900" eaLnBrk="0" fontAlgn="base" hangingPunct="0">
                  <a:spcBef>
                    <a:spcPct val="0"/>
                  </a:spcBef>
                  <a:spcAft>
                    <a:spcPct val="0"/>
                  </a:spcAft>
                  <a:defRPr>
                    <a:solidFill>
                      <a:schemeClr val="tx1"/>
                    </a:solidFill>
                    <a:latin typeface="Arial" panose="020B0604020202020204" pitchFamily="34" charset="0"/>
                    <a:ea typeface="华文中宋" panose="02010600040101010101" pitchFamily="2" charset="-122"/>
                  </a:defRPr>
                </a:lvl8pPr>
                <a:lvl9pPr marL="4000500" indent="-342900" eaLnBrk="0" fontAlgn="base" hangingPunct="0">
                  <a:spcBef>
                    <a:spcPct val="0"/>
                  </a:spcBef>
                  <a:spcAft>
                    <a:spcPct val="0"/>
                  </a:spcAft>
                  <a:defRPr>
                    <a:solidFill>
                      <a:schemeClr val="tx1"/>
                    </a:solidFill>
                    <a:latin typeface="Arial" panose="020B0604020202020204" pitchFamily="34" charset="0"/>
                    <a:ea typeface="华文中宋" panose="02010600040101010101" pitchFamily="2" charset="-122"/>
                  </a:defRPr>
                </a:lvl9pPr>
              </a:lstStyle>
              <a:p>
                <a:pPr marL="0" indent="0">
                  <a:buFont typeface="Arial" panose="020B0604020202020204" pitchFamily="34" charset="0"/>
                  <a:buChar char="•"/>
                </a:pPr>
                <a:r>
                  <a:rPr lang="zh-CN" altLang="en-US" sz="1600" b="1" dirty="0">
                    <a:solidFill>
                      <a:srgbClr val="000000"/>
                    </a:solidFill>
                    <a:latin typeface="+mj-ea"/>
                    <a:ea typeface="+mj-ea"/>
                  </a:rPr>
                  <a:t> </a:t>
                </a:r>
                <a:r>
                  <a:rPr lang="zh-CN" altLang="en-US" sz="1400" b="1" dirty="0">
                    <a:solidFill>
                      <a:srgbClr val="000000"/>
                    </a:solidFill>
                    <a:latin typeface="+mj-ea"/>
                    <a:ea typeface="+mj-ea"/>
                  </a:rPr>
                  <a:t>图像采集、储存</a:t>
                </a:r>
                <a:endParaRPr lang="zh-CN" altLang="en-US" sz="1400" b="1" dirty="0">
                  <a:solidFill>
                    <a:srgbClr val="000000"/>
                  </a:solidFill>
                  <a:latin typeface="+mj-ea"/>
                  <a:ea typeface="+mj-ea"/>
                </a:endParaRPr>
              </a:p>
              <a:p>
                <a:pPr marL="0" indent="0">
                  <a:buFont typeface="Arial" panose="020B0604020202020204" pitchFamily="34" charset="0"/>
                  <a:buChar char="•"/>
                </a:pPr>
                <a:endParaRPr lang="zh-CN" altLang="en-US" sz="1400" b="1" dirty="0">
                  <a:solidFill>
                    <a:srgbClr val="000000"/>
                  </a:solidFill>
                  <a:latin typeface="+mj-ea"/>
                  <a:ea typeface="+mj-ea"/>
                </a:endParaRPr>
              </a:p>
              <a:p>
                <a:pPr marL="0" indent="0">
                  <a:buFont typeface="Arial" panose="020B0604020202020204" pitchFamily="34" charset="0"/>
                  <a:buChar char="•"/>
                </a:pPr>
                <a:r>
                  <a:rPr lang="zh-CN" altLang="en-US" sz="1400" b="1" dirty="0">
                    <a:solidFill>
                      <a:srgbClr val="000000"/>
                    </a:solidFill>
                    <a:latin typeface="+mj-ea"/>
                    <a:ea typeface="+mj-ea"/>
                  </a:rPr>
                  <a:t> 图像重建、配准、融合</a:t>
                </a:r>
                <a:endParaRPr lang="zh-CN" altLang="en-US" sz="1400" b="1" dirty="0">
                  <a:solidFill>
                    <a:srgbClr val="000000"/>
                  </a:solidFill>
                  <a:latin typeface="+mj-ea"/>
                  <a:ea typeface="+mj-ea"/>
                </a:endParaRPr>
              </a:p>
              <a:p>
                <a:pPr marL="0" indent="0">
                  <a:buFont typeface="Arial" panose="020B0604020202020204" pitchFamily="34" charset="0"/>
                  <a:buChar char="•"/>
                </a:pPr>
                <a:endParaRPr lang="zh-CN" altLang="en-US" sz="1400" b="1" dirty="0">
                  <a:solidFill>
                    <a:srgbClr val="000000"/>
                  </a:solidFill>
                  <a:latin typeface="+mj-ea"/>
                  <a:ea typeface="+mj-ea"/>
                </a:endParaRPr>
              </a:p>
              <a:p>
                <a:pPr marL="0" indent="0">
                  <a:buFont typeface="Arial" panose="020B0604020202020204" pitchFamily="34" charset="0"/>
                  <a:buChar char="•"/>
                </a:pPr>
                <a:r>
                  <a:rPr lang="zh-CN" altLang="en-US" sz="1400" b="1" dirty="0">
                    <a:solidFill>
                      <a:srgbClr val="000000"/>
                    </a:solidFill>
                    <a:latin typeface="+mj-ea"/>
                    <a:ea typeface="+mj-ea"/>
                  </a:rPr>
                  <a:t> 图像变换、增强、恢复、校正</a:t>
                </a:r>
                <a:endParaRPr lang="en-US" altLang="zh-CN" sz="1400" b="1" dirty="0">
                  <a:solidFill>
                    <a:srgbClr val="000000"/>
                  </a:solidFill>
                  <a:latin typeface="+mj-ea"/>
                  <a:ea typeface="+mj-ea"/>
                </a:endParaRPr>
              </a:p>
              <a:p>
                <a:pPr marL="0" indent="0">
                  <a:buFont typeface="Arial" panose="020B0604020202020204" pitchFamily="34" charset="0"/>
                  <a:buChar char="•"/>
                </a:pPr>
                <a:endParaRPr lang="zh-CN" altLang="en-US" sz="1400" b="1" dirty="0">
                  <a:solidFill>
                    <a:srgbClr val="000000"/>
                  </a:solidFill>
                  <a:latin typeface="+mj-ea"/>
                  <a:ea typeface="+mj-ea"/>
                </a:endParaRPr>
              </a:p>
              <a:p>
                <a:pPr marL="0" indent="0">
                  <a:buFont typeface="Arial" panose="020B0604020202020204" pitchFamily="34" charset="0"/>
                  <a:buChar char="•"/>
                </a:pPr>
                <a:r>
                  <a:rPr lang="zh-CN" altLang="en-US" sz="1400" b="1" dirty="0">
                    <a:solidFill>
                      <a:srgbClr val="000000"/>
                    </a:solidFill>
                    <a:latin typeface="+mj-ea"/>
                    <a:ea typeface="+mj-ea"/>
                  </a:rPr>
                  <a:t> 图像（视频）压缩编码</a:t>
                </a:r>
                <a:endParaRPr lang="zh-CN" altLang="en-US" sz="1400" b="1" dirty="0">
                  <a:solidFill>
                    <a:srgbClr val="000000"/>
                  </a:solidFill>
                  <a:latin typeface="+mj-ea"/>
                  <a:ea typeface="+mj-ea"/>
                </a:endParaRPr>
              </a:p>
              <a:p>
                <a:pPr>
                  <a:buFont typeface="Arial" panose="020B0604020202020204" pitchFamily="34" charset="0"/>
                  <a:buNone/>
                </a:pPr>
                <a:endParaRPr lang="zh-CN" altLang="en-US" sz="1400" dirty="0">
                  <a:solidFill>
                    <a:srgbClr val="000000"/>
                  </a:solidFill>
                  <a:ea typeface="宋体" panose="02010600030101010101" pitchFamily="2" charset="-122"/>
                </a:endParaRPr>
              </a:p>
            </p:txBody>
          </p:sp>
        </p:grpSp>
        <p:sp>
          <p:nvSpPr>
            <p:cNvPr id="92" name="Text Box 23"/>
            <p:cNvSpPr txBox="1">
              <a:spLocks noChangeArrowheads="1"/>
            </p:cNvSpPr>
            <p:nvPr/>
          </p:nvSpPr>
          <p:spPr bwMode="auto">
            <a:xfrm>
              <a:off x="2594187" y="2171205"/>
              <a:ext cx="2164255" cy="3046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a:solidFill>
                    <a:schemeClr val="tx1"/>
                  </a:solidFill>
                  <a:latin typeface="Arial" panose="020B0604020202020204" pitchFamily="34" charset="0"/>
                  <a:ea typeface="华文中宋" panose="02010600040101010101" pitchFamily="2" charset="-122"/>
                </a:defRPr>
              </a:lvl1pPr>
              <a:lvl2pPr marL="800100" indent="-342900">
                <a:defRPr>
                  <a:solidFill>
                    <a:schemeClr val="tx1"/>
                  </a:solidFill>
                  <a:latin typeface="Arial" panose="020B0604020202020204" pitchFamily="34" charset="0"/>
                  <a:ea typeface="华文中宋" panose="02010600040101010101" pitchFamily="2" charset="-122"/>
                </a:defRPr>
              </a:lvl2pPr>
              <a:lvl3pPr marL="1257300" indent="-342900">
                <a:defRPr>
                  <a:solidFill>
                    <a:schemeClr val="tx1"/>
                  </a:solidFill>
                  <a:latin typeface="Arial" panose="020B0604020202020204" pitchFamily="34" charset="0"/>
                  <a:ea typeface="华文中宋" panose="02010600040101010101" pitchFamily="2" charset="-122"/>
                </a:defRPr>
              </a:lvl3pPr>
              <a:lvl4pPr marL="1714500" indent="-342900">
                <a:defRPr>
                  <a:solidFill>
                    <a:schemeClr val="tx1"/>
                  </a:solidFill>
                  <a:latin typeface="Arial" panose="020B0604020202020204" pitchFamily="34" charset="0"/>
                  <a:ea typeface="华文中宋" panose="02010600040101010101" pitchFamily="2" charset="-122"/>
                </a:defRPr>
              </a:lvl4pPr>
              <a:lvl5pPr marL="2171700" indent="-342900">
                <a:defRPr>
                  <a:solidFill>
                    <a:schemeClr val="tx1"/>
                  </a:solidFill>
                  <a:latin typeface="Arial" panose="020B0604020202020204" pitchFamily="34" charset="0"/>
                  <a:ea typeface="华文中宋" panose="02010600040101010101" pitchFamily="2" charset="-122"/>
                </a:defRPr>
              </a:lvl5pPr>
              <a:lvl6pPr marL="2628900" indent="-342900" eaLnBrk="0" fontAlgn="base" hangingPunct="0">
                <a:spcBef>
                  <a:spcPct val="0"/>
                </a:spcBef>
                <a:spcAft>
                  <a:spcPct val="0"/>
                </a:spcAft>
                <a:defRPr>
                  <a:solidFill>
                    <a:schemeClr val="tx1"/>
                  </a:solidFill>
                  <a:latin typeface="Arial" panose="020B0604020202020204" pitchFamily="34" charset="0"/>
                  <a:ea typeface="华文中宋" panose="02010600040101010101" pitchFamily="2" charset="-122"/>
                </a:defRPr>
              </a:lvl6pPr>
              <a:lvl7pPr marL="3086100" indent="-342900" eaLnBrk="0" fontAlgn="base" hangingPunct="0">
                <a:spcBef>
                  <a:spcPct val="0"/>
                </a:spcBef>
                <a:spcAft>
                  <a:spcPct val="0"/>
                </a:spcAft>
                <a:defRPr>
                  <a:solidFill>
                    <a:schemeClr val="tx1"/>
                  </a:solidFill>
                  <a:latin typeface="Arial" panose="020B0604020202020204" pitchFamily="34" charset="0"/>
                  <a:ea typeface="华文中宋" panose="02010600040101010101" pitchFamily="2" charset="-122"/>
                </a:defRPr>
              </a:lvl7pPr>
              <a:lvl8pPr marL="3543300" indent="-342900" eaLnBrk="0" fontAlgn="base" hangingPunct="0">
                <a:spcBef>
                  <a:spcPct val="0"/>
                </a:spcBef>
                <a:spcAft>
                  <a:spcPct val="0"/>
                </a:spcAft>
                <a:defRPr>
                  <a:solidFill>
                    <a:schemeClr val="tx1"/>
                  </a:solidFill>
                  <a:latin typeface="Arial" panose="020B0604020202020204" pitchFamily="34" charset="0"/>
                  <a:ea typeface="华文中宋" panose="02010600040101010101" pitchFamily="2" charset="-122"/>
                </a:defRPr>
              </a:lvl8pPr>
              <a:lvl9pPr marL="4000500" indent="-342900" eaLnBrk="0" fontAlgn="base" hangingPunct="0">
                <a:spcBef>
                  <a:spcPct val="0"/>
                </a:spcBef>
                <a:spcAft>
                  <a:spcPct val="0"/>
                </a:spcAft>
                <a:defRPr>
                  <a:solidFill>
                    <a:schemeClr val="tx1"/>
                  </a:solidFill>
                  <a:latin typeface="Arial" panose="020B0604020202020204" pitchFamily="34" charset="0"/>
                  <a:ea typeface="华文中宋" panose="02010600040101010101" pitchFamily="2" charset="-122"/>
                </a:defRPr>
              </a:lvl9pPr>
            </a:lstStyle>
            <a:p>
              <a:pPr marL="0" indent="0">
                <a:buFont typeface="Arial" panose="020B0604020202020204" pitchFamily="34" charset="0"/>
                <a:buChar char="•"/>
              </a:pPr>
              <a:r>
                <a:rPr lang="zh-CN" altLang="en-US" sz="1600" b="1" dirty="0">
                  <a:solidFill>
                    <a:srgbClr val="000000"/>
                  </a:solidFill>
                  <a:ea typeface="宋体" panose="02010600030101010101" pitchFamily="2" charset="-122"/>
                </a:rPr>
                <a:t>边缘检测</a:t>
              </a:r>
              <a:endParaRPr lang="zh-CN" altLang="en-US" sz="1600" b="1" dirty="0">
                <a:solidFill>
                  <a:srgbClr val="000000"/>
                </a:solidFill>
                <a:ea typeface="宋体" panose="02010600030101010101" pitchFamily="2" charset="-122"/>
              </a:endParaRPr>
            </a:p>
            <a:p>
              <a:pPr marL="0" indent="0">
                <a:buFont typeface="Arial" panose="020B0604020202020204" pitchFamily="34" charset="0"/>
                <a:buChar char="•"/>
              </a:pPr>
              <a:endParaRPr lang="zh-CN" altLang="en-US" sz="1600" b="1" dirty="0">
                <a:solidFill>
                  <a:srgbClr val="000000"/>
                </a:solidFill>
                <a:ea typeface="宋体" panose="02010600030101010101" pitchFamily="2" charset="-122"/>
              </a:endParaRPr>
            </a:p>
            <a:p>
              <a:pPr marL="0" indent="0">
                <a:buFont typeface="Arial" panose="020B0604020202020204" pitchFamily="34" charset="0"/>
                <a:buChar char="•"/>
              </a:pPr>
              <a:r>
                <a:rPr lang="zh-CN" altLang="en-US" sz="1600" b="1" dirty="0">
                  <a:solidFill>
                    <a:srgbClr val="000000"/>
                  </a:solidFill>
                  <a:ea typeface="宋体" panose="02010600030101010101" pitchFamily="2" charset="-122"/>
                </a:rPr>
                <a:t>图像分割</a:t>
              </a:r>
              <a:endParaRPr lang="zh-CN" altLang="en-US" sz="1600" b="1" dirty="0">
                <a:solidFill>
                  <a:srgbClr val="000000"/>
                </a:solidFill>
                <a:ea typeface="宋体" panose="02010600030101010101" pitchFamily="2" charset="-122"/>
              </a:endParaRPr>
            </a:p>
            <a:p>
              <a:pPr marL="0" indent="0">
                <a:buFont typeface="Arial" panose="020B0604020202020204" pitchFamily="34" charset="0"/>
                <a:buChar char="•"/>
              </a:pPr>
              <a:endParaRPr lang="zh-CN" altLang="en-US" sz="1600" b="1" dirty="0">
                <a:solidFill>
                  <a:srgbClr val="000000"/>
                </a:solidFill>
                <a:ea typeface="宋体" panose="02010600030101010101" pitchFamily="2" charset="-122"/>
              </a:endParaRPr>
            </a:p>
            <a:p>
              <a:pPr marL="0" indent="0">
                <a:buFont typeface="Arial" panose="020B0604020202020204" pitchFamily="34" charset="0"/>
                <a:buChar char="•"/>
              </a:pPr>
              <a:r>
                <a:rPr lang="zh-CN" altLang="en-US" sz="1600" b="1" dirty="0">
                  <a:solidFill>
                    <a:srgbClr val="000000"/>
                  </a:solidFill>
                  <a:ea typeface="宋体" panose="02010600030101010101" pitchFamily="2" charset="-122"/>
                </a:rPr>
                <a:t>目标检测</a:t>
              </a:r>
              <a:endParaRPr lang="en-US" altLang="zh-CN" sz="1600" b="1" dirty="0">
                <a:solidFill>
                  <a:srgbClr val="000000"/>
                </a:solidFill>
                <a:ea typeface="宋体" panose="02010600030101010101" pitchFamily="2" charset="-122"/>
              </a:endParaRPr>
            </a:p>
            <a:p>
              <a:pPr marL="0" indent="0">
                <a:buFont typeface="Arial" panose="020B0604020202020204" pitchFamily="34" charset="0"/>
                <a:buChar char="•"/>
              </a:pPr>
              <a:endParaRPr lang="zh-CN" altLang="en-US" sz="1600" b="1" dirty="0">
                <a:solidFill>
                  <a:srgbClr val="000000"/>
                </a:solidFill>
                <a:ea typeface="宋体" panose="02010600030101010101" pitchFamily="2" charset="-122"/>
              </a:endParaRPr>
            </a:p>
            <a:p>
              <a:pPr marL="0" indent="0">
                <a:buFont typeface="Arial" panose="020B0604020202020204" pitchFamily="34" charset="0"/>
                <a:buChar char="•"/>
              </a:pPr>
              <a:r>
                <a:rPr lang="zh-CN" altLang="en-US" sz="1600" b="1" dirty="0">
                  <a:solidFill>
                    <a:srgbClr val="000000"/>
                  </a:solidFill>
                  <a:ea typeface="宋体" panose="02010600030101010101" pitchFamily="2" charset="-122"/>
                </a:rPr>
                <a:t>模式特征</a:t>
              </a:r>
              <a:r>
                <a:rPr lang="zh-CN" altLang="en-US" sz="1600" b="1" dirty="0">
                  <a:solidFill>
                    <a:srgbClr val="000000"/>
                  </a:solidFill>
                  <a:ea typeface="宋体" panose="02010600030101010101" pitchFamily="2" charset="-122"/>
                </a:rPr>
                <a:t>抽取、描述</a:t>
              </a:r>
              <a:endParaRPr lang="zh-CN" altLang="en-US" sz="1600" b="1" dirty="0">
                <a:solidFill>
                  <a:srgbClr val="000000"/>
                </a:solidFill>
                <a:ea typeface="宋体" panose="02010600030101010101" pitchFamily="2" charset="-122"/>
              </a:endParaRPr>
            </a:p>
            <a:p>
              <a:pPr marL="0" indent="0">
                <a:buFont typeface="Arial" panose="020B0604020202020204" pitchFamily="34" charset="0"/>
                <a:buChar char="•"/>
              </a:pPr>
              <a:endParaRPr lang="zh-CN" altLang="en-US" sz="1600" b="1" dirty="0">
                <a:solidFill>
                  <a:srgbClr val="000000"/>
                </a:solidFill>
                <a:ea typeface="宋体" panose="02010600030101010101" pitchFamily="2" charset="-122"/>
              </a:endParaRPr>
            </a:p>
            <a:p>
              <a:pPr marL="0" indent="0">
                <a:buFont typeface="Arial" panose="020B0604020202020204" pitchFamily="34" charset="0"/>
                <a:buNone/>
              </a:pPr>
              <a:r>
                <a:rPr lang="zh-CN" altLang="en-US" sz="1600" b="1" dirty="0">
                  <a:solidFill>
                    <a:srgbClr val="000000"/>
                  </a:solidFill>
                  <a:ea typeface="宋体" panose="02010600030101010101" pitchFamily="2" charset="-122"/>
                </a:rPr>
                <a:t>（颜色、形状、纹理、空间、运动等）</a:t>
              </a:r>
              <a:endParaRPr lang="en-US" altLang="zh-CN" sz="1600" b="1" dirty="0">
                <a:solidFill>
                  <a:srgbClr val="000000"/>
                </a:solidFill>
                <a:ea typeface="宋体" panose="02010600030101010101" pitchFamily="2" charset="-122"/>
              </a:endParaRPr>
            </a:p>
            <a:p>
              <a:pPr marL="0" indent="0">
                <a:buFont typeface="Arial" panose="020B0604020202020204" pitchFamily="34" charset="0"/>
                <a:buChar char="•"/>
              </a:pPr>
              <a:endParaRPr lang="zh-CN" altLang="en-US" sz="1600" b="1" dirty="0">
                <a:solidFill>
                  <a:srgbClr val="000000"/>
                </a:solidFill>
                <a:ea typeface="宋体" panose="02010600030101010101" pitchFamily="2" charset="-122"/>
              </a:endParaRPr>
            </a:p>
            <a:p>
              <a:pPr marL="0" indent="0">
                <a:buFont typeface="Arial" panose="020B0604020202020204" pitchFamily="34" charset="0"/>
                <a:buChar char="•"/>
              </a:pPr>
              <a:endParaRPr lang="zh-CN" altLang="en-US" sz="1600" b="1" dirty="0">
                <a:solidFill>
                  <a:srgbClr val="000000"/>
                </a:solidFill>
                <a:ea typeface="宋体" panose="02010600030101010101" pitchFamily="2" charset="-122"/>
              </a:endParaRPr>
            </a:p>
          </p:txBody>
        </p:sp>
        <p:sp>
          <p:nvSpPr>
            <p:cNvPr id="93" name="Text Box 24"/>
            <p:cNvSpPr txBox="1">
              <a:spLocks noChangeArrowheads="1"/>
            </p:cNvSpPr>
            <p:nvPr/>
          </p:nvSpPr>
          <p:spPr bwMode="auto">
            <a:xfrm>
              <a:off x="4811713" y="1652588"/>
              <a:ext cx="1719967" cy="3291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a:solidFill>
                    <a:schemeClr val="tx1"/>
                  </a:solidFill>
                  <a:latin typeface="Arial" panose="020B0604020202020204" pitchFamily="34" charset="0"/>
                  <a:ea typeface="华文中宋" panose="02010600040101010101" pitchFamily="2" charset="-122"/>
                </a:defRPr>
              </a:lvl1pPr>
              <a:lvl2pPr marL="800100" indent="-342900">
                <a:defRPr>
                  <a:solidFill>
                    <a:schemeClr val="tx1"/>
                  </a:solidFill>
                  <a:latin typeface="Arial" panose="020B0604020202020204" pitchFamily="34" charset="0"/>
                  <a:ea typeface="华文中宋" panose="02010600040101010101" pitchFamily="2" charset="-122"/>
                </a:defRPr>
              </a:lvl2pPr>
              <a:lvl3pPr marL="1257300" indent="-342900">
                <a:defRPr>
                  <a:solidFill>
                    <a:schemeClr val="tx1"/>
                  </a:solidFill>
                  <a:latin typeface="Arial" panose="020B0604020202020204" pitchFamily="34" charset="0"/>
                  <a:ea typeface="华文中宋" panose="02010600040101010101" pitchFamily="2" charset="-122"/>
                </a:defRPr>
              </a:lvl3pPr>
              <a:lvl4pPr marL="1714500" indent="-342900">
                <a:defRPr>
                  <a:solidFill>
                    <a:schemeClr val="tx1"/>
                  </a:solidFill>
                  <a:latin typeface="Arial" panose="020B0604020202020204" pitchFamily="34" charset="0"/>
                  <a:ea typeface="华文中宋" panose="02010600040101010101" pitchFamily="2" charset="-122"/>
                </a:defRPr>
              </a:lvl4pPr>
              <a:lvl5pPr marL="2171700" indent="-342900">
                <a:defRPr>
                  <a:solidFill>
                    <a:schemeClr val="tx1"/>
                  </a:solidFill>
                  <a:latin typeface="Arial" panose="020B0604020202020204" pitchFamily="34" charset="0"/>
                  <a:ea typeface="华文中宋" panose="02010600040101010101" pitchFamily="2" charset="-122"/>
                </a:defRPr>
              </a:lvl5pPr>
              <a:lvl6pPr marL="2628900" indent="-342900" eaLnBrk="0" fontAlgn="base" hangingPunct="0">
                <a:spcBef>
                  <a:spcPct val="0"/>
                </a:spcBef>
                <a:spcAft>
                  <a:spcPct val="0"/>
                </a:spcAft>
                <a:defRPr>
                  <a:solidFill>
                    <a:schemeClr val="tx1"/>
                  </a:solidFill>
                  <a:latin typeface="Arial" panose="020B0604020202020204" pitchFamily="34" charset="0"/>
                  <a:ea typeface="华文中宋" panose="02010600040101010101" pitchFamily="2" charset="-122"/>
                </a:defRPr>
              </a:lvl6pPr>
              <a:lvl7pPr marL="3086100" indent="-342900" eaLnBrk="0" fontAlgn="base" hangingPunct="0">
                <a:spcBef>
                  <a:spcPct val="0"/>
                </a:spcBef>
                <a:spcAft>
                  <a:spcPct val="0"/>
                </a:spcAft>
                <a:defRPr>
                  <a:solidFill>
                    <a:schemeClr val="tx1"/>
                  </a:solidFill>
                  <a:latin typeface="Arial" panose="020B0604020202020204" pitchFamily="34" charset="0"/>
                  <a:ea typeface="华文中宋" panose="02010600040101010101" pitchFamily="2" charset="-122"/>
                </a:defRPr>
              </a:lvl7pPr>
              <a:lvl8pPr marL="3543300" indent="-342900" eaLnBrk="0" fontAlgn="base" hangingPunct="0">
                <a:spcBef>
                  <a:spcPct val="0"/>
                </a:spcBef>
                <a:spcAft>
                  <a:spcPct val="0"/>
                </a:spcAft>
                <a:defRPr>
                  <a:solidFill>
                    <a:schemeClr val="tx1"/>
                  </a:solidFill>
                  <a:latin typeface="Arial" panose="020B0604020202020204" pitchFamily="34" charset="0"/>
                  <a:ea typeface="华文中宋" panose="02010600040101010101" pitchFamily="2" charset="-122"/>
                </a:defRPr>
              </a:lvl8pPr>
              <a:lvl9pPr marL="4000500" indent="-342900" eaLnBrk="0" fontAlgn="base" hangingPunct="0">
                <a:spcBef>
                  <a:spcPct val="0"/>
                </a:spcBef>
                <a:spcAft>
                  <a:spcPct val="0"/>
                </a:spcAft>
                <a:defRPr>
                  <a:solidFill>
                    <a:schemeClr val="tx1"/>
                  </a:solidFill>
                  <a:latin typeface="Arial" panose="020B0604020202020204" pitchFamily="34" charset="0"/>
                  <a:ea typeface="华文中宋" panose="02010600040101010101" pitchFamily="2" charset="-122"/>
                </a:defRPr>
              </a:lvl9pPr>
            </a:lstStyle>
            <a:p>
              <a:pPr marL="0" indent="0">
                <a:buFont typeface="Arial" panose="020B0604020202020204" pitchFamily="34" charset="0"/>
                <a:buChar char="•"/>
              </a:pPr>
              <a:endParaRPr lang="zh-CN" altLang="en-US" sz="1600" b="1" dirty="0">
                <a:solidFill>
                  <a:srgbClr val="000000"/>
                </a:solidFill>
                <a:ea typeface="宋体" panose="02010600030101010101" pitchFamily="2" charset="-122"/>
              </a:endParaRPr>
            </a:p>
            <a:p>
              <a:pPr marL="0" indent="0">
                <a:buFont typeface="Arial" panose="020B0604020202020204" pitchFamily="34" charset="0"/>
                <a:buChar char="•"/>
              </a:pPr>
              <a:r>
                <a:rPr lang="en-US" altLang="zh-CN" sz="1600" b="1" dirty="0">
                  <a:solidFill>
                    <a:srgbClr val="000000"/>
                  </a:solidFill>
                  <a:ea typeface="宋体" panose="02010600030101010101" pitchFamily="2" charset="-122"/>
                </a:rPr>
                <a:t>3-D</a:t>
              </a:r>
              <a:r>
                <a:rPr lang="zh-CN" altLang="en-US" sz="1600" b="1" dirty="0">
                  <a:solidFill>
                    <a:srgbClr val="000000"/>
                  </a:solidFill>
                  <a:ea typeface="宋体" panose="02010600030101010101" pitchFamily="2" charset="-122"/>
                </a:rPr>
                <a:t>表示、建模、场景恢复</a:t>
              </a:r>
              <a:endParaRPr lang="zh-CN" altLang="en-US" sz="1600" b="1" dirty="0">
                <a:solidFill>
                  <a:srgbClr val="000000"/>
                </a:solidFill>
                <a:ea typeface="宋体" panose="02010600030101010101" pitchFamily="2" charset="-122"/>
              </a:endParaRPr>
            </a:p>
            <a:p>
              <a:pPr marL="0" indent="0">
                <a:buFont typeface="Arial" panose="020B0604020202020204" pitchFamily="34" charset="0"/>
                <a:buChar char="•"/>
              </a:pPr>
              <a:endParaRPr lang="zh-CN" altLang="en-US" sz="1600" b="1" dirty="0">
                <a:solidFill>
                  <a:srgbClr val="000000"/>
                </a:solidFill>
                <a:ea typeface="宋体" panose="02010600030101010101" pitchFamily="2" charset="-122"/>
              </a:endParaRPr>
            </a:p>
            <a:p>
              <a:pPr marL="0" indent="0">
                <a:buFont typeface="Arial" panose="020B0604020202020204" pitchFamily="34" charset="0"/>
                <a:buChar char="•"/>
              </a:pPr>
              <a:r>
                <a:rPr lang="zh-CN" altLang="en-US" sz="1600" b="1" dirty="0">
                  <a:solidFill>
                    <a:srgbClr val="000000"/>
                  </a:solidFill>
                  <a:ea typeface="宋体" panose="02010600030101010101" pitchFamily="2" charset="-122"/>
                </a:rPr>
                <a:t>目标检测、</a:t>
              </a:r>
              <a:r>
                <a:rPr lang="zh-CN" altLang="en-US" sz="1600" b="1" dirty="0">
                  <a:solidFill>
                    <a:srgbClr val="000000"/>
                  </a:solidFill>
                  <a:ea typeface="宋体" panose="02010600030101010101" pitchFamily="2" charset="-122"/>
                </a:rPr>
                <a:t>识别</a:t>
              </a:r>
              <a:endParaRPr lang="zh-CN" altLang="en-US" sz="1600" b="1" dirty="0">
                <a:solidFill>
                  <a:srgbClr val="000000"/>
                </a:solidFill>
                <a:ea typeface="宋体" panose="02010600030101010101" pitchFamily="2" charset="-122"/>
              </a:endParaRPr>
            </a:p>
            <a:p>
              <a:pPr marL="0" indent="0">
                <a:buFont typeface="Arial" panose="020B0604020202020204" pitchFamily="34" charset="0"/>
                <a:buChar char="•"/>
              </a:pPr>
              <a:endParaRPr lang="zh-CN" altLang="en-US" sz="1600" b="1" dirty="0">
                <a:solidFill>
                  <a:srgbClr val="000000"/>
                </a:solidFill>
                <a:ea typeface="宋体" panose="02010600030101010101" pitchFamily="2" charset="-122"/>
              </a:endParaRPr>
            </a:p>
            <a:p>
              <a:pPr marL="0" indent="0">
                <a:buFont typeface="Arial" panose="020B0604020202020204" pitchFamily="34" charset="0"/>
                <a:buChar char="•"/>
              </a:pPr>
              <a:r>
                <a:rPr lang="zh-CN" altLang="en-US" sz="1600" b="1" dirty="0">
                  <a:solidFill>
                    <a:srgbClr val="000000"/>
                  </a:solidFill>
                  <a:ea typeface="宋体" panose="02010600030101010101" pitchFamily="2" charset="-122"/>
                </a:rPr>
                <a:t>目标</a:t>
              </a:r>
              <a:r>
                <a:rPr lang="zh-CN" altLang="en-US" sz="1600" b="1" dirty="0">
                  <a:solidFill>
                    <a:srgbClr val="000000"/>
                  </a:solidFill>
                  <a:ea typeface="宋体" panose="02010600030101010101" pitchFamily="2" charset="-122"/>
                </a:rPr>
                <a:t>分析、解释、推理</a:t>
              </a:r>
              <a:endParaRPr lang="zh-CN" altLang="en-US" sz="1600" b="1" dirty="0">
                <a:solidFill>
                  <a:srgbClr val="000000"/>
                </a:solidFill>
                <a:ea typeface="宋体" panose="02010600030101010101" pitchFamily="2" charset="-122"/>
              </a:endParaRPr>
            </a:p>
            <a:p>
              <a:pPr marL="0" indent="0">
                <a:buFont typeface="Arial" panose="020B0604020202020204" pitchFamily="34" charset="0"/>
                <a:buChar char="•"/>
              </a:pPr>
              <a:endParaRPr lang="zh-CN" altLang="en-US" sz="1600" b="1" dirty="0">
                <a:solidFill>
                  <a:srgbClr val="000000"/>
                </a:solidFill>
                <a:ea typeface="宋体" panose="02010600030101010101" pitchFamily="2" charset="-122"/>
              </a:endParaRPr>
            </a:p>
            <a:p>
              <a:pPr marL="0" indent="0">
                <a:buFont typeface="Arial" panose="020B0604020202020204" pitchFamily="34" charset="0"/>
                <a:buChar char="•"/>
              </a:pPr>
              <a:r>
                <a:rPr lang="zh-CN" altLang="en-US" sz="1600" b="1" dirty="0">
                  <a:solidFill>
                    <a:srgbClr val="000000"/>
                  </a:solidFill>
                  <a:ea typeface="宋体" panose="02010600030101010101" pitchFamily="2" charset="-122"/>
                </a:rPr>
                <a:t>场景理解、语义描述、分析</a:t>
              </a:r>
              <a:endParaRPr lang="en-US" altLang="zh-CN" sz="1600" b="1" dirty="0">
                <a:solidFill>
                  <a:srgbClr val="000000"/>
                </a:solidFill>
                <a:ea typeface="宋体" panose="02010600030101010101" pitchFamily="2" charset="-122"/>
              </a:endParaRPr>
            </a:p>
            <a:p>
              <a:pPr marL="0" indent="0">
                <a:buFont typeface="Arial" panose="020B0604020202020204" pitchFamily="34" charset="0"/>
                <a:buChar char="•"/>
              </a:pPr>
              <a:endParaRPr lang="zh-CN" altLang="en-US" sz="1600" b="1" dirty="0">
                <a:solidFill>
                  <a:srgbClr val="000000"/>
                </a:solidFill>
                <a:ea typeface="宋体" panose="02010600030101010101" pitchFamily="2" charset="-122"/>
              </a:endParaRPr>
            </a:p>
            <a:p>
              <a:pPr marL="0" indent="0">
                <a:buFont typeface="Arial" panose="020B0604020202020204" pitchFamily="34" charset="0"/>
                <a:buChar char="•"/>
              </a:pPr>
              <a:endParaRPr lang="zh-CN" altLang="en-US" sz="1600" b="1" dirty="0">
                <a:solidFill>
                  <a:srgbClr val="000000"/>
                </a:solidFill>
                <a:ea typeface="宋体" panose="02010600030101010101" pitchFamily="2" charset="-122"/>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8F63A3B-78C7-47BE-AE5E-E10140E04643}" type="slidenum">
              <a:rPr lang="en-US" smtClean="0">
                <a:latin typeface="微软雅黑" panose="020B0503020204020204" pitchFamily="34" charset="-122"/>
                <a:ea typeface="微软雅黑" panose="020B0503020204020204" pitchFamily="34" charset="-122"/>
              </a:rPr>
            </a:fld>
            <a:endParaRPr lang="en-US" dirty="0">
              <a:latin typeface="微软雅黑" panose="020B0503020204020204" pitchFamily="34" charset="-122"/>
              <a:ea typeface="微软雅黑" panose="020B0503020204020204" pitchFamily="34" charset="-122"/>
            </a:endParaRPr>
          </a:p>
        </p:txBody>
      </p:sp>
      <p:sp>
        <p:nvSpPr>
          <p:cNvPr id="3" name="矩形 2"/>
          <p:cNvSpPr/>
          <p:nvPr/>
        </p:nvSpPr>
        <p:spPr>
          <a:xfrm>
            <a:off x="670404" y="108335"/>
            <a:ext cx="3425346" cy="369332"/>
          </a:xfrm>
          <a:prstGeom prst="rect">
            <a:avLst/>
          </a:prstGeom>
        </p:spPr>
        <p:txBody>
          <a:bodyPr wrap="square">
            <a:spAutoFit/>
          </a:bodyPr>
          <a:lstStyle/>
          <a:p>
            <a:pPr algn="ctr"/>
            <a:r>
              <a:rPr lang="zh-CN" altLang="en-US" b="1" dirty="0">
                <a:solidFill>
                  <a:srgbClr val="000000"/>
                </a:solidFill>
                <a:latin typeface="微软雅黑" panose="020B0503020204020204" pitchFamily="34" charset="-122"/>
                <a:ea typeface="微软雅黑" panose="020B0503020204020204" pitchFamily="34" charset="-122"/>
              </a:rPr>
              <a:t>六、</a:t>
            </a:r>
            <a:r>
              <a:rPr lang="zh-CN" altLang="en-US" b="1" dirty="0">
                <a:solidFill>
                  <a:srgbClr val="000066"/>
                </a:solidFill>
                <a:latin typeface="微软雅黑" panose="020B0503020204020204" pitchFamily="34" charset="-122"/>
                <a:ea typeface="微软雅黑" panose="020B0503020204020204" pitchFamily="34" charset="-122"/>
              </a:rPr>
              <a:t>图像分析与其它学科的联系</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4" name="矩形 3"/>
          <p:cNvSpPr/>
          <p:nvPr/>
        </p:nvSpPr>
        <p:spPr>
          <a:xfrm>
            <a:off x="469121" y="586859"/>
            <a:ext cx="1396536" cy="369332"/>
          </a:xfrm>
          <a:prstGeom prst="rect">
            <a:avLst/>
          </a:prstGeom>
        </p:spPr>
        <p:txBody>
          <a:bodyPr wrap="non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相关学科</a:t>
            </a:r>
            <a:endParaRPr lang="zh-CN" altLang="en-US" b="1" dirty="0">
              <a:solidFill>
                <a:srgbClr val="000066"/>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200403" y="1200469"/>
            <a:ext cx="6438521" cy="3402829"/>
            <a:chOff x="411952" y="1912017"/>
            <a:chExt cx="8366221" cy="4447641"/>
          </a:xfrm>
        </p:grpSpPr>
        <p:sp>
          <p:nvSpPr>
            <p:cNvPr id="48" name="Text Box 3"/>
            <p:cNvSpPr txBox="1">
              <a:spLocks noChangeArrowheads="1"/>
            </p:cNvSpPr>
            <p:nvPr/>
          </p:nvSpPr>
          <p:spPr bwMode="auto">
            <a:xfrm>
              <a:off x="4500563" y="3357563"/>
              <a:ext cx="2057401" cy="482733"/>
            </a:xfrm>
            <a:prstGeom prst="rect">
              <a:avLst/>
            </a:prstGeom>
            <a:solidFill>
              <a:srgbClr val="00FF00"/>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spcBef>
                  <a:spcPct val="50000"/>
                </a:spcBef>
                <a:buClrTx/>
                <a:buSzTx/>
                <a:buFont typeface="Arial" panose="020B0604020202020204" pitchFamily="34" charset="0"/>
                <a:buNone/>
              </a:pPr>
              <a:r>
                <a:rPr lang="zh-CN" altLang="en-US" sz="1800">
                  <a:solidFill>
                    <a:schemeClr val="tx1"/>
                  </a:solidFill>
                  <a:latin typeface="微软雅黑" panose="020B0503020204020204" pitchFamily="34" charset="-122"/>
                  <a:ea typeface="微软雅黑" panose="020B0503020204020204" pitchFamily="34" charset="-122"/>
                </a:rPr>
                <a:t>数字图像处理</a:t>
              </a:r>
              <a:endParaRPr lang="zh-CN" altLang="en-US" sz="1800">
                <a:solidFill>
                  <a:schemeClr val="tx1"/>
                </a:solidFill>
                <a:latin typeface="微软雅黑" panose="020B0503020204020204" pitchFamily="34" charset="-122"/>
                <a:ea typeface="微软雅黑" panose="020B0503020204020204" pitchFamily="34" charset="-122"/>
              </a:endParaRPr>
            </a:p>
          </p:txBody>
        </p:sp>
        <p:sp>
          <p:nvSpPr>
            <p:cNvPr id="49" name="Text Box 4"/>
            <p:cNvSpPr txBox="1">
              <a:spLocks noChangeArrowheads="1"/>
            </p:cNvSpPr>
            <p:nvPr/>
          </p:nvSpPr>
          <p:spPr bwMode="auto">
            <a:xfrm>
              <a:off x="5543550" y="2781300"/>
              <a:ext cx="1981200" cy="482732"/>
            </a:xfrm>
            <a:prstGeom prst="rect">
              <a:avLst/>
            </a:prstGeom>
            <a:solidFill>
              <a:srgbClr val="FF66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lgn="ctr">
                <a:spcBef>
                  <a:spcPct val="50000"/>
                </a:spcBef>
                <a:buClrTx/>
                <a:buSzTx/>
                <a:buFont typeface="Arial" panose="020B0604020202020204" pitchFamily="34" charset="0"/>
                <a:buNone/>
              </a:pPr>
              <a:r>
                <a:rPr lang="zh-CN" altLang="en-US" sz="1800" dirty="0">
                  <a:solidFill>
                    <a:schemeClr val="tx1"/>
                  </a:solidFill>
                  <a:latin typeface="微软雅黑" panose="020B0503020204020204" pitchFamily="34" charset="-122"/>
                  <a:ea typeface="微软雅黑" panose="020B0503020204020204" pitchFamily="34" charset="-122"/>
                </a:rPr>
                <a:t>计算机视觉</a:t>
              </a:r>
              <a:endParaRPr lang="zh-CN" altLang="en-US" sz="1800" dirty="0">
                <a:solidFill>
                  <a:schemeClr val="tx1"/>
                </a:solidFill>
                <a:latin typeface="微软雅黑" panose="020B0503020204020204" pitchFamily="34" charset="-122"/>
                <a:ea typeface="微软雅黑" panose="020B0503020204020204" pitchFamily="34" charset="-122"/>
              </a:endParaRPr>
            </a:p>
          </p:txBody>
        </p:sp>
        <p:sp>
          <p:nvSpPr>
            <p:cNvPr id="50" name="Text Box 5"/>
            <p:cNvSpPr txBox="1">
              <a:spLocks noChangeArrowheads="1"/>
            </p:cNvSpPr>
            <p:nvPr/>
          </p:nvSpPr>
          <p:spPr bwMode="auto">
            <a:xfrm>
              <a:off x="5580063" y="3933825"/>
              <a:ext cx="1676400" cy="482733"/>
            </a:xfrm>
            <a:prstGeom prst="rect">
              <a:avLst/>
            </a:prstGeom>
            <a:solidFill>
              <a:srgbClr val="FF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lgn="ctr">
                <a:spcBef>
                  <a:spcPct val="50000"/>
                </a:spcBef>
                <a:buClrTx/>
                <a:buSzTx/>
                <a:buFont typeface="Arial" panose="020B0604020202020204" pitchFamily="34" charset="0"/>
                <a:buNone/>
              </a:pPr>
              <a:r>
                <a:rPr lang="zh-CN" altLang="en-US" sz="1800">
                  <a:solidFill>
                    <a:schemeClr val="tx1"/>
                  </a:solidFill>
                  <a:latin typeface="微软雅黑" panose="020B0503020204020204" pitchFamily="34" charset="-122"/>
                  <a:ea typeface="微软雅黑" panose="020B0503020204020204" pitchFamily="34" charset="-122"/>
                </a:rPr>
                <a:t>模式识别</a:t>
              </a:r>
              <a:endParaRPr lang="zh-CN" altLang="en-US" sz="1800">
                <a:solidFill>
                  <a:schemeClr val="tx1"/>
                </a:solidFill>
                <a:latin typeface="微软雅黑" panose="020B0503020204020204" pitchFamily="34" charset="-122"/>
                <a:ea typeface="微软雅黑" panose="020B0503020204020204" pitchFamily="34" charset="-122"/>
              </a:endParaRPr>
            </a:p>
          </p:txBody>
        </p:sp>
        <p:sp>
          <p:nvSpPr>
            <p:cNvPr id="51" name="Text Box 6"/>
            <p:cNvSpPr txBox="1">
              <a:spLocks noChangeArrowheads="1"/>
            </p:cNvSpPr>
            <p:nvPr/>
          </p:nvSpPr>
          <p:spPr bwMode="auto">
            <a:xfrm>
              <a:off x="3679825" y="1989138"/>
              <a:ext cx="2057399" cy="482732"/>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lgn="ctr">
                <a:spcBef>
                  <a:spcPct val="50000"/>
                </a:spcBef>
                <a:buClrTx/>
                <a:buSzTx/>
                <a:buFont typeface="Arial" panose="020B0604020202020204" pitchFamily="34" charset="0"/>
                <a:buNone/>
              </a:pPr>
              <a:r>
                <a:rPr lang="zh-CN" altLang="en-US" sz="1800" dirty="0">
                  <a:solidFill>
                    <a:schemeClr val="tx1"/>
                  </a:solidFill>
                  <a:latin typeface="微软雅黑" panose="020B0503020204020204" pitchFamily="34" charset="-122"/>
                  <a:ea typeface="微软雅黑" panose="020B0503020204020204" pitchFamily="34" charset="-122"/>
                </a:rPr>
                <a:t>计算机图形学</a:t>
              </a:r>
              <a:endParaRPr lang="zh-CN" altLang="en-US" sz="1800" dirty="0">
                <a:solidFill>
                  <a:schemeClr val="tx1"/>
                </a:solidFill>
                <a:latin typeface="微软雅黑" panose="020B0503020204020204" pitchFamily="34" charset="-122"/>
                <a:ea typeface="微软雅黑" panose="020B0503020204020204" pitchFamily="34" charset="-122"/>
              </a:endParaRPr>
            </a:p>
          </p:txBody>
        </p:sp>
        <p:sp>
          <p:nvSpPr>
            <p:cNvPr id="52" name="Text Box 7"/>
            <p:cNvSpPr txBox="1">
              <a:spLocks noChangeArrowheads="1"/>
            </p:cNvSpPr>
            <p:nvPr/>
          </p:nvSpPr>
          <p:spPr bwMode="auto">
            <a:xfrm>
              <a:off x="755650" y="2636838"/>
              <a:ext cx="1676400" cy="482733"/>
            </a:xfrm>
            <a:prstGeom prst="rect">
              <a:avLst/>
            </a:prstGeom>
            <a:noFill/>
            <a:ln w="9525">
              <a:solidFill>
                <a:srgbClr val="00FF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lgn="ctr">
                <a:spcBef>
                  <a:spcPct val="50000"/>
                </a:spcBef>
                <a:buClrTx/>
                <a:buSzTx/>
                <a:buFont typeface="Arial" panose="020B0604020202020204" pitchFamily="34" charset="0"/>
                <a:buNone/>
              </a:pPr>
              <a:r>
                <a:rPr lang="zh-CN" altLang="en-US" sz="1800" dirty="0">
                  <a:solidFill>
                    <a:schemeClr val="tx1"/>
                  </a:solidFill>
                  <a:latin typeface="微软雅黑" panose="020B0503020204020204" pitchFamily="34" charset="-122"/>
                  <a:ea typeface="微软雅黑" panose="020B0503020204020204" pitchFamily="34" charset="-122"/>
                </a:rPr>
                <a:t>线性代数</a:t>
              </a:r>
              <a:endParaRPr lang="zh-CN" altLang="en-US" sz="1800" dirty="0">
                <a:solidFill>
                  <a:schemeClr val="tx1"/>
                </a:solidFill>
                <a:latin typeface="微软雅黑" panose="020B0503020204020204" pitchFamily="34" charset="-122"/>
                <a:ea typeface="微软雅黑" panose="020B0503020204020204" pitchFamily="34" charset="-122"/>
              </a:endParaRPr>
            </a:p>
          </p:txBody>
        </p:sp>
        <p:sp>
          <p:nvSpPr>
            <p:cNvPr id="53" name="Text Box 8"/>
            <p:cNvSpPr txBox="1">
              <a:spLocks noChangeArrowheads="1"/>
            </p:cNvSpPr>
            <p:nvPr/>
          </p:nvSpPr>
          <p:spPr bwMode="auto">
            <a:xfrm>
              <a:off x="684213" y="2060574"/>
              <a:ext cx="1143000" cy="482733"/>
            </a:xfrm>
            <a:prstGeom prst="rect">
              <a:avLst/>
            </a:prstGeom>
            <a:noFill/>
            <a:ln w="9525">
              <a:solidFill>
                <a:srgbClr val="00FF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lgn="ctr">
                <a:spcBef>
                  <a:spcPct val="50000"/>
                </a:spcBef>
                <a:buClrTx/>
                <a:buSzTx/>
                <a:buFont typeface="Arial" panose="020B0604020202020204" pitchFamily="34" charset="0"/>
                <a:buNone/>
              </a:pPr>
              <a:r>
                <a:rPr lang="zh-CN" altLang="en-US" sz="1800">
                  <a:solidFill>
                    <a:schemeClr val="tx1"/>
                  </a:solidFill>
                  <a:latin typeface="微软雅黑" panose="020B0503020204020204" pitchFamily="34" charset="-122"/>
                  <a:ea typeface="微软雅黑" panose="020B0503020204020204" pitchFamily="34" charset="-122"/>
                </a:rPr>
                <a:t>集合论</a:t>
              </a:r>
              <a:endParaRPr lang="zh-CN" altLang="en-US" sz="1800">
                <a:solidFill>
                  <a:schemeClr val="tx1"/>
                </a:solidFill>
                <a:latin typeface="微软雅黑" panose="020B0503020204020204" pitchFamily="34" charset="-122"/>
                <a:ea typeface="微软雅黑" panose="020B0503020204020204" pitchFamily="34" charset="-122"/>
              </a:endParaRPr>
            </a:p>
          </p:txBody>
        </p:sp>
        <p:sp>
          <p:nvSpPr>
            <p:cNvPr id="54" name="Text Box 9"/>
            <p:cNvSpPr txBox="1">
              <a:spLocks noChangeArrowheads="1"/>
            </p:cNvSpPr>
            <p:nvPr/>
          </p:nvSpPr>
          <p:spPr bwMode="auto">
            <a:xfrm>
              <a:off x="576264" y="4724400"/>
              <a:ext cx="2819400" cy="482733"/>
            </a:xfrm>
            <a:prstGeom prst="rect">
              <a:avLst/>
            </a:prstGeom>
            <a:noFill/>
            <a:ln w="9525">
              <a:solidFill>
                <a:srgbClr val="00FF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lgn="ctr">
                <a:spcBef>
                  <a:spcPct val="50000"/>
                </a:spcBef>
                <a:buClrTx/>
                <a:buSzTx/>
                <a:buFont typeface="Arial" panose="020B0604020202020204" pitchFamily="34" charset="0"/>
                <a:buNone/>
              </a:pPr>
              <a:r>
                <a:rPr lang="zh-CN" altLang="en-US" sz="1800">
                  <a:solidFill>
                    <a:schemeClr val="tx1"/>
                  </a:solidFill>
                  <a:latin typeface="微软雅黑" panose="020B0503020204020204" pitchFamily="34" charset="-122"/>
                  <a:ea typeface="微软雅黑" panose="020B0503020204020204" pitchFamily="34" charset="-122"/>
                </a:rPr>
                <a:t>高级语言程序设计</a:t>
              </a:r>
              <a:endParaRPr lang="zh-CN" altLang="en-US" sz="1800">
                <a:solidFill>
                  <a:schemeClr val="tx1"/>
                </a:solidFill>
                <a:latin typeface="微软雅黑" panose="020B0503020204020204" pitchFamily="34" charset="-122"/>
                <a:ea typeface="微软雅黑" panose="020B0503020204020204" pitchFamily="34" charset="-122"/>
              </a:endParaRPr>
            </a:p>
          </p:txBody>
        </p:sp>
        <p:sp>
          <p:nvSpPr>
            <p:cNvPr id="55" name="Text Box 10"/>
            <p:cNvSpPr txBox="1">
              <a:spLocks noChangeArrowheads="1"/>
            </p:cNvSpPr>
            <p:nvPr/>
          </p:nvSpPr>
          <p:spPr bwMode="auto">
            <a:xfrm>
              <a:off x="1368425" y="5300663"/>
              <a:ext cx="1752600" cy="482733"/>
            </a:xfrm>
            <a:prstGeom prst="rect">
              <a:avLst/>
            </a:prstGeom>
            <a:noFill/>
            <a:ln w="9525">
              <a:solidFill>
                <a:srgbClr val="00FF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lgn="ctr">
                <a:spcBef>
                  <a:spcPct val="50000"/>
                </a:spcBef>
                <a:buClrTx/>
                <a:buSzTx/>
                <a:buFont typeface="Arial" panose="020B0604020202020204" pitchFamily="34" charset="0"/>
                <a:buNone/>
              </a:pPr>
              <a:r>
                <a:rPr lang="zh-CN" altLang="en-US" sz="1800">
                  <a:solidFill>
                    <a:schemeClr val="tx1"/>
                  </a:solidFill>
                  <a:latin typeface="微软雅黑" panose="020B0503020204020204" pitchFamily="34" charset="-122"/>
                  <a:ea typeface="微软雅黑" panose="020B0503020204020204" pitchFamily="34" charset="-122"/>
                </a:rPr>
                <a:t>数据结构</a:t>
              </a:r>
              <a:endParaRPr lang="zh-CN" altLang="en-US" sz="1800">
                <a:solidFill>
                  <a:schemeClr val="tx1"/>
                </a:solidFill>
                <a:latin typeface="微软雅黑" panose="020B0503020204020204" pitchFamily="34" charset="-122"/>
                <a:ea typeface="微软雅黑" panose="020B0503020204020204" pitchFamily="34" charset="-122"/>
              </a:endParaRPr>
            </a:p>
          </p:txBody>
        </p:sp>
        <p:sp>
          <p:nvSpPr>
            <p:cNvPr id="56" name="AutoShape 11"/>
            <p:cNvSpPr>
              <a:spLocks noChangeArrowheads="1"/>
            </p:cNvSpPr>
            <p:nvPr/>
          </p:nvSpPr>
          <p:spPr bwMode="auto">
            <a:xfrm>
              <a:off x="3671888" y="5665121"/>
              <a:ext cx="3886200" cy="333375"/>
            </a:xfrm>
            <a:prstGeom prst="rightArrow">
              <a:avLst>
                <a:gd name="adj1" fmla="val 50000"/>
                <a:gd name="adj2" fmla="val 291429"/>
              </a:avLst>
            </a:prstGeom>
            <a:solidFill>
              <a:srgbClr val="00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endParaRPr lang="zh-CN" altLang="en-US" sz="1800">
                <a:solidFill>
                  <a:schemeClr val="tx1"/>
                </a:solidFill>
                <a:latin typeface="微软雅黑" panose="020B0503020204020204" pitchFamily="34" charset="-122"/>
                <a:ea typeface="微软雅黑" panose="020B0503020204020204" pitchFamily="34" charset="-122"/>
              </a:endParaRPr>
            </a:p>
          </p:txBody>
        </p:sp>
        <p:sp>
          <p:nvSpPr>
            <p:cNvPr id="57" name="Text Box 12"/>
            <p:cNvSpPr txBox="1">
              <a:spLocks noChangeArrowheads="1"/>
            </p:cNvSpPr>
            <p:nvPr/>
          </p:nvSpPr>
          <p:spPr bwMode="auto">
            <a:xfrm>
              <a:off x="6659562" y="5876925"/>
              <a:ext cx="1447800" cy="482733"/>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50000"/>
                </a:spcBef>
                <a:buClrTx/>
                <a:buSzTx/>
                <a:buFont typeface="Arial" panose="020B0604020202020204" pitchFamily="34" charset="0"/>
                <a:buNone/>
              </a:pPr>
              <a:r>
                <a:rPr lang="zh-CN" altLang="en-US" sz="1800">
                  <a:solidFill>
                    <a:srgbClr val="FF3300"/>
                  </a:solidFill>
                  <a:latin typeface="微软雅黑" panose="020B0503020204020204" pitchFamily="34" charset="-122"/>
                  <a:ea typeface="微软雅黑" panose="020B0503020204020204" pitchFamily="34" charset="-122"/>
                </a:rPr>
                <a:t>先后顺序</a:t>
              </a:r>
              <a:endParaRPr lang="zh-CN" altLang="en-US" sz="1800">
                <a:solidFill>
                  <a:srgbClr val="FF3300"/>
                </a:solidFill>
                <a:latin typeface="微软雅黑" panose="020B0503020204020204" pitchFamily="34" charset="-122"/>
                <a:ea typeface="微软雅黑" panose="020B0503020204020204" pitchFamily="34" charset="-122"/>
              </a:endParaRPr>
            </a:p>
          </p:txBody>
        </p:sp>
        <p:sp>
          <p:nvSpPr>
            <p:cNvPr id="58" name="Text Box 13"/>
            <p:cNvSpPr txBox="1">
              <a:spLocks noChangeArrowheads="1"/>
            </p:cNvSpPr>
            <p:nvPr/>
          </p:nvSpPr>
          <p:spPr bwMode="auto">
            <a:xfrm>
              <a:off x="8320974" y="1912017"/>
              <a:ext cx="457199" cy="3378201"/>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50000"/>
                </a:spcBef>
                <a:buClrTx/>
                <a:buSzTx/>
                <a:buFont typeface="Arial" panose="020B0604020202020204" pitchFamily="34" charset="0"/>
                <a:buNone/>
              </a:pPr>
              <a:r>
                <a:rPr lang="zh-CN" altLang="en-US" sz="1800" dirty="0">
                  <a:solidFill>
                    <a:srgbClr val="FF3300"/>
                  </a:solidFill>
                  <a:latin typeface="微软雅黑" panose="020B0503020204020204" pitchFamily="34" charset="-122"/>
                  <a:ea typeface="微软雅黑" panose="020B0503020204020204" pitchFamily="34" charset="-122"/>
                </a:rPr>
                <a:t>重叠量反应相关程度</a:t>
              </a:r>
              <a:endParaRPr lang="zh-CN" altLang="en-US" sz="1800" dirty="0">
                <a:solidFill>
                  <a:srgbClr val="FF3300"/>
                </a:solidFill>
                <a:latin typeface="微软雅黑" panose="020B0503020204020204" pitchFamily="34" charset="-122"/>
                <a:ea typeface="微软雅黑" panose="020B0503020204020204" pitchFamily="34" charset="-122"/>
              </a:endParaRPr>
            </a:p>
          </p:txBody>
        </p:sp>
        <p:sp>
          <p:nvSpPr>
            <p:cNvPr id="59" name="AutoShape 14"/>
            <p:cNvSpPr>
              <a:spLocks noChangeArrowheads="1"/>
            </p:cNvSpPr>
            <p:nvPr/>
          </p:nvSpPr>
          <p:spPr bwMode="auto">
            <a:xfrm>
              <a:off x="8163724" y="2000251"/>
              <a:ext cx="304801" cy="3810000"/>
            </a:xfrm>
            <a:prstGeom prst="downArrow">
              <a:avLst>
                <a:gd name="adj1" fmla="val 50000"/>
                <a:gd name="adj2" fmla="val 312500"/>
              </a:avLst>
            </a:prstGeom>
            <a:solidFill>
              <a:srgbClr val="66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endParaRPr lang="zh-CN" altLang="en-US" sz="1800">
                <a:solidFill>
                  <a:schemeClr val="tx1"/>
                </a:solidFill>
                <a:latin typeface="微软雅黑" panose="020B0503020204020204" pitchFamily="34" charset="-122"/>
                <a:ea typeface="微软雅黑" panose="020B0503020204020204" pitchFamily="34" charset="-122"/>
              </a:endParaRPr>
            </a:p>
          </p:txBody>
        </p:sp>
        <p:sp>
          <p:nvSpPr>
            <p:cNvPr id="60" name="Text Box 15"/>
            <p:cNvSpPr txBox="1">
              <a:spLocks noChangeArrowheads="1"/>
            </p:cNvSpPr>
            <p:nvPr/>
          </p:nvSpPr>
          <p:spPr bwMode="auto">
            <a:xfrm>
              <a:off x="819149" y="5810249"/>
              <a:ext cx="1981200" cy="482732"/>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lgn="ctr" eaLnBrk="1" hangingPunct="1">
                <a:spcBef>
                  <a:spcPct val="50000"/>
                </a:spcBef>
                <a:buClrTx/>
                <a:buSzTx/>
                <a:buFont typeface="Arial" panose="020B0604020202020204" pitchFamily="34" charset="0"/>
                <a:buNone/>
              </a:pPr>
              <a:r>
                <a:rPr lang="zh-CN" altLang="en-US" sz="1800" dirty="0">
                  <a:solidFill>
                    <a:srgbClr val="FF3300"/>
                  </a:solidFill>
                  <a:latin typeface="微软雅黑" panose="020B0503020204020204" pitchFamily="34" charset="-122"/>
                  <a:ea typeface="微软雅黑" panose="020B0503020204020204" pitchFamily="34" charset="-122"/>
                </a:rPr>
                <a:t>基础知识</a:t>
              </a:r>
              <a:endParaRPr lang="zh-CN" altLang="en-US" sz="1800" dirty="0">
                <a:solidFill>
                  <a:srgbClr val="FF3300"/>
                </a:solidFill>
                <a:latin typeface="微软雅黑" panose="020B0503020204020204" pitchFamily="34" charset="-122"/>
                <a:ea typeface="微软雅黑" panose="020B0503020204020204" pitchFamily="34" charset="-122"/>
              </a:endParaRPr>
            </a:p>
          </p:txBody>
        </p:sp>
        <p:sp>
          <p:nvSpPr>
            <p:cNvPr id="61" name="Rectangle 16"/>
            <p:cNvSpPr>
              <a:spLocks noChangeArrowheads="1"/>
            </p:cNvSpPr>
            <p:nvPr/>
          </p:nvSpPr>
          <p:spPr bwMode="auto">
            <a:xfrm>
              <a:off x="411952" y="1924050"/>
              <a:ext cx="3104363" cy="4419599"/>
            </a:xfrm>
            <a:prstGeom prst="rect">
              <a:avLst/>
            </a:prstGeom>
            <a:noFill/>
            <a:ln w="9525">
              <a:solidFill>
                <a:schemeClr val="tx1"/>
              </a:solidFill>
              <a:prstDash val="sysDot"/>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eaLnBrk="1" hangingPunct="1">
                <a:spcBef>
                  <a:spcPct val="0"/>
                </a:spcBef>
                <a:buClrTx/>
                <a:buSzTx/>
                <a:buFont typeface="Arial" panose="020B0604020202020204" pitchFamily="34" charset="0"/>
                <a:buNone/>
              </a:pPr>
              <a:endParaRPr lang="zh-CN" altLang="en-US" sz="1800">
                <a:solidFill>
                  <a:schemeClr val="tx1"/>
                </a:solidFill>
                <a:latin typeface="微软雅黑" panose="020B0503020204020204" pitchFamily="34" charset="-122"/>
                <a:ea typeface="微软雅黑" panose="020B0503020204020204" pitchFamily="34" charset="-122"/>
              </a:endParaRPr>
            </a:p>
          </p:txBody>
        </p:sp>
        <p:sp>
          <p:nvSpPr>
            <p:cNvPr id="62" name="Text Box 17"/>
            <p:cNvSpPr txBox="1">
              <a:spLocks noChangeArrowheads="1"/>
            </p:cNvSpPr>
            <p:nvPr/>
          </p:nvSpPr>
          <p:spPr bwMode="auto">
            <a:xfrm>
              <a:off x="5402846" y="4588094"/>
              <a:ext cx="2704516" cy="844782"/>
            </a:xfrm>
            <a:prstGeom prst="rect">
              <a:avLst/>
            </a:prstGeom>
            <a:solidFill>
              <a:srgbClr val="FFFF00"/>
            </a:solidFill>
            <a:ln w="9525">
              <a:solidFill>
                <a:srgbClr val="FF66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lgn="ctr">
                <a:spcBef>
                  <a:spcPct val="50000"/>
                </a:spcBef>
                <a:buClrTx/>
                <a:buSzTx/>
                <a:buFont typeface="Arial" panose="020B0604020202020204" pitchFamily="34" charset="0"/>
                <a:buNone/>
              </a:pPr>
              <a:r>
                <a:rPr lang="zh-CN" altLang="en-US" sz="1800" dirty="0">
                  <a:solidFill>
                    <a:schemeClr val="tx1"/>
                  </a:solidFill>
                  <a:latin typeface="微软雅黑" panose="020B0503020204020204" pitchFamily="34" charset="-122"/>
                  <a:ea typeface="微软雅黑" panose="020B0503020204020204" pitchFamily="34" charset="-122"/>
                </a:rPr>
                <a:t>计算机视觉专题（图像与视觉计算）</a:t>
              </a:r>
              <a:endParaRPr lang="zh-CN" altLang="en-US" sz="1800" dirty="0">
                <a:solidFill>
                  <a:schemeClr val="tx1"/>
                </a:solidFill>
                <a:latin typeface="微软雅黑" panose="020B0503020204020204" pitchFamily="34" charset="-122"/>
                <a:ea typeface="微软雅黑" panose="020B0503020204020204" pitchFamily="34" charset="-122"/>
              </a:endParaRPr>
            </a:p>
          </p:txBody>
        </p:sp>
        <p:sp>
          <p:nvSpPr>
            <p:cNvPr id="63" name="Text Box 18"/>
            <p:cNvSpPr txBox="1">
              <a:spLocks noChangeArrowheads="1"/>
            </p:cNvSpPr>
            <p:nvPr/>
          </p:nvSpPr>
          <p:spPr bwMode="auto">
            <a:xfrm>
              <a:off x="1187450" y="3213101"/>
              <a:ext cx="1676400" cy="482732"/>
            </a:xfrm>
            <a:prstGeom prst="rect">
              <a:avLst/>
            </a:prstGeom>
            <a:noFill/>
            <a:ln w="9525">
              <a:solidFill>
                <a:srgbClr val="00FF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lgn="ctr">
                <a:spcBef>
                  <a:spcPct val="50000"/>
                </a:spcBef>
                <a:buClrTx/>
                <a:buSzTx/>
                <a:buFont typeface="Arial" panose="020B0604020202020204" pitchFamily="34" charset="0"/>
                <a:buNone/>
              </a:pPr>
              <a:r>
                <a:rPr lang="zh-CN" altLang="en-US" sz="1800" dirty="0">
                  <a:solidFill>
                    <a:schemeClr val="tx1"/>
                  </a:solidFill>
                  <a:latin typeface="微软雅黑" panose="020B0503020204020204" pitchFamily="34" charset="-122"/>
                  <a:ea typeface="微软雅黑" panose="020B0503020204020204" pitchFamily="34" charset="-122"/>
                </a:rPr>
                <a:t>高等代数</a:t>
              </a:r>
              <a:endParaRPr lang="zh-CN" altLang="en-US" sz="1800" dirty="0">
                <a:solidFill>
                  <a:schemeClr val="tx1"/>
                </a:solidFill>
                <a:latin typeface="微软雅黑" panose="020B0503020204020204" pitchFamily="34" charset="-122"/>
                <a:ea typeface="微软雅黑" panose="020B0503020204020204" pitchFamily="34" charset="-122"/>
              </a:endParaRPr>
            </a:p>
          </p:txBody>
        </p:sp>
        <p:sp>
          <p:nvSpPr>
            <p:cNvPr id="64" name="Text Box 19"/>
            <p:cNvSpPr txBox="1">
              <a:spLocks noChangeArrowheads="1"/>
            </p:cNvSpPr>
            <p:nvPr/>
          </p:nvSpPr>
          <p:spPr bwMode="auto">
            <a:xfrm>
              <a:off x="1258888" y="3824288"/>
              <a:ext cx="1873250" cy="482732"/>
            </a:xfrm>
            <a:prstGeom prst="rect">
              <a:avLst/>
            </a:prstGeom>
            <a:noFill/>
            <a:ln w="9525">
              <a:solidFill>
                <a:srgbClr val="00FF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lgn="ctr">
                <a:spcBef>
                  <a:spcPct val="50000"/>
                </a:spcBef>
                <a:buClrTx/>
                <a:buSzTx/>
                <a:buFont typeface="Arial" panose="020B0604020202020204" pitchFamily="34" charset="0"/>
                <a:buNone/>
              </a:pPr>
              <a:r>
                <a:rPr lang="zh-CN" altLang="en-US" sz="1800">
                  <a:solidFill>
                    <a:schemeClr val="tx1"/>
                  </a:solidFill>
                  <a:latin typeface="微软雅黑" panose="020B0503020204020204" pitchFamily="34" charset="-122"/>
                  <a:ea typeface="微软雅黑" panose="020B0503020204020204" pitchFamily="34" charset="-122"/>
                </a:rPr>
                <a:t>最优化方法</a:t>
              </a:r>
              <a:endParaRPr lang="zh-CN" altLang="en-US" sz="1800">
                <a:solidFill>
                  <a:schemeClr val="tx1"/>
                </a:solidFill>
                <a:latin typeface="微软雅黑" panose="020B0503020204020204" pitchFamily="34" charset="-122"/>
                <a:ea typeface="微软雅黑" panose="020B0503020204020204" pitchFamily="34" charset="-122"/>
              </a:endParaRPr>
            </a:p>
          </p:txBody>
        </p:sp>
        <p:sp>
          <p:nvSpPr>
            <p:cNvPr id="65" name="Text Box 20"/>
            <p:cNvSpPr txBox="1">
              <a:spLocks noChangeArrowheads="1"/>
            </p:cNvSpPr>
            <p:nvPr/>
          </p:nvSpPr>
          <p:spPr bwMode="auto">
            <a:xfrm>
              <a:off x="576264" y="4257676"/>
              <a:ext cx="2913034" cy="482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lgn="r" eaLnBrk="1" hangingPunct="1">
                <a:spcBef>
                  <a:spcPct val="50000"/>
                </a:spcBef>
                <a:buClrTx/>
                <a:buSzTx/>
                <a:buFont typeface="Arial" panose="020B0604020202020204" pitchFamily="34" charset="0"/>
                <a:buNone/>
              </a:pPr>
              <a:r>
                <a:rPr lang="zh-CN" altLang="en-US" sz="1800" dirty="0">
                  <a:solidFill>
                    <a:schemeClr val="tx1"/>
                  </a:solidFill>
                  <a:latin typeface="微软雅黑" panose="020B0503020204020204" pitchFamily="34" charset="-122"/>
                  <a:ea typeface="微软雅黑" panose="020B0503020204020204" pitchFamily="34" charset="-122"/>
                </a:rPr>
                <a:t>。。。。。。。。。</a:t>
              </a:r>
              <a:endParaRPr lang="zh-CN" altLang="en-US" sz="1800" dirty="0">
                <a:solidFill>
                  <a:schemeClr val="tx1"/>
                </a:solidFill>
                <a:latin typeface="微软雅黑" panose="020B0503020204020204" pitchFamily="34" charset="-122"/>
                <a:ea typeface="微软雅黑" panose="020B0503020204020204" pitchFamily="34" charset="-122"/>
              </a:endParaRPr>
            </a:p>
          </p:txBody>
        </p:sp>
        <p:sp>
          <p:nvSpPr>
            <p:cNvPr id="66" name="Text Box 21"/>
            <p:cNvSpPr txBox="1">
              <a:spLocks noChangeArrowheads="1"/>
            </p:cNvSpPr>
            <p:nvPr/>
          </p:nvSpPr>
          <p:spPr bwMode="auto">
            <a:xfrm>
              <a:off x="3585743" y="4861091"/>
              <a:ext cx="1752600" cy="482732"/>
            </a:xfrm>
            <a:prstGeom prst="rect">
              <a:avLst/>
            </a:prstGeom>
            <a:noFill/>
            <a:ln w="9525">
              <a:solidFill>
                <a:schemeClr val="tx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spcBef>
                  <a:spcPct val="50000"/>
                </a:spcBef>
                <a:buClrTx/>
                <a:buSzTx/>
                <a:buFont typeface="Arial" panose="020B0604020202020204" pitchFamily="34" charset="0"/>
                <a:buNone/>
              </a:pPr>
              <a:r>
                <a:rPr lang="zh-CN" altLang="en-US" sz="1800" dirty="0">
                  <a:solidFill>
                    <a:schemeClr val="tx1"/>
                  </a:solidFill>
                  <a:latin typeface="微软雅黑" panose="020B0503020204020204" pitchFamily="34" charset="-122"/>
                  <a:ea typeface="微软雅黑" panose="020B0503020204020204" pitchFamily="34" charset="-122"/>
                </a:rPr>
                <a:t>信号与系统</a:t>
              </a:r>
              <a:endParaRPr lang="zh-CN" altLang="en-US" sz="1800" dirty="0">
                <a:solidFill>
                  <a:schemeClr val="tx1"/>
                </a:solidFill>
                <a:latin typeface="微软雅黑" panose="020B0503020204020204" pitchFamily="34" charset="-122"/>
                <a:ea typeface="微软雅黑" panose="020B0503020204020204" pitchFamily="34" charset="-122"/>
              </a:endParaRPr>
            </a:p>
          </p:txBody>
        </p:sp>
        <p:sp>
          <p:nvSpPr>
            <p:cNvPr id="67" name="Text Box 22"/>
            <p:cNvSpPr txBox="1">
              <a:spLocks noChangeArrowheads="1"/>
            </p:cNvSpPr>
            <p:nvPr/>
          </p:nvSpPr>
          <p:spPr bwMode="auto">
            <a:xfrm>
              <a:off x="3671889" y="2531312"/>
              <a:ext cx="1716085" cy="482732"/>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lgn="ctr">
                <a:spcBef>
                  <a:spcPct val="50000"/>
                </a:spcBef>
                <a:buClrTx/>
                <a:buSzTx/>
                <a:buFont typeface="Arial" panose="020B0604020202020204" pitchFamily="34" charset="0"/>
                <a:buNone/>
              </a:pPr>
              <a:r>
                <a:rPr lang="zh-CN" altLang="en-US" sz="1800" dirty="0">
                  <a:solidFill>
                    <a:schemeClr val="tx1"/>
                  </a:solidFill>
                  <a:latin typeface="微软雅黑" panose="020B0503020204020204" pitchFamily="34" charset="-122"/>
                  <a:ea typeface="微软雅黑" panose="020B0503020204020204" pitchFamily="34" charset="-122"/>
                </a:rPr>
                <a:t>计算几何</a:t>
              </a:r>
              <a:endParaRPr lang="zh-CN" altLang="en-US" sz="1800" dirty="0">
                <a:solidFill>
                  <a:schemeClr val="tx1"/>
                </a:solidFill>
                <a:latin typeface="微软雅黑" panose="020B0503020204020204" pitchFamily="34" charset="-122"/>
                <a:ea typeface="微软雅黑" panose="020B0503020204020204" pitchFamily="34" charset="-122"/>
              </a:endParaRPr>
            </a:p>
          </p:txBody>
        </p:sp>
      </p:grpSp>
      <p:sp>
        <p:nvSpPr>
          <p:cNvPr id="68" name="文本框 67"/>
          <p:cNvSpPr txBox="1"/>
          <p:nvPr/>
        </p:nvSpPr>
        <p:spPr>
          <a:xfrm>
            <a:off x="5441950" y="189655"/>
            <a:ext cx="1057846"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相关学科</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8F63A3B-78C7-47BE-AE5E-E10140E04643}" type="slidenum">
              <a:rPr lang="en-US" smtClean="0">
                <a:latin typeface="微软雅黑" panose="020B0503020204020204" pitchFamily="34" charset="-122"/>
                <a:ea typeface="微软雅黑" panose="020B0503020204020204" pitchFamily="34" charset="-122"/>
              </a:rPr>
            </a:fld>
            <a:endParaRPr lang="en-US" dirty="0">
              <a:latin typeface="微软雅黑" panose="020B0503020204020204" pitchFamily="34" charset="-122"/>
              <a:ea typeface="微软雅黑" panose="020B0503020204020204" pitchFamily="34" charset="-122"/>
            </a:endParaRPr>
          </a:p>
        </p:txBody>
      </p:sp>
      <p:sp>
        <p:nvSpPr>
          <p:cNvPr id="3" name="矩形 2"/>
          <p:cNvSpPr/>
          <p:nvPr/>
        </p:nvSpPr>
        <p:spPr>
          <a:xfrm>
            <a:off x="670404" y="108335"/>
            <a:ext cx="3425346" cy="369332"/>
          </a:xfrm>
          <a:prstGeom prst="rect">
            <a:avLst/>
          </a:prstGeom>
        </p:spPr>
        <p:txBody>
          <a:bodyPr wrap="square">
            <a:spAutoFit/>
          </a:bodyPr>
          <a:lstStyle/>
          <a:p>
            <a:pPr algn="ctr"/>
            <a:r>
              <a:rPr lang="zh-CN" altLang="en-US" b="1" dirty="0">
                <a:solidFill>
                  <a:srgbClr val="000000"/>
                </a:solidFill>
                <a:latin typeface="微软雅黑" panose="020B0503020204020204" pitchFamily="34" charset="-122"/>
                <a:ea typeface="微软雅黑" panose="020B0503020204020204" pitchFamily="34" charset="-122"/>
              </a:rPr>
              <a:t>六、</a:t>
            </a:r>
            <a:r>
              <a:rPr lang="zh-CN" altLang="en-US" b="1" dirty="0">
                <a:solidFill>
                  <a:srgbClr val="000066"/>
                </a:solidFill>
                <a:latin typeface="微软雅黑" panose="020B0503020204020204" pitchFamily="34" charset="-122"/>
                <a:ea typeface="微软雅黑" panose="020B0503020204020204" pitchFamily="34" charset="-122"/>
              </a:rPr>
              <a:t>图像分析与其它学科的联系</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4" name="矩形 3"/>
          <p:cNvSpPr/>
          <p:nvPr/>
        </p:nvSpPr>
        <p:spPr>
          <a:xfrm>
            <a:off x="336114" y="522570"/>
            <a:ext cx="1396536" cy="369332"/>
          </a:xfrm>
          <a:prstGeom prst="rect">
            <a:avLst/>
          </a:prstGeom>
        </p:spPr>
        <p:txBody>
          <a:bodyPr wrap="non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数学基础</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68" name="文本框 67"/>
          <p:cNvSpPr txBox="1"/>
          <p:nvPr/>
        </p:nvSpPr>
        <p:spPr>
          <a:xfrm>
            <a:off x="5441950" y="189655"/>
            <a:ext cx="1057846"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数学基础</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8" name="Rectangle 3"/>
          <p:cNvSpPr txBox="1">
            <a:spLocks noChangeArrowheads="1"/>
          </p:cNvSpPr>
          <p:nvPr/>
        </p:nvSpPr>
        <p:spPr bwMode="auto">
          <a:xfrm>
            <a:off x="336115" y="1840001"/>
            <a:ext cx="6329933" cy="3104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eaLnBrk="0" fontAlgn="base" hangingPunct="0">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eaLnBrk="0" fontAlgn="base" hangingPunct="0">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just" defTabSz="914400" rtl="0" eaLnBrk="1" fontAlgn="base" latinLnBrk="0" hangingPunct="1">
              <a:lnSpc>
                <a:spcPct val="80000"/>
              </a:lnSpc>
              <a:spcBef>
                <a:spcPct val="20000"/>
              </a:spcBef>
              <a:spcAft>
                <a:spcPct val="0"/>
              </a:spcAft>
              <a:buClr>
                <a:srgbClr val="006600"/>
              </a:buClr>
              <a:buSzPct val="90000"/>
              <a:buFont typeface="Wingdings" panose="05000000000000000000" pitchFamily="2" charset="2"/>
              <a:buChar char="n"/>
              <a:defRPr/>
            </a:pPr>
            <a:r>
              <a:rPr lang="zh-CN" altLang="en-US" sz="1400" b="1" dirty="0">
                <a:solidFill>
                  <a:srgbClr val="000066"/>
                </a:solidFill>
                <a:latin typeface="微软雅黑" panose="020B0503020204020204" pitchFamily="34" charset="-122"/>
                <a:ea typeface="微软雅黑" panose="020B0503020204020204" pitchFamily="34" charset="-122"/>
              </a:rPr>
              <a:t>经典数学：</a:t>
            </a:r>
            <a:endParaRPr lang="zh-CN" altLang="en-US" sz="1400" b="1" dirty="0">
              <a:solidFill>
                <a:srgbClr val="000066"/>
              </a:solidFill>
              <a:latin typeface="微软雅黑" panose="020B0503020204020204" pitchFamily="34" charset="-122"/>
              <a:ea typeface="微软雅黑" panose="020B0503020204020204" pitchFamily="34" charset="-122"/>
            </a:endParaRPr>
          </a:p>
          <a:p>
            <a:pPr marL="742950" marR="0" lvl="1" indent="-285750" algn="just" defTabSz="914400" rtl="0" eaLnBrk="1" fontAlgn="base" latinLnBrk="0" hangingPunct="1">
              <a:lnSpc>
                <a:spcPct val="80000"/>
              </a:lnSpc>
              <a:spcBef>
                <a:spcPct val="20000"/>
              </a:spcBef>
              <a:spcAft>
                <a:spcPct val="0"/>
              </a:spcAft>
              <a:buClr>
                <a:srgbClr val="006600"/>
              </a:buClr>
              <a:buSzPct val="90000"/>
              <a:buFont typeface="Wingdings" panose="05000000000000000000" pitchFamily="2" charset="2"/>
              <a:buChar char="u"/>
              <a:defRPr/>
            </a:pPr>
            <a:r>
              <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梯度、积分、偏微分方程 </a:t>
            </a:r>
            <a:r>
              <a:rPr kumimoji="0" lang="en-US" altLang="zh-CN"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a:t>
            </a:r>
            <a:endParaRPr kumimoji="0" lang="en-US" altLang="zh-CN"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a:p>
            <a:pPr marL="742950" marR="0" lvl="1" indent="-285750" algn="just" defTabSz="914400" rtl="0" eaLnBrk="1" fontAlgn="base" latinLnBrk="0" hangingPunct="1">
              <a:lnSpc>
                <a:spcPct val="80000"/>
              </a:lnSpc>
              <a:spcBef>
                <a:spcPct val="20000"/>
              </a:spcBef>
              <a:spcAft>
                <a:spcPct val="0"/>
              </a:spcAft>
              <a:buClr>
                <a:srgbClr val="006600"/>
              </a:buClr>
              <a:buSzPct val="90000"/>
              <a:buFont typeface="Wingdings" panose="05000000000000000000" pitchFamily="2" charset="2"/>
              <a:buChar char="u"/>
              <a:defRPr/>
            </a:pPr>
            <a:r>
              <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矩阵论 </a:t>
            </a:r>
            <a:r>
              <a:rPr kumimoji="0" lang="en-US" altLang="zh-CN"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a:t>
            </a: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a:p>
            <a:pPr marL="742950" marR="0" lvl="1" indent="-285750" algn="just" defTabSz="914400" rtl="0" eaLnBrk="1" fontAlgn="base" latinLnBrk="0" hangingPunct="1">
              <a:lnSpc>
                <a:spcPct val="80000"/>
              </a:lnSpc>
              <a:spcBef>
                <a:spcPct val="20000"/>
              </a:spcBef>
              <a:spcAft>
                <a:spcPct val="0"/>
              </a:spcAft>
              <a:buClr>
                <a:srgbClr val="006600"/>
              </a:buClr>
              <a:buSzPct val="90000"/>
              <a:buFont typeface="Wingdings" panose="05000000000000000000" pitchFamily="2" charset="2"/>
              <a:buChar char="u"/>
              <a:defRPr/>
            </a:pPr>
            <a:r>
              <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欧氏几何、射影几何、高等几何、仿射几何、微分几何 </a:t>
            </a:r>
            <a:r>
              <a:rPr kumimoji="0" lang="en-US" altLang="zh-CN"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a:t>
            </a: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a:p>
            <a:pPr algn="just" eaLnBrk="1" hangingPunct="1">
              <a:lnSpc>
                <a:spcPct val="80000"/>
              </a:lnSpc>
              <a:buFont typeface="Wingdings" panose="05000000000000000000" pitchFamily="2" charset="2"/>
              <a:buChar char="n"/>
            </a:pPr>
            <a:r>
              <a:rPr lang="zh-CN" altLang="en-US" sz="1400" b="1" dirty="0">
                <a:solidFill>
                  <a:srgbClr val="000066"/>
                </a:solidFill>
                <a:latin typeface="微软雅黑" panose="020B0503020204020204" pitchFamily="34" charset="-122"/>
                <a:ea typeface="微软雅黑" panose="020B0503020204020204" pitchFamily="34" charset="-122"/>
              </a:rPr>
              <a:t>近代数学：</a:t>
            </a:r>
            <a:endParaRPr lang="zh-CN" altLang="en-US" sz="1400" b="1" dirty="0">
              <a:solidFill>
                <a:srgbClr val="000066"/>
              </a:solidFill>
              <a:latin typeface="微软雅黑" panose="020B0503020204020204" pitchFamily="34" charset="-122"/>
              <a:ea typeface="微软雅黑" panose="020B0503020204020204" pitchFamily="34" charset="-122"/>
            </a:endParaRPr>
          </a:p>
          <a:p>
            <a:pPr marL="742950" marR="0" lvl="1" indent="-285750" algn="just" defTabSz="914400" rtl="0" eaLnBrk="1" fontAlgn="base" latinLnBrk="0" hangingPunct="1">
              <a:lnSpc>
                <a:spcPct val="80000"/>
              </a:lnSpc>
              <a:spcBef>
                <a:spcPct val="20000"/>
              </a:spcBef>
              <a:spcAft>
                <a:spcPct val="0"/>
              </a:spcAft>
              <a:buClr>
                <a:srgbClr val="006600"/>
              </a:buClr>
              <a:buSzPct val="90000"/>
              <a:buFont typeface="Wingdings" panose="05000000000000000000" pitchFamily="2" charset="2"/>
              <a:buChar char="u"/>
              <a:defRPr/>
            </a:pPr>
            <a:r>
              <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集合论：数理逻辑、组合数学、图论、拓扑学 </a:t>
            </a:r>
            <a:r>
              <a:rPr kumimoji="0" lang="en-US" altLang="zh-CN"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a:t>
            </a: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a:p>
            <a:pPr marL="742950" marR="0" lvl="1" indent="-285750" algn="just" defTabSz="914400" rtl="0" eaLnBrk="1" fontAlgn="base" latinLnBrk="0" hangingPunct="1">
              <a:lnSpc>
                <a:spcPct val="80000"/>
              </a:lnSpc>
              <a:spcBef>
                <a:spcPct val="20000"/>
              </a:spcBef>
              <a:spcAft>
                <a:spcPct val="0"/>
              </a:spcAft>
              <a:buClr>
                <a:srgbClr val="006600"/>
              </a:buClr>
              <a:buSzPct val="90000"/>
              <a:buFont typeface="Wingdings" panose="05000000000000000000" pitchFamily="2" charset="2"/>
              <a:buChar char="u"/>
              <a:defRPr/>
            </a:pPr>
            <a:r>
              <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计算机数学：小波分析、网络最优化、算法设计与复杂性分析 </a:t>
            </a:r>
            <a:r>
              <a:rPr kumimoji="0" lang="en-US" altLang="zh-CN"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a:t>
            </a: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a:p>
            <a:pPr marR="0" lvl="0" algn="just" eaLnBrk="1" hangingPunct="1">
              <a:lnSpc>
                <a:spcPct val="80000"/>
              </a:lnSpc>
              <a:buFont typeface="Wingdings" panose="05000000000000000000" pitchFamily="2" charset="2"/>
              <a:buChar char="n"/>
              <a:defRPr/>
            </a:pPr>
            <a:r>
              <a:rPr lang="zh-CN" altLang="en-US" sz="1400" b="1" dirty="0">
                <a:solidFill>
                  <a:srgbClr val="000066"/>
                </a:solidFill>
                <a:latin typeface="微软雅黑" panose="020B0503020204020204" pitchFamily="34" charset="-122"/>
                <a:ea typeface="微软雅黑" panose="020B0503020204020204" pitchFamily="34" charset="-122"/>
              </a:rPr>
              <a:t>随机数学：</a:t>
            </a:r>
            <a:endParaRPr lang="zh-CN" altLang="en-US" sz="1400" b="1" dirty="0">
              <a:solidFill>
                <a:srgbClr val="000066"/>
              </a:solidFill>
              <a:latin typeface="微软雅黑" panose="020B0503020204020204" pitchFamily="34" charset="-122"/>
              <a:ea typeface="微软雅黑" panose="020B0503020204020204" pitchFamily="34" charset="-122"/>
            </a:endParaRPr>
          </a:p>
          <a:p>
            <a:pPr marL="742950" marR="0" lvl="1" indent="-285750" algn="just" defTabSz="914400" rtl="0" eaLnBrk="1" fontAlgn="base" latinLnBrk="0" hangingPunct="1">
              <a:lnSpc>
                <a:spcPct val="80000"/>
              </a:lnSpc>
              <a:spcBef>
                <a:spcPct val="20000"/>
              </a:spcBef>
              <a:spcAft>
                <a:spcPct val="0"/>
              </a:spcAft>
              <a:buClr>
                <a:srgbClr val="006600"/>
              </a:buClr>
              <a:buSzPct val="90000"/>
              <a:buFont typeface="Wingdings" panose="05000000000000000000" pitchFamily="2" charset="2"/>
              <a:buChar char="u"/>
              <a:defRPr/>
            </a:pPr>
            <a:r>
              <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集合论：数理统计、试验设计、线性模型、贝叶斯统计、随机过程、马尔科夫决策过程 </a:t>
            </a:r>
            <a:r>
              <a:rPr kumimoji="0" lang="en-US" altLang="zh-CN"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a:t>
            </a: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a:p>
            <a:pPr marL="742950" marR="0" lvl="1" indent="-285750" algn="l" defTabSz="914400" rtl="0" eaLnBrk="1" fontAlgn="base" latinLnBrk="0" hangingPunct="1">
              <a:lnSpc>
                <a:spcPct val="80000"/>
              </a:lnSpc>
              <a:spcBef>
                <a:spcPct val="20000"/>
              </a:spcBef>
              <a:spcAft>
                <a:spcPct val="0"/>
              </a:spcAft>
              <a:buClr>
                <a:srgbClr val="006600"/>
              </a:buClr>
              <a:buSzPct val="90000"/>
              <a:buFont typeface="Wingdings" panose="05000000000000000000" pitchFamily="2" charset="2"/>
              <a:buChar char="u"/>
              <a:defRPr/>
            </a:pPr>
            <a:r>
              <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经济数学：线性规划、信息论、人工神经网络 </a:t>
            </a:r>
            <a:r>
              <a:rPr kumimoji="0" lang="en-US" altLang="zh-CN"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a:t>
            </a: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ts val="2200"/>
              </a:lnSpc>
              <a:spcBef>
                <a:spcPct val="20000"/>
              </a:spcBef>
              <a:spcAft>
                <a:spcPct val="0"/>
              </a:spcAft>
              <a:buClr>
                <a:srgbClr val="006600"/>
              </a:buClr>
              <a:buSzPct val="90000"/>
              <a:buNone/>
              <a:defRPr/>
            </a:pPr>
            <a:r>
              <a:rPr lang="zh-CN" altLang="en-US" sz="1400" b="1" dirty="0">
                <a:solidFill>
                  <a:srgbClr val="000066"/>
                </a:solidFill>
                <a:latin typeface="微软雅黑" panose="020B0503020204020204" pitchFamily="34" charset="-122"/>
                <a:ea typeface="微软雅黑" panose="020B0503020204020204" pitchFamily="34" charset="-122"/>
              </a:rPr>
              <a:t>   这些研究领域有的本身就是目前数学界的研究热点。除了纯理论性研究外，数学界的研究人员，目前也经常将计算机视觉作为具体应用领域加以研究。</a:t>
            </a:r>
            <a:endParaRPr lang="zh-CN" altLang="en-US" sz="1400" b="1" dirty="0">
              <a:solidFill>
                <a:srgbClr val="000066"/>
              </a:solidFill>
              <a:latin typeface="微软雅黑" panose="020B0503020204020204" pitchFamily="34" charset="-122"/>
              <a:ea typeface="微软雅黑" panose="020B0503020204020204" pitchFamily="34" charset="-122"/>
            </a:endParaRPr>
          </a:p>
        </p:txBody>
      </p:sp>
      <p:sp>
        <p:nvSpPr>
          <p:cNvPr id="7" name="矩形 6"/>
          <p:cNvSpPr/>
          <p:nvPr/>
        </p:nvSpPr>
        <p:spPr>
          <a:xfrm>
            <a:off x="670404" y="873711"/>
            <a:ext cx="5716109" cy="966290"/>
          </a:xfrm>
          <a:prstGeom prst="rect">
            <a:avLst/>
          </a:prstGeom>
        </p:spPr>
        <p:txBody>
          <a:bodyPr wrap="square">
            <a:spAutoFit/>
          </a:bodyPr>
          <a:lstStyle/>
          <a:p>
            <a:pPr marL="285750" lvl="0" indent="-285750" fontAlgn="base">
              <a:lnSpc>
                <a:spcPts val="2200"/>
              </a:lnSpc>
              <a:spcBef>
                <a:spcPct val="20000"/>
              </a:spcBef>
              <a:spcAft>
                <a:spcPct val="0"/>
              </a:spcAft>
              <a:buClr>
                <a:srgbClr val="006600"/>
              </a:buClr>
              <a:buSzPct val="90000"/>
              <a:buFont typeface="Wingdings" panose="05000000000000000000" pitchFamily="2" charset="2"/>
              <a:buChar char="ü"/>
            </a:pPr>
            <a:r>
              <a:rPr lang="zh-CN" altLang="en-US" sz="1400" b="1" dirty="0">
                <a:solidFill>
                  <a:srgbClr val="000066"/>
                </a:solidFill>
                <a:latin typeface="微软雅黑" panose="020B0503020204020204" pitchFamily="34" charset="-122"/>
                <a:ea typeface="微软雅黑" panose="020B0503020204020204" pitchFamily="34" charset="-122"/>
              </a:rPr>
              <a:t>主要用来建立各种视觉模型和各种视觉信息处理算法。</a:t>
            </a:r>
            <a:endParaRPr lang="zh-CN" altLang="en-US" sz="1400" b="1" dirty="0">
              <a:solidFill>
                <a:srgbClr val="000066"/>
              </a:solidFill>
              <a:latin typeface="微软雅黑" panose="020B0503020204020204" pitchFamily="34" charset="-122"/>
              <a:ea typeface="微软雅黑" panose="020B0503020204020204" pitchFamily="34" charset="-122"/>
            </a:endParaRPr>
          </a:p>
          <a:p>
            <a:pPr marL="285750" lvl="0" indent="-285750" fontAlgn="base">
              <a:lnSpc>
                <a:spcPts val="2200"/>
              </a:lnSpc>
              <a:spcBef>
                <a:spcPct val="20000"/>
              </a:spcBef>
              <a:spcAft>
                <a:spcPct val="0"/>
              </a:spcAft>
              <a:buClr>
                <a:srgbClr val="006600"/>
              </a:buClr>
              <a:buSzPct val="90000"/>
              <a:buFont typeface="Wingdings" panose="05000000000000000000" pitchFamily="2" charset="2"/>
              <a:buChar char="ü"/>
            </a:pPr>
            <a:r>
              <a:rPr lang="zh-CN" altLang="en-US" sz="1400" b="1" dirty="0">
                <a:solidFill>
                  <a:srgbClr val="000066"/>
                </a:solidFill>
                <a:latin typeface="微软雅黑" panose="020B0503020204020204" pitchFamily="34" charset="-122"/>
                <a:ea typeface="微软雅黑" panose="020B0503020204020204" pitchFamily="34" charset="-122"/>
              </a:rPr>
              <a:t>任何客观世界在定量描述时都必须采用数学的方法来进行。目前在计算机视觉中涉及到的数学领域也较为广泛。如：</a:t>
            </a:r>
            <a:endParaRPr lang="zh-CN" altLang="en-US" sz="1400" b="1" dirty="0">
              <a:solidFill>
                <a:srgbClr val="00006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8F63A3B-78C7-47BE-AE5E-E10140E04643}" type="slidenum">
              <a:rPr lang="en-US" smtClean="0">
                <a:latin typeface="微软雅黑" panose="020B0503020204020204" pitchFamily="34" charset="-122"/>
                <a:ea typeface="微软雅黑" panose="020B0503020204020204" pitchFamily="34" charset="-122"/>
              </a:rPr>
            </a:fld>
            <a:endParaRPr lang="en-US" dirty="0">
              <a:latin typeface="微软雅黑" panose="020B0503020204020204" pitchFamily="34" charset="-122"/>
              <a:ea typeface="微软雅黑" panose="020B0503020204020204" pitchFamily="34" charset="-122"/>
            </a:endParaRPr>
          </a:p>
        </p:txBody>
      </p:sp>
      <p:sp>
        <p:nvSpPr>
          <p:cNvPr id="3" name="矩形 2"/>
          <p:cNvSpPr/>
          <p:nvPr/>
        </p:nvSpPr>
        <p:spPr>
          <a:xfrm>
            <a:off x="670404" y="108335"/>
            <a:ext cx="3425346" cy="369332"/>
          </a:xfrm>
          <a:prstGeom prst="rect">
            <a:avLst/>
          </a:prstGeom>
        </p:spPr>
        <p:txBody>
          <a:bodyPr wrap="square">
            <a:spAutoFit/>
          </a:bodyPr>
          <a:lstStyle/>
          <a:p>
            <a:pPr algn="ctr"/>
            <a:r>
              <a:rPr lang="zh-CN" altLang="en-US" b="1" dirty="0">
                <a:solidFill>
                  <a:srgbClr val="000000"/>
                </a:solidFill>
                <a:latin typeface="微软雅黑" panose="020B0503020204020204" pitchFamily="34" charset="-122"/>
                <a:ea typeface="微软雅黑" panose="020B0503020204020204" pitchFamily="34" charset="-122"/>
              </a:rPr>
              <a:t>六、</a:t>
            </a:r>
            <a:r>
              <a:rPr lang="zh-CN" altLang="en-US" b="1" dirty="0">
                <a:solidFill>
                  <a:srgbClr val="000066"/>
                </a:solidFill>
                <a:latin typeface="微软雅黑" panose="020B0503020204020204" pitchFamily="34" charset="-122"/>
                <a:ea typeface="微软雅黑" panose="020B0503020204020204" pitchFamily="34" charset="-122"/>
              </a:rPr>
              <a:t>图像分析与其它学科的联系</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68" name="文本框 67"/>
          <p:cNvSpPr txBox="1"/>
          <p:nvPr/>
        </p:nvSpPr>
        <p:spPr>
          <a:xfrm>
            <a:off x="5345084" y="184016"/>
            <a:ext cx="1404094"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物理学基础</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9" name="Rectangle 3"/>
          <p:cNvSpPr txBox="1">
            <a:spLocks noChangeArrowheads="1"/>
          </p:cNvSpPr>
          <p:nvPr/>
        </p:nvSpPr>
        <p:spPr bwMode="auto">
          <a:xfrm>
            <a:off x="372114" y="834352"/>
            <a:ext cx="6280817" cy="3474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eaLnBrk="0" fontAlgn="base" hangingPunct="0">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eaLnBrk="0" fontAlgn="base" hangingPunct="0">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ts val="2200"/>
              </a:lnSpc>
              <a:spcBef>
                <a:spcPct val="20000"/>
              </a:spcBef>
              <a:spcAft>
                <a:spcPct val="0"/>
              </a:spcAft>
              <a:buClr>
                <a:srgbClr val="006600"/>
              </a:buClr>
              <a:buSzPct val="90000"/>
              <a:buFont typeface="Wingdings" panose="05000000000000000000" pitchFamily="2" charset="2"/>
              <a:buChar char="p"/>
              <a:defRPr/>
            </a:pPr>
            <a:r>
              <a:rPr kumimoji="0" lang="zh-CN" altLang="en-US" sz="1600" b="1" i="0" u="none" strike="noStrike" kern="1200" cap="none" spc="0" normalizeH="0" baseline="0" noProof="0" dirty="0">
                <a:ln>
                  <a:noFill/>
                </a:ln>
                <a:solidFill>
                  <a:srgbClr val="0066CC"/>
                </a:solidFill>
                <a:effectLst/>
                <a:uLnTx/>
                <a:uFillTx/>
                <a:latin typeface="微软雅黑" panose="020B0503020204020204" pitchFamily="34" charset="-122"/>
                <a:ea typeface="微软雅黑" panose="020B0503020204020204" pitchFamily="34" charset="-122"/>
              </a:rPr>
              <a:t>计算机视觉的</a:t>
            </a:r>
            <a:endParaRPr kumimoji="0" lang="zh-CN" altLang="en-US" sz="1600" b="1" i="0" u="none" strike="noStrike" kern="1200" cap="none" spc="0" normalizeH="0" baseline="0" noProof="0" dirty="0">
              <a:ln>
                <a:noFill/>
              </a:ln>
              <a:solidFill>
                <a:srgbClr val="0066CC"/>
              </a:solidFill>
              <a:effectLst/>
              <a:uLnTx/>
              <a:uFillTx/>
              <a:latin typeface="微软雅黑" panose="020B0503020204020204" pitchFamily="34" charset="-122"/>
              <a:ea typeface="微软雅黑" panose="020B0503020204020204" pitchFamily="34" charset="-122"/>
            </a:endParaRPr>
          </a:p>
          <a:p>
            <a:pPr marL="742950" marR="0" lvl="1" indent="-285750" algn="l" defTabSz="914400" rtl="0" eaLnBrk="1" fontAlgn="base" latinLnBrk="0" hangingPunct="1">
              <a:lnSpc>
                <a:spcPts val="2200"/>
              </a:lnSpc>
              <a:spcBef>
                <a:spcPct val="20000"/>
              </a:spcBef>
              <a:spcAft>
                <a:spcPct val="0"/>
              </a:spcAft>
              <a:buClr>
                <a:srgbClr val="006600"/>
              </a:buClr>
              <a:buSzPct val="90000"/>
              <a:buFont typeface="Wingdings" panose="05000000000000000000" pitchFamily="2" charset="2"/>
              <a:buChar char="u"/>
              <a:defRPr/>
            </a:pPr>
            <a:r>
              <a:rPr kumimoji="0" lang="zh-CN" altLang="en-US" sz="1600" b="1" i="0" u="none" strike="noStrike" kern="1200" cap="none" spc="0" normalizeH="0" baseline="0" noProof="0" dirty="0">
                <a:ln>
                  <a:noFill/>
                </a:ln>
                <a:solidFill>
                  <a:srgbClr val="0033CC"/>
                </a:solidFill>
                <a:effectLst/>
                <a:uLnTx/>
                <a:uFillTx/>
                <a:latin typeface="微软雅黑" panose="020B0503020204020204" pitchFamily="34" charset="-122"/>
                <a:ea typeface="微软雅黑" panose="020B0503020204020204" pitchFamily="34" charset="-122"/>
              </a:rPr>
              <a:t>摄像机及其成像过程</a:t>
            </a:r>
            <a:endParaRPr kumimoji="0" lang="zh-CN" altLang="en-US" sz="1600" b="1" i="0" u="none" strike="noStrike" kern="1200" cap="none" spc="0" normalizeH="0" baseline="0" noProof="0" dirty="0">
              <a:ln>
                <a:noFill/>
              </a:ln>
              <a:solidFill>
                <a:srgbClr val="0033CC"/>
              </a:solidFill>
              <a:effectLst/>
              <a:uLnTx/>
              <a:uFillTx/>
              <a:latin typeface="微软雅黑" panose="020B0503020204020204" pitchFamily="34" charset="-122"/>
              <a:ea typeface="微软雅黑" panose="020B0503020204020204" pitchFamily="34" charset="-122"/>
            </a:endParaRPr>
          </a:p>
          <a:p>
            <a:pPr marL="1143000" marR="0" lvl="2" indent="-228600" algn="l" defTabSz="914400" rtl="0" eaLnBrk="1" fontAlgn="base" latinLnBrk="0" hangingPunct="1">
              <a:lnSpc>
                <a:spcPts val="2200"/>
              </a:lnSpc>
              <a:spcBef>
                <a:spcPct val="20000"/>
              </a:spcBef>
              <a:spcAft>
                <a:spcPct val="0"/>
              </a:spcAft>
              <a:buClr>
                <a:srgbClr val="006600"/>
              </a:buClr>
              <a:buSzTx/>
              <a:buFont typeface="Wingdings" panose="05000000000000000000" pitchFamily="2" charset="2"/>
              <a:buChar char="l"/>
              <a:defRPr/>
            </a:pPr>
            <a:r>
              <a:rPr kumimoji="0" lang="zh-CN" altLang="en-US" sz="1600" b="1" i="0" u="none" strike="noStrike" kern="1200" cap="none" spc="0" normalizeH="0" baseline="0" noProof="0" dirty="0">
                <a:ln>
                  <a:noFill/>
                </a:ln>
                <a:solidFill>
                  <a:srgbClr val="003366"/>
                </a:solidFill>
                <a:effectLst/>
                <a:uLnTx/>
                <a:uFillTx/>
                <a:latin typeface="微软雅黑" panose="020B0503020204020204" pitchFamily="34" charset="-122"/>
                <a:ea typeface="微软雅黑" panose="020B0503020204020204" pitchFamily="34" charset="-122"/>
              </a:rPr>
              <a:t>视点、光源、空间中光线、表面处的光线</a:t>
            </a:r>
            <a:r>
              <a:rPr kumimoji="0" lang="en-US" altLang="zh-CN" sz="1600" b="1" i="0" u="none" strike="noStrike" kern="1200" cap="none" spc="0" normalizeH="0" baseline="0" noProof="0" dirty="0">
                <a:ln>
                  <a:noFill/>
                </a:ln>
                <a:solidFill>
                  <a:srgbClr val="003366"/>
                </a:solidFill>
                <a:effectLst/>
                <a:uLnTx/>
                <a:uFillTx/>
                <a:latin typeface="微软雅黑" panose="020B0503020204020204" pitchFamily="34" charset="-122"/>
                <a:ea typeface="微软雅黑" panose="020B0503020204020204" pitchFamily="34" charset="-122"/>
              </a:rPr>
              <a:t>….</a:t>
            </a:r>
            <a:endParaRPr kumimoji="0" lang="en-US" altLang="zh-CN" sz="1600" b="1" i="0" u="none" strike="noStrike" kern="1200" cap="none" spc="0" normalizeH="0" baseline="0" noProof="0" dirty="0">
              <a:ln>
                <a:noFill/>
              </a:ln>
              <a:solidFill>
                <a:srgbClr val="003366"/>
              </a:solidFill>
              <a:effectLst/>
              <a:uLnTx/>
              <a:uFillTx/>
              <a:latin typeface="微软雅黑" panose="020B0503020204020204" pitchFamily="34" charset="-122"/>
              <a:ea typeface="微软雅黑" panose="020B0503020204020204" pitchFamily="34" charset="-122"/>
            </a:endParaRPr>
          </a:p>
          <a:p>
            <a:pPr marL="1143000" marR="0" lvl="2" indent="-228600" algn="l" defTabSz="914400" rtl="0" eaLnBrk="1" fontAlgn="base" latinLnBrk="0" hangingPunct="1">
              <a:lnSpc>
                <a:spcPts val="2200"/>
              </a:lnSpc>
              <a:spcBef>
                <a:spcPct val="20000"/>
              </a:spcBef>
              <a:spcAft>
                <a:spcPct val="0"/>
              </a:spcAft>
              <a:buClr>
                <a:srgbClr val="006600"/>
              </a:buClr>
              <a:buSzTx/>
              <a:buFont typeface="Wingdings" panose="05000000000000000000" pitchFamily="2" charset="2"/>
              <a:buChar char="l"/>
              <a:defRPr/>
            </a:pPr>
            <a:r>
              <a:rPr kumimoji="0" lang="zh-CN" altLang="en-US" sz="1600" b="1" i="0" u="none" strike="noStrike" kern="1200" cap="none" spc="0" normalizeH="0" baseline="0" noProof="0" dirty="0">
                <a:ln>
                  <a:noFill/>
                </a:ln>
                <a:solidFill>
                  <a:srgbClr val="003366"/>
                </a:solidFill>
                <a:effectLst/>
                <a:uLnTx/>
                <a:uFillTx/>
                <a:latin typeface="微软雅黑" panose="020B0503020204020204" pitchFamily="34" charset="-122"/>
                <a:ea typeface="微软雅黑" panose="020B0503020204020204" pitchFamily="34" charset="-122"/>
              </a:rPr>
              <a:t>明暗 </a:t>
            </a:r>
            <a:r>
              <a:rPr kumimoji="0" lang="en-US" altLang="zh-CN" sz="1600" b="1" i="0" u="none" strike="noStrike" kern="1200" cap="none" spc="0" normalizeH="0" baseline="0" noProof="0" dirty="0">
                <a:ln>
                  <a:noFill/>
                </a:ln>
                <a:solidFill>
                  <a:srgbClr val="003366"/>
                </a:solidFill>
                <a:effectLst/>
                <a:uLnTx/>
                <a:uFillTx/>
                <a:latin typeface="微软雅黑" panose="020B0503020204020204" pitchFamily="34" charset="-122"/>
                <a:ea typeface="微软雅黑" panose="020B0503020204020204" pitchFamily="34" charset="-122"/>
              </a:rPr>
              <a:t>shading</a:t>
            </a:r>
            <a:r>
              <a:rPr kumimoji="0" lang="zh-CN" altLang="en-US" sz="1600" b="1" i="0" u="none" strike="noStrike" kern="1200" cap="none" spc="0" normalizeH="0" baseline="0" noProof="0" dirty="0">
                <a:ln>
                  <a:noFill/>
                </a:ln>
                <a:solidFill>
                  <a:srgbClr val="003366"/>
                </a:solidFill>
                <a:effectLst/>
                <a:uLnTx/>
                <a:uFillTx/>
                <a:latin typeface="微软雅黑" panose="020B0503020204020204" pitchFamily="34" charset="-122"/>
                <a:ea typeface="微软雅黑" panose="020B0503020204020204" pitchFamily="34" charset="-122"/>
              </a:rPr>
              <a:t>、阴影 </a:t>
            </a:r>
            <a:r>
              <a:rPr kumimoji="0" lang="en-US" altLang="zh-CN" sz="1600" b="1" i="0" u="none" strike="noStrike" kern="1200" cap="none" spc="0" normalizeH="0" baseline="0" noProof="0" dirty="0">
                <a:ln>
                  <a:noFill/>
                </a:ln>
                <a:solidFill>
                  <a:srgbClr val="003366"/>
                </a:solidFill>
                <a:effectLst/>
                <a:uLnTx/>
                <a:uFillTx/>
                <a:latin typeface="微软雅黑" panose="020B0503020204020204" pitchFamily="34" charset="-122"/>
                <a:ea typeface="微软雅黑" panose="020B0503020204020204" pitchFamily="34" charset="-122"/>
              </a:rPr>
              <a:t>shadow</a:t>
            </a:r>
            <a:endParaRPr kumimoji="0" lang="en-US" altLang="zh-CN" sz="1600" b="1" i="0" u="none" strike="noStrike" kern="1200" cap="none" spc="0" normalizeH="0" baseline="0" noProof="0" dirty="0">
              <a:ln>
                <a:noFill/>
              </a:ln>
              <a:solidFill>
                <a:srgbClr val="003366"/>
              </a:solidFill>
              <a:effectLst/>
              <a:uLnTx/>
              <a:uFillTx/>
              <a:latin typeface="微软雅黑" panose="020B0503020204020204" pitchFamily="34" charset="-122"/>
              <a:ea typeface="微软雅黑" panose="020B0503020204020204" pitchFamily="34" charset="-122"/>
            </a:endParaRPr>
          </a:p>
          <a:p>
            <a:pPr marL="742950" marR="0" lvl="1" indent="-285750" algn="l" defTabSz="914400" rtl="0" eaLnBrk="1" fontAlgn="base" latinLnBrk="0" hangingPunct="1">
              <a:lnSpc>
                <a:spcPts val="2200"/>
              </a:lnSpc>
              <a:spcBef>
                <a:spcPct val="20000"/>
              </a:spcBef>
              <a:spcAft>
                <a:spcPct val="0"/>
              </a:spcAft>
              <a:buClr>
                <a:srgbClr val="006600"/>
              </a:buClr>
              <a:buSzPct val="90000"/>
              <a:buFont typeface="Wingdings" panose="05000000000000000000" pitchFamily="2" charset="2"/>
              <a:buChar char="u"/>
              <a:defRPr/>
            </a:pPr>
            <a:r>
              <a:rPr kumimoji="0" lang="zh-CN" altLang="en-US" sz="1600" b="1" i="0" u="none" strike="noStrike" kern="1200" cap="none" spc="0" normalizeH="0" baseline="0" noProof="0" dirty="0">
                <a:ln>
                  <a:noFill/>
                </a:ln>
                <a:solidFill>
                  <a:srgbClr val="0033CC"/>
                </a:solidFill>
                <a:effectLst/>
                <a:uLnTx/>
                <a:uFillTx/>
                <a:latin typeface="微软雅黑" panose="020B0503020204020204" pitchFamily="34" charset="-122"/>
                <a:ea typeface="微软雅黑" panose="020B0503020204020204" pitchFamily="34" charset="-122"/>
              </a:rPr>
              <a:t>光学</a:t>
            </a:r>
            <a:r>
              <a:rPr kumimoji="0" lang="en-US" altLang="zh-CN" sz="1600" b="1" i="0" u="none" strike="noStrike" kern="1200" cap="none" spc="0" normalizeH="0" baseline="0" noProof="0" dirty="0">
                <a:ln>
                  <a:noFill/>
                </a:ln>
                <a:solidFill>
                  <a:srgbClr val="0033CC"/>
                </a:solidFill>
                <a:effectLst/>
                <a:uLnTx/>
                <a:uFillTx/>
                <a:latin typeface="微软雅黑" panose="020B0503020204020204" pitchFamily="34" charset="-122"/>
                <a:ea typeface="微软雅黑" panose="020B0503020204020204" pitchFamily="34" charset="-122"/>
              </a:rPr>
              <a:t>/</a:t>
            </a:r>
            <a:r>
              <a:rPr kumimoji="0" lang="zh-CN" altLang="en-US" sz="1600" b="1" i="0" u="none" strike="noStrike" kern="1200" cap="none" spc="0" normalizeH="0" baseline="0" noProof="0" dirty="0">
                <a:ln>
                  <a:noFill/>
                </a:ln>
                <a:solidFill>
                  <a:srgbClr val="0033CC"/>
                </a:solidFill>
                <a:effectLst/>
                <a:uLnTx/>
                <a:uFillTx/>
                <a:latin typeface="微软雅黑" panose="020B0503020204020204" pitchFamily="34" charset="-122"/>
                <a:ea typeface="微软雅黑" panose="020B0503020204020204" pitchFamily="34" charset="-122"/>
              </a:rPr>
              <a:t>色彩 </a:t>
            </a:r>
            <a:r>
              <a:rPr kumimoji="0" lang="en-US" altLang="zh-CN" sz="1600" b="1" i="0" u="none" strike="noStrike" kern="1200" cap="none" spc="0" normalizeH="0" baseline="0" noProof="0" dirty="0">
                <a:ln>
                  <a:noFill/>
                </a:ln>
                <a:solidFill>
                  <a:srgbClr val="0033CC"/>
                </a:solidFill>
                <a:effectLst/>
                <a:uLnTx/>
                <a:uFillTx/>
                <a:latin typeface="微软雅黑" panose="020B0503020204020204" pitchFamily="34" charset="-122"/>
                <a:ea typeface="微软雅黑" panose="020B0503020204020204" pitchFamily="34" charset="-122"/>
              </a:rPr>
              <a:t>light/color</a:t>
            </a:r>
            <a:endParaRPr kumimoji="0" lang="en-US" altLang="zh-CN" sz="1600" b="1" i="0" u="none" strike="noStrike" kern="1200" cap="none" spc="0" normalizeH="0" baseline="0" noProof="0" dirty="0">
              <a:ln>
                <a:noFill/>
              </a:ln>
              <a:solidFill>
                <a:srgbClr val="0033CC"/>
              </a:solidFill>
              <a:effectLst/>
              <a:uLnTx/>
              <a:uFillTx/>
              <a:latin typeface="微软雅黑" panose="020B0503020204020204" pitchFamily="34" charset="-122"/>
              <a:ea typeface="微软雅黑" panose="020B0503020204020204" pitchFamily="34" charset="-122"/>
            </a:endParaRPr>
          </a:p>
          <a:p>
            <a:pPr marL="1143000" marR="0" lvl="2" indent="-228600" algn="l" defTabSz="914400" rtl="0" eaLnBrk="1" fontAlgn="base" latinLnBrk="0" hangingPunct="1">
              <a:lnSpc>
                <a:spcPts val="2200"/>
              </a:lnSpc>
              <a:spcBef>
                <a:spcPct val="20000"/>
              </a:spcBef>
              <a:spcAft>
                <a:spcPct val="0"/>
              </a:spcAft>
              <a:buClr>
                <a:srgbClr val="006600"/>
              </a:buClr>
              <a:buSzTx/>
              <a:buFont typeface="Wingdings" panose="05000000000000000000" pitchFamily="2" charset="2"/>
              <a:buChar char="l"/>
              <a:defRPr/>
            </a:pPr>
            <a:r>
              <a:rPr kumimoji="0" lang="zh-CN" altLang="en-US" sz="1600" b="1" i="0" u="none" strike="noStrike" kern="1200" cap="none" spc="0" normalizeH="0" baseline="0" noProof="0" dirty="0">
                <a:ln>
                  <a:noFill/>
                </a:ln>
                <a:solidFill>
                  <a:srgbClr val="003366"/>
                </a:solidFill>
                <a:effectLst/>
                <a:uLnTx/>
                <a:uFillTx/>
                <a:latin typeface="微软雅黑" panose="020B0503020204020204" pitchFamily="34" charset="-122"/>
                <a:ea typeface="微软雅黑" panose="020B0503020204020204" pitchFamily="34" charset="-122"/>
              </a:rPr>
              <a:t>辐射学，辐照率</a:t>
            </a:r>
            <a:r>
              <a:rPr kumimoji="0" lang="en-US" altLang="zh-CN" sz="1600" b="1" i="0" u="none" strike="noStrike" kern="1200" cap="none" spc="0" normalizeH="0" baseline="0" noProof="0" dirty="0">
                <a:ln>
                  <a:noFill/>
                </a:ln>
                <a:solidFill>
                  <a:srgbClr val="003366"/>
                </a:solidFill>
                <a:effectLst/>
                <a:uLnTx/>
                <a:uFillTx/>
                <a:latin typeface="微软雅黑" panose="020B0503020204020204" pitchFamily="34" charset="-122"/>
                <a:ea typeface="微软雅黑" panose="020B0503020204020204" pitchFamily="34" charset="-122"/>
              </a:rPr>
              <a:t>…radiometry,</a:t>
            </a:r>
            <a:endParaRPr kumimoji="0" lang="en-US" altLang="zh-CN" sz="1600" b="1" i="0" u="none" strike="noStrike" kern="1200" cap="none" spc="0" normalizeH="0" baseline="0" noProof="0" dirty="0">
              <a:ln>
                <a:noFill/>
              </a:ln>
              <a:solidFill>
                <a:srgbClr val="003366"/>
              </a:solidFill>
              <a:effectLst/>
              <a:uLnTx/>
              <a:uFillTx/>
              <a:latin typeface="微软雅黑" panose="020B0503020204020204" pitchFamily="34" charset="-122"/>
              <a:ea typeface="微软雅黑" panose="020B0503020204020204" pitchFamily="34" charset="-122"/>
            </a:endParaRPr>
          </a:p>
          <a:p>
            <a:pPr marL="742950" marR="0" lvl="1" indent="-285750" algn="l" defTabSz="914400" rtl="0" eaLnBrk="1" fontAlgn="base" latinLnBrk="0" hangingPunct="1">
              <a:lnSpc>
                <a:spcPts val="2200"/>
              </a:lnSpc>
              <a:spcBef>
                <a:spcPct val="20000"/>
              </a:spcBef>
              <a:spcAft>
                <a:spcPct val="0"/>
              </a:spcAft>
              <a:buClr>
                <a:srgbClr val="006600"/>
              </a:buClr>
              <a:buSzPct val="90000"/>
              <a:buFont typeface="Wingdings" panose="05000000000000000000" pitchFamily="2" charset="2"/>
              <a:buChar char="u"/>
              <a:defRPr/>
            </a:pPr>
            <a:r>
              <a:rPr kumimoji="0" lang="zh-CN" altLang="en-US" sz="1600" b="1" i="0" u="none" strike="noStrike" kern="1200" cap="none" spc="0" normalizeH="0" baseline="0" noProof="0" dirty="0">
                <a:ln>
                  <a:noFill/>
                </a:ln>
                <a:solidFill>
                  <a:srgbClr val="0033CC"/>
                </a:solidFill>
                <a:effectLst/>
                <a:uLnTx/>
                <a:uFillTx/>
                <a:latin typeface="微软雅黑" panose="020B0503020204020204" pitchFamily="34" charset="-122"/>
                <a:ea typeface="微软雅黑" panose="020B0503020204020204" pitchFamily="34" charset="-122"/>
              </a:rPr>
              <a:t>物体表面特性</a:t>
            </a:r>
            <a:endParaRPr kumimoji="0" lang="zh-CN" altLang="en-US" sz="1600" b="1" i="0" u="none" strike="noStrike" kern="1200" cap="none" spc="0" normalizeH="0" baseline="0" noProof="0" dirty="0">
              <a:ln>
                <a:noFill/>
              </a:ln>
              <a:solidFill>
                <a:srgbClr val="0033CC"/>
              </a:solidFill>
              <a:effectLst/>
              <a:uLnTx/>
              <a:uFillTx/>
              <a:latin typeface="微软雅黑" panose="020B0503020204020204" pitchFamily="34" charset="-122"/>
              <a:ea typeface="微软雅黑" panose="020B0503020204020204" pitchFamily="34" charset="-122"/>
            </a:endParaRPr>
          </a:p>
          <a:p>
            <a:pPr marL="1143000" marR="0" lvl="2" indent="-228600" algn="l" defTabSz="914400" rtl="0" eaLnBrk="1" fontAlgn="base" latinLnBrk="0" hangingPunct="1">
              <a:lnSpc>
                <a:spcPts val="2200"/>
              </a:lnSpc>
              <a:spcBef>
                <a:spcPct val="20000"/>
              </a:spcBef>
              <a:spcAft>
                <a:spcPct val="0"/>
              </a:spcAft>
              <a:buClr>
                <a:srgbClr val="006600"/>
              </a:buClr>
              <a:buSzTx/>
              <a:buFont typeface="Wingdings" panose="05000000000000000000" pitchFamily="2" charset="2"/>
              <a:buChar char="l"/>
              <a:defRPr/>
            </a:pPr>
            <a:r>
              <a:rPr kumimoji="0" lang="zh-CN" altLang="en-US" sz="1600" b="1" i="0" u="none" strike="noStrike" kern="1200" cap="none" spc="0" normalizeH="0" baseline="0" noProof="0" dirty="0">
                <a:ln>
                  <a:noFill/>
                </a:ln>
                <a:solidFill>
                  <a:srgbClr val="003366"/>
                </a:solidFill>
                <a:effectLst/>
                <a:uLnTx/>
                <a:uFillTx/>
                <a:latin typeface="微软雅黑" panose="020B0503020204020204" pitchFamily="34" charset="-122"/>
                <a:ea typeface="微软雅黑" panose="020B0503020204020204" pitchFamily="34" charset="-122"/>
              </a:rPr>
              <a:t>漫反射表面（各向同性）</a:t>
            </a:r>
            <a:r>
              <a:rPr kumimoji="0" lang="en-US" altLang="zh-CN" sz="1600" b="1" i="0" u="none" strike="noStrike" kern="1200" cap="none" spc="0" normalizeH="0" baseline="0" noProof="0" dirty="0">
                <a:ln>
                  <a:noFill/>
                </a:ln>
                <a:solidFill>
                  <a:srgbClr val="003366"/>
                </a:solidFill>
                <a:effectLst/>
                <a:uLnTx/>
                <a:uFillTx/>
                <a:latin typeface="微软雅黑" panose="020B0503020204020204" pitchFamily="34" charset="-122"/>
                <a:ea typeface="微软雅黑" panose="020B0503020204020204" pitchFamily="34" charset="-122"/>
              </a:rPr>
              <a:t>Lambertian surface</a:t>
            </a:r>
            <a:endParaRPr kumimoji="0" lang="en-US" altLang="zh-CN" sz="1600" b="1" i="0" u="none" strike="noStrike" kern="1200" cap="none" spc="0" normalizeH="0" baseline="0" noProof="0" dirty="0">
              <a:ln>
                <a:noFill/>
              </a:ln>
              <a:solidFill>
                <a:srgbClr val="003366"/>
              </a:solidFill>
              <a:effectLst/>
              <a:uLnTx/>
              <a:uFillTx/>
              <a:latin typeface="微软雅黑" panose="020B0503020204020204" pitchFamily="34" charset="-122"/>
              <a:ea typeface="微软雅黑" panose="020B0503020204020204" pitchFamily="34" charset="-122"/>
            </a:endParaRPr>
          </a:p>
          <a:p>
            <a:pPr marL="1143000" marR="0" lvl="2" indent="-228600" algn="l" defTabSz="914400" rtl="0" eaLnBrk="1" fontAlgn="base" latinLnBrk="0" hangingPunct="1">
              <a:lnSpc>
                <a:spcPts val="2200"/>
              </a:lnSpc>
              <a:spcBef>
                <a:spcPct val="20000"/>
              </a:spcBef>
              <a:spcAft>
                <a:spcPct val="0"/>
              </a:spcAft>
              <a:buClr>
                <a:srgbClr val="006600"/>
              </a:buClr>
              <a:buSzTx/>
              <a:buFont typeface="Wingdings" panose="05000000000000000000" pitchFamily="2" charset="2"/>
              <a:buChar char="l"/>
              <a:defRPr/>
            </a:pPr>
            <a:r>
              <a:rPr kumimoji="0" lang="en-US" altLang="zh-CN" sz="1600" b="1" i="0" u="none" strike="noStrike" kern="1200" cap="none" spc="0" normalizeH="0" baseline="0" noProof="0" dirty="0">
                <a:ln>
                  <a:noFill/>
                </a:ln>
                <a:solidFill>
                  <a:srgbClr val="003366"/>
                </a:solidFill>
                <a:effectLst/>
                <a:uLnTx/>
                <a:uFillTx/>
                <a:latin typeface="微软雅黑" panose="020B0503020204020204" pitchFamily="34" charset="-122"/>
                <a:ea typeface="微软雅黑" panose="020B0503020204020204" pitchFamily="34" charset="-122"/>
              </a:rPr>
              <a:t>BRDF (bi-directional reflectance distribution function)</a:t>
            </a:r>
            <a:endParaRPr kumimoji="0" lang="en-US" altLang="zh-CN" sz="1600" b="1" i="0" u="none" strike="noStrike" kern="1200" cap="none" spc="0" normalizeH="0" baseline="0" noProof="0" dirty="0">
              <a:ln>
                <a:noFill/>
              </a:ln>
              <a:solidFill>
                <a:srgbClr val="003366"/>
              </a:solidFill>
              <a:effectLst/>
              <a:uLnTx/>
              <a:uFillTx/>
              <a:latin typeface="微软雅黑" panose="020B0503020204020204" pitchFamily="34" charset="-122"/>
              <a:ea typeface="微软雅黑" panose="020B0503020204020204" pitchFamily="34" charset="-122"/>
            </a:endParaRPr>
          </a:p>
          <a:p>
            <a:pPr marL="342900" marR="0" lvl="0" indent="-342900" algn="l" defTabSz="914400" rtl="0" eaLnBrk="1" fontAlgn="base" latinLnBrk="0" hangingPunct="1">
              <a:lnSpc>
                <a:spcPct val="100000"/>
              </a:lnSpc>
              <a:spcBef>
                <a:spcPct val="20000"/>
              </a:spcBef>
              <a:spcAft>
                <a:spcPct val="0"/>
              </a:spcAft>
              <a:buClr>
                <a:srgbClr val="006600"/>
              </a:buClr>
              <a:buSzPct val="90000"/>
              <a:buFont typeface="Wingdings" panose="05000000000000000000" pitchFamily="2" charset="2"/>
              <a:buNone/>
              <a:defRPr/>
            </a:pPr>
            <a:endParaRPr kumimoji="0" lang="zh-CN" altLang="en-US" sz="2800" b="0" i="0" u="none" strike="noStrike" kern="1200" cap="none" spc="0" normalizeH="0" baseline="0" noProof="0" dirty="0">
              <a:ln>
                <a:noFill/>
              </a:ln>
              <a:solidFill>
                <a:srgbClr val="0066CC"/>
              </a:solidFill>
              <a:effectLst/>
              <a:uLnTx/>
              <a:uFillTx/>
              <a:latin typeface="Book Antiqua" panose="02040602050305030304"/>
              <a:ea typeface="华文中宋" panose="02010600040101010101" pitchFamily="2" charset="-122"/>
              <a:cs typeface="+mn-c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8F63A3B-78C7-47BE-AE5E-E10140E04643}" type="slidenum">
              <a:rPr lang="en-US" smtClean="0">
                <a:latin typeface="微软雅黑" panose="020B0503020204020204" pitchFamily="34" charset="-122"/>
                <a:ea typeface="微软雅黑" panose="020B0503020204020204" pitchFamily="34" charset="-122"/>
              </a:rPr>
            </a:fld>
            <a:endParaRPr lang="en-US" dirty="0">
              <a:latin typeface="微软雅黑" panose="020B0503020204020204" pitchFamily="34" charset="-122"/>
              <a:ea typeface="微软雅黑" panose="020B0503020204020204" pitchFamily="34" charset="-122"/>
            </a:endParaRPr>
          </a:p>
        </p:txBody>
      </p:sp>
      <p:sp>
        <p:nvSpPr>
          <p:cNvPr id="3" name="矩形 2"/>
          <p:cNvSpPr/>
          <p:nvPr/>
        </p:nvSpPr>
        <p:spPr>
          <a:xfrm>
            <a:off x="670404" y="108335"/>
            <a:ext cx="3425346" cy="369332"/>
          </a:xfrm>
          <a:prstGeom prst="rect">
            <a:avLst/>
          </a:prstGeom>
        </p:spPr>
        <p:txBody>
          <a:bodyPr wrap="square">
            <a:spAutoFit/>
          </a:bodyPr>
          <a:lstStyle/>
          <a:p>
            <a:pPr algn="ctr"/>
            <a:r>
              <a:rPr lang="zh-CN" altLang="en-US" b="1" dirty="0">
                <a:solidFill>
                  <a:srgbClr val="000000"/>
                </a:solidFill>
                <a:latin typeface="微软雅黑" panose="020B0503020204020204" pitchFamily="34" charset="-122"/>
                <a:ea typeface="微软雅黑" panose="020B0503020204020204" pitchFamily="34" charset="-122"/>
              </a:rPr>
              <a:t>六、</a:t>
            </a:r>
            <a:r>
              <a:rPr lang="zh-CN" altLang="en-US" b="1" dirty="0">
                <a:solidFill>
                  <a:srgbClr val="000066"/>
                </a:solidFill>
                <a:latin typeface="微软雅黑" panose="020B0503020204020204" pitchFamily="34" charset="-122"/>
                <a:ea typeface="微软雅黑" panose="020B0503020204020204" pitchFamily="34" charset="-122"/>
              </a:rPr>
              <a:t>图像分析与其它学科的联系</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4" name="矩形 3"/>
          <p:cNvSpPr/>
          <p:nvPr/>
        </p:nvSpPr>
        <p:spPr>
          <a:xfrm>
            <a:off x="329764" y="607069"/>
            <a:ext cx="1396536" cy="369332"/>
          </a:xfrm>
          <a:prstGeom prst="rect">
            <a:avLst/>
          </a:prstGeom>
        </p:spPr>
        <p:txBody>
          <a:bodyPr wrap="non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编程基础</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68" name="文本框 67"/>
          <p:cNvSpPr txBox="1"/>
          <p:nvPr/>
        </p:nvSpPr>
        <p:spPr>
          <a:xfrm>
            <a:off x="5455147" y="184016"/>
            <a:ext cx="1258918"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编程基础</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8" name="Rectangle 3"/>
          <p:cNvSpPr txBox="1">
            <a:spLocks noChangeArrowheads="1"/>
          </p:cNvSpPr>
          <p:nvPr/>
        </p:nvSpPr>
        <p:spPr bwMode="auto">
          <a:xfrm>
            <a:off x="477837" y="927100"/>
            <a:ext cx="6050399" cy="394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eaLnBrk="0" fontAlgn="base" hangingPunct="0">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eaLnBrk="0" fontAlgn="base" hangingPunct="0">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base" latinLnBrk="0" hangingPunct="1">
              <a:lnSpc>
                <a:spcPct val="90000"/>
              </a:lnSpc>
              <a:spcBef>
                <a:spcPct val="20000"/>
              </a:spcBef>
              <a:spcAft>
                <a:spcPct val="0"/>
              </a:spcAft>
              <a:buClr>
                <a:srgbClr val="006600"/>
              </a:buClr>
              <a:buSzPct val="90000"/>
              <a:buFont typeface="Wingdings" panose="05000000000000000000" pitchFamily="2" charset="2"/>
              <a:buChar char="n"/>
              <a:defRPr/>
            </a:pPr>
            <a:r>
              <a:rPr kumimoji="0" lang="en-US" altLang="zh-CN" sz="1600" b="0" i="0" u="none" strike="noStrike" kern="1200" cap="none" spc="0" normalizeH="0" baseline="0" noProof="0" dirty="0">
                <a:ln>
                  <a:noFill/>
                </a:ln>
                <a:solidFill>
                  <a:srgbClr val="0066CC"/>
                </a:solidFill>
                <a:effectLst/>
                <a:uLnTx/>
                <a:uFillTx/>
                <a:latin typeface="Book Antiqua" panose="02040602050305030304"/>
                <a:ea typeface="华文中宋" panose="02010600040101010101" pitchFamily="2" charset="-122"/>
                <a:cs typeface="+mn-cs"/>
              </a:rPr>
              <a:t>C++</a:t>
            </a:r>
            <a:r>
              <a:rPr kumimoji="0" lang="zh-CN" altLang="en-US" sz="1600" b="0" i="0" u="none" strike="noStrike" kern="1200" cap="none" spc="0" normalizeH="0" baseline="0" noProof="0" dirty="0">
                <a:ln>
                  <a:noFill/>
                </a:ln>
                <a:solidFill>
                  <a:srgbClr val="0066CC"/>
                </a:solidFill>
                <a:effectLst/>
                <a:uLnTx/>
                <a:uFillTx/>
                <a:latin typeface="Book Antiqua" panose="02040602050305030304"/>
                <a:ea typeface="华文中宋" panose="02010600040101010101" pitchFamily="2" charset="-122"/>
                <a:cs typeface="+mn-cs"/>
              </a:rPr>
              <a:t>编程</a:t>
            </a:r>
            <a:endParaRPr kumimoji="0" lang="zh-CN" altLang="en-US" sz="1600" b="0" i="0" u="none" strike="noStrike" kern="1200" cap="none" spc="0" normalizeH="0" baseline="0" noProof="0" dirty="0">
              <a:ln>
                <a:noFill/>
              </a:ln>
              <a:solidFill>
                <a:srgbClr val="0066CC"/>
              </a:solidFill>
              <a:effectLst/>
              <a:uLnTx/>
              <a:uFillTx/>
              <a:latin typeface="Book Antiqua" panose="02040602050305030304"/>
              <a:ea typeface="华文中宋" panose="02010600040101010101" pitchFamily="2" charset="-122"/>
              <a:cs typeface="+mn-cs"/>
            </a:endParaRPr>
          </a:p>
          <a:p>
            <a:pPr marL="742950" marR="0" lvl="1" indent="-285750" algn="l" defTabSz="914400" rtl="0" eaLnBrk="1" fontAlgn="base" latinLnBrk="0" hangingPunct="1">
              <a:lnSpc>
                <a:spcPct val="90000"/>
              </a:lnSpc>
              <a:spcBef>
                <a:spcPct val="20000"/>
              </a:spcBef>
              <a:spcAft>
                <a:spcPct val="0"/>
              </a:spcAft>
              <a:buClr>
                <a:srgbClr val="006600"/>
              </a:buClr>
              <a:buSzPct val="90000"/>
              <a:buFont typeface="Wingdings" panose="05000000000000000000" pitchFamily="2" charset="2"/>
              <a:buChar char="u"/>
              <a:defRPr/>
            </a:pPr>
            <a:r>
              <a:rPr kumimoji="0" lang="en-US" altLang="zh-CN" sz="14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rPr>
              <a:t>C++</a:t>
            </a:r>
            <a:r>
              <a:rPr kumimoji="0" lang="zh-CN" altLang="en-US" sz="14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rPr>
              <a:t>是编程语言</a:t>
            </a:r>
            <a:endParaRPr kumimoji="0" lang="zh-CN" altLang="en-US" sz="14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endParaRPr>
          </a:p>
          <a:p>
            <a:pPr marL="742950" marR="0" lvl="1" indent="-285750" algn="l" defTabSz="914400" rtl="0" eaLnBrk="1" fontAlgn="base" latinLnBrk="0" hangingPunct="1">
              <a:lnSpc>
                <a:spcPct val="90000"/>
              </a:lnSpc>
              <a:spcBef>
                <a:spcPct val="20000"/>
              </a:spcBef>
              <a:spcAft>
                <a:spcPct val="0"/>
              </a:spcAft>
              <a:buClr>
                <a:srgbClr val="006600"/>
              </a:buClr>
              <a:buSzPct val="90000"/>
              <a:buFont typeface="Wingdings" panose="05000000000000000000" pitchFamily="2" charset="2"/>
              <a:buChar char="u"/>
              <a:defRPr/>
            </a:pPr>
            <a:r>
              <a:rPr kumimoji="0" lang="en-US" altLang="zh-CN" sz="14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rPr>
              <a:t>Visual C++</a:t>
            </a:r>
            <a:r>
              <a:rPr kumimoji="0" lang="zh-CN" altLang="en-US" sz="14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rPr>
              <a:t>是编译器</a:t>
            </a:r>
            <a:r>
              <a:rPr kumimoji="0" lang="en-US" altLang="zh-CN" sz="14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rPr>
              <a:t>,</a:t>
            </a:r>
            <a:r>
              <a:rPr kumimoji="0" lang="zh-CN" altLang="en-US" sz="14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rPr>
              <a:t>是工具</a:t>
            </a:r>
            <a:r>
              <a:rPr kumimoji="0" lang="en-US" altLang="zh-CN" sz="14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rPr>
              <a:t>,</a:t>
            </a:r>
            <a:r>
              <a:rPr kumimoji="0" lang="zh-CN" altLang="en-US" sz="14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rPr>
              <a:t>与</a:t>
            </a:r>
            <a:r>
              <a:rPr kumimoji="0" lang="en-US" altLang="zh-CN" sz="14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rPr>
              <a:t>Turbo C</a:t>
            </a:r>
            <a:r>
              <a:rPr kumimoji="0" lang="zh-CN" altLang="en-US" sz="14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rPr>
              <a:t>是一类</a:t>
            </a:r>
            <a:endParaRPr kumimoji="0" lang="zh-CN" altLang="en-US" sz="14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endParaRPr>
          </a:p>
          <a:p>
            <a:pPr marL="742950" marR="0" lvl="1" indent="-285750" algn="l" defTabSz="914400" rtl="0" eaLnBrk="1" fontAlgn="base" latinLnBrk="0" hangingPunct="1">
              <a:lnSpc>
                <a:spcPct val="90000"/>
              </a:lnSpc>
              <a:spcBef>
                <a:spcPct val="20000"/>
              </a:spcBef>
              <a:spcAft>
                <a:spcPct val="0"/>
              </a:spcAft>
              <a:buClr>
                <a:srgbClr val="006600"/>
              </a:buClr>
              <a:buSzPct val="90000"/>
              <a:buFont typeface="Wingdings" panose="05000000000000000000" pitchFamily="2" charset="2"/>
              <a:buChar char="u"/>
              <a:defRPr/>
            </a:pPr>
            <a:r>
              <a:rPr kumimoji="0" lang="zh-CN" altLang="en-US" sz="14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rPr>
              <a:t>速度快、可移植性高</a:t>
            </a:r>
            <a:endParaRPr kumimoji="0" lang="zh-CN" altLang="en-US" sz="14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endParaRPr>
          </a:p>
          <a:p>
            <a:pPr marL="742950" marR="0" lvl="1" indent="-285750" algn="l" defTabSz="914400" rtl="0" eaLnBrk="1" fontAlgn="base" latinLnBrk="0" hangingPunct="1">
              <a:lnSpc>
                <a:spcPct val="90000"/>
              </a:lnSpc>
              <a:spcBef>
                <a:spcPct val="20000"/>
              </a:spcBef>
              <a:spcAft>
                <a:spcPct val="0"/>
              </a:spcAft>
              <a:buClr>
                <a:srgbClr val="006600"/>
              </a:buClr>
              <a:buSzPct val="90000"/>
              <a:buFont typeface="Wingdings" panose="05000000000000000000" pitchFamily="2" charset="2"/>
              <a:buChar char="u"/>
              <a:defRPr/>
            </a:pPr>
            <a:r>
              <a:rPr kumimoji="0" lang="zh-CN" altLang="en-US" sz="16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rPr>
              <a:t> </a:t>
            </a:r>
            <a:endParaRPr kumimoji="0" lang="zh-CN" altLang="en-US" sz="16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endParaRPr>
          </a:p>
          <a:p>
            <a:pPr eaLnBrk="1" hangingPunct="1">
              <a:lnSpc>
                <a:spcPct val="90000"/>
              </a:lnSpc>
              <a:buFont typeface="Wingdings" panose="05000000000000000000" pitchFamily="2" charset="2"/>
              <a:buChar char="n"/>
            </a:pPr>
            <a:r>
              <a:rPr kumimoji="0" lang="en-US" altLang="zh-CN" sz="1600" b="0" i="0" u="none" strike="noStrike" kern="1200" cap="none" spc="0" normalizeH="0" baseline="0" noProof="0" dirty="0">
                <a:ln>
                  <a:noFill/>
                </a:ln>
                <a:solidFill>
                  <a:srgbClr val="0066CC"/>
                </a:solidFill>
                <a:effectLst/>
                <a:uLnTx/>
                <a:uFillTx/>
                <a:latin typeface="Book Antiqua" panose="02040602050305030304"/>
                <a:ea typeface="华文中宋" panose="02010600040101010101" pitchFamily="2" charset="-122"/>
                <a:cs typeface="+mn-cs"/>
              </a:rPr>
              <a:t>MATLAB</a:t>
            </a:r>
            <a:r>
              <a:rPr kumimoji="0" lang="zh-CN" altLang="en-US" sz="1600" b="0" i="0" u="none" strike="noStrike" kern="1200" cap="none" spc="0" normalizeH="0" baseline="0" noProof="0" dirty="0">
                <a:ln>
                  <a:noFill/>
                </a:ln>
                <a:solidFill>
                  <a:srgbClr val="0066CC"/>
                </a:solidFill>
                <a:effectLst/>
                <a:uLnTx/>
                <a:uFillTx/>
                <a:latin typeface="Book Antiqua" panose="02040602050305030304"/>
                <a:ea typeface="华文中宋" panose="02010600040101010101" pitchFamily="2" charset="-122"/>
                <a:cs typeface="+mn-cs"/>
              </a:rPr>
              <a:t>编程</a:t>
            </a:r>
            <a:endParaRPr kumimoji="0" lang="zh-CN" altLang="en-US" sz="1600" b="0" i="0" u="none" strike="noStrike" kern="1200" cap="none" spc="0" normalizeH="0" baseline="0" noProof="0" dirty="0">
              <a:ln>
                <a:noFill/>
              </a:ln>
              <a:solidFill>
                <a:srgbClr val="0066CC"/>
              </a:solidFill>
              <a:effectLst/>
              <a:uLnTx/>
              <a:uFillTx/>
              <a:latin typeface="Book Antiqua" panose="02040602050305030304"/>
              <a:ea typeface="华文中宋" panose="02010600040101010101" pitchFamily="2" charset="-122"/>
              <a:cs typeface="+mn-cs"/>
            </a:endParaRPr>
          </a:p>
          <a:p>
            <a:pPr marL="742950" marR="0" lvl="1" indent="-285750" algn="l" defTabSz="914400" rtl="0" eaLnBrk="1" fontAlgn="base" latinLnBrk="0" hangingPunct="1">
              <a:lnSpc>
                <a:spcPct val="90000"/>
              </a:lnSpc>
              <a:spcBef>
                <a:spcPct val="20000"/>
              </a:spcBef>
              <a:spcAft>
                <a:spcPct val="0"/>
              </a:spcAft>
              <a:buClr>
                <a:srgbClr val="006600"/>
              </a:buClr>
              <a:buSzPct val="90000"/>
              <a:buFont typeface="Wingdings" panose="05000000000000000000" pitchFamily="2" charset="2"/>
              <a:buChar char="u"/>
              <a:defRPr/>
            </a:pPr>
            <a:r>
              <a:rPr kumimoji="0" lang="zh-CN" altLang="en-US" sz="14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rPr>
              <a:t>函数库全面</a:t>
            </a:r>
            <a:endParaRPr kumimoji="0" lang="zh-CN" altLang="en-US" sz="14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endParaRPr>
          </a:p>
          <a:p>
            <a:pPr marL="742950" marR="0" lvl="1" indent="-285750" algn="l" defTabSz="914400" rtl="0" eaLnBrk="1" fontAlgn="base" latinLnBrk="0" hangingPunct="1">
              <a:lnSpc>
                <a:spcPct val="90000"/>
              </a:lnSpc>
              <a:spcBef>
                <a:spcPct val="20000"/>
              </a:spcBef>
              <a:spcAft>
                <a:spcPct val="0"/>
              </a:spcAft>
              <a:buClr>
                <a:srgbClr val="006600"/>
              </a:buClr>
              <a:buSzPct val="90000"/>
              <a:buFont typeface="Wingdings" panose="05000000000000000000" pitchFamily="2" charset="2"/>
              <a:buChar char="u"/>
              <a:defRPr/>
            </a:pPr>
            <a:r>
              <a:rPr kumimoji="0" lang="zh-CN" altLang="en-US" sz="14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rPr>
              <a:t>编程方便</a:t>
            </a:r>
            <a:r>
              <a:rPr kumimoji="0" lang="en-US" altLang="zh-CN" sz="14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rPr>
              <a:t>,</a:t>
            </a:r>
            <a:r>
              <a:rPr kumimoji="0" lang="zh-CN" altLang="en-US" sz="14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rPr>
              <a:t>不必考虑很多内存释放的问题</a:t>
            </a:r>
            <a:endParaRPr kumimoji="0" lang="zh-CN" altLang="en-US" sz="14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endParaRPr>
          </a:p>
          <a:p>
            <a:pPr marL="742950" marR="0" lvl="1" indent="-285750" algn="l" defTabSz="914400" rtl="0" eaLnBrk="1" fontAlgn="base" latinLnBrk="0" hangingPunct="1">
              <a:lnSpc>
                <a:spcPct val="90000"/>
              </a:lnSpc>
              <a:spcBef>
                <a:spcPct val="20000"/>
              </a:spcBef>
              <a:spcAft>
                <a:spcPct val="0"/>
              </a:spcAft>
              <a:buClr>
                <a:srgbClr val="006600"/>
              </a:buClr>
              <a:buSzPct val="90000"/>
              <a:buFont typeface="Wingdings" panose="05000000000000000000" pitchFamily="2" charset="2"/>
              <a:buChar char="u"/>
              <a:defRPr/>
            </a:pPr>
            <a:r>
              <a:rPr kumimoji="0" lang="zh-CN" altLang="en-US" sz="14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rPr>
              <a:t>查看结果容易</a:t>
            </a:r>
            <a:endParaRPr kumimoji="0" lang="zh-CN" altLang="en-US" sz="14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endParaRPr>
          </a:p>
          <a:p>
            <a:pPr marR="0" lvl="0" algn="l" defTabSz="914400" rtl="0" eaLnBrk="1" fontAlgn="base" latinLnBrk="0" hangingPunct="1">
              <a:lnSpc>
                <a:spcPct val="90000"/>
              </a:lnSpc>
              <a:spcBef>
                <a:spcPct val="20000"/>
              </a:spcBef>
              <a:spcAft>
                <a:spcPct val="0"/>
              </a:spcAft>
              <a:buClr>
                <a:srgbClr val="006600"/>
              </a:buClr>
              <a:buSzPct val="90000"/>
              <a:buFont typeface="Wingdings" panose="05000000000000000000" pitchFamily="2" charset="2"/>
              <a:buChar char="n"/>
              <a:defRPr/>
            </a:pPr>
            <a:r>
              <a:rPr kumimoji="0" lang="en-US" altLang="zh-CN" sz="1600" b="0" i="0" u="none" strike="noStrike" kern="1200" cap="none" spc="0" normalizeH="0" baseline="0" noProof="0" dirty="0">
                <a:ln>
                  <a:noFill/>
                </a:ln>
                <a:solidFill>
                  <a:srgbClr val="0066CC"/>
                </a:solidFill>
                <a:effectLst/>
                <a:uLnTx/>
                <a:uFillTx/>
                <a:latin typeface="Book Antiqua" panose="02040602050305030304"/>
                <a:ea typeface="华文中宋" panose="02010600040101010101" pitchFamily="2" charset="-122"/>
                <a:cs typeface="+mn-cs"/>
              </a:rPr>
              <a:t>MATLAB</a:t>
            </a:r>
            <a:r>
              <a:rPr kumimoji="0" lang="zh-CN" altLang="en-US" sz="1600" b="0" i="0" u="none" strike="noStrike" kern="1200" cap="none" spc="0" normalizeH="0" baseline="0" noProof="0" dirty="0">
                <a:ln>
                  <a:noFill/>
                </a:ln>
                <a:solidFill>
                  <a:srgbClr val="0066CC"/>
                </a:solidFill>
                <a:effectLst/>
                <a:uLnTx/>
                <a:uFillTx/>
                <a:latin typeface="Book Antiqua" panose="02040602050305030304"/>
                <a:ea typeface="华文中宋" panose="02010600040101010101" pitchFamily="2" charset="-122"/>
                <a:cs typeface="+mn-cs"/>
              </a:rPr>
              <a:t>与</a:t>
            </a:r>
            <a:r>
              <a:rPr kumimoji="0" lang="en-US" altLang="zh-CN" sz="1600" b="0" i="0" u="none" strike="noStrike" kern="1200" cap="none" spc="0" normalizeH="0" baseline="0" noProof="0" dirty="0">
                <a:ln>
                  <a:noFill/>
                </a:ln>
                <a:solidFill>
                  <a:srgbClr val="0066CC"/>
                </a:solidFill>
                <a:effectLst/>
                <a:uLnTx/>
                <a:uFillTx/>
                <a:latin typeface="Book Antiqua" panose="02040602050305030304"/>
                <a:ea typeface="华文中宋" panose="02010600040101010101" pitchFamily="2" charset="-122"/>
                <a:cs typeface="+mn-cs"/>
              </a:rPr>
              <a:t>C++</a:t>
            </a:r>
            <a:r>
              <a:rPr kumimoji="0" lang="zh-CN" altLang="en-US" sz="1600" b="0" i="0" u="none" strike="noStrike" kern="1200" cap="none" spc="0" normalizeH="0" baseline="0" noProof="0" dirty="0">
                <a:ln>
                  <a:noFill/>
                </a:ln>
                <a:solidFill>
                  <a:srgbClr val="0066CC"/>
                </a:solidFill>
                <a:effectLst/>
                <a:uLnTx/>
                <a:uFillTx/>
                <a:latin typeface="Book Antiqua" panose="02040602050305030304"/>
                <a:ea typeface="华文中宋" panose="02010600040101010101" pitchFamily="2" charset="-122"/>
                <a:cs typeface="+mn-cs"/>
              </a:rPr>
              <a:t>配合使用</a:t>
            </a:r>
            <a:endParaRPr kumimoji="0" lang="zh-CN" altLang="en-US" sz="1600" b="0" i="0" u="none" strike="noStrike" kern="1200" cap="none" spc="0" normalizeH="0" baseline="0" noProof="0" dirty="0">
              <a:ln>
                <a:noFill/>
              </a:ln>
              <a:solidFill>
                <a:srgbClr val="0066CC"/>
              </a:solidFill>
              <a:effectLst/>
              <a:uLnTx/>
              <a:uFillTx/>
              <a:latin typeface="Book Antiqua" panose="02040602050305030304"/>
              <a:ea typeface="华文中宋" panose="02010600040101010101" pitchFamily="2" charset="-122"/>
              <a:cs typeface="+mn-cs"/>
            </a:endParaRPr>
          </a:p>
          <a:p>
            <a:pPr marL="742950" marR="0" lvl="1" indent="-285750" algn="l" defTabSz="914400" rtl="0" eaLnBrk="1" fontAlgn="base" latinLnBrk="0" hangingPunct="1">
              <a:lnSpc>
                <a:spcPct val="90000"/>
              </a:lnSpc>
              <a:spcBef>
                <a:spcPct val="20000"/>
              </a:spcBef>
              <a:spcAft>
                <a:spcPct val="0"/>
              </a:spcAft>
              <a:buClr>
                <a:srgbClr val="006600"/>
              </a:buClr>
              <a:buSzPct val="90000"/>
              <a:buFont typeface="Wingdings" panose="05000000000000000000" pitchFamily="2" charset="2"/>
              <a:buChar char="u"/>
              <a:defRPr/>
            </a:pPr>
            <a:r>
              <a:rPr kumimoji="0" lang="zh-CN" altLang="en-US" sz="14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rPr>
              <a:t>什么时候需要配合使用</a:t>
            </a:r>
            <a:r>
              <a:rPr kumimoji="0" lang="en-US" altLang="zh-CN" sz="14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rPr>
              <a:t>?</a:t>
            </a:r>
            <a:endParaRPr kumimoji="0" lang="en-US" altLang="zh-CN" sz="14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endParaRPr>
          </a:p>
          <a:p>
            <a:pPr marL="1143000" marR="0" lvl="2" indent="-228600" algn="l" defTabSz="914400" rtl="0" eaLnBrk="1" fontAlgn="base" latinLnBrk="0" hangingPunct="1">
              <a:lnSpc>
                <a:spcPct val="90000"/>
              </a:lnSpc>
              <a:spcBef>
                <a:spcPct val="20000"/>
              </a:spcBef>
              <a:spcAft>
                <a:spcPct val="0"/>
              </a:spcAft>
              <a:buClr>
                <a:srgbClr val="006600"/>
              </a:buClr>
              <a:buSzTx/>
              <a:buFont typeface="Wingdings" panose="05000000000000000000" pitchFamily="2" charset="2"/>
              <a:buChar char="l"/>
              <a:defRPr/>
            </a:pPr>
            <a:r>
              <a:rPr kumimoji="0" lang="en-US" altLang="zh-CN" sz="1200" b="0" i="0" u="none" strike="noStrike" kern="1200" cap="none" spc="0" normalizeH="0" baseline="0" noProof="0" dirty="0">
                <a:ln>
                  <a:noFill/>
                </a:ln>
                <a:solidFill>
                  <a:srgbClr val="003366"/>
                </a:solidFill>
                <a:effectLst/>
                <a:uLnTx/>
                <a:uFillTx/>
                <a:latin typeface="Book Antiqua" panose="02040602050305030304"/>
                <a:ea typeface="华文中宋" panose="02010600040101010101" pitchFamily="2" charset="-122"/>
                <a:cs typeface="+mn-cs"/>
              </a:rPr>
              <a:t>MATLAB</a:t>
            </a:r>
            <a:r>
              <a:rPr kumimoji="0" lang="zh-CN" altLang="en-US" sz="1200" b="0" i="0" u="none" strike="noStrike" kern="1200" cap="none" spc="0" normalizeH="0" baseline="0" noProof="0" dirty="0">
                <a:ln>
                  <a:noFill/>
                </a:ln>
                <a:solidFill>
                  <a:srgbClr val="003366"/>
                </a:solidFill>
                <a:effectLst/>
                <a:uLnTx/>
                <a:uFillTx/>
                <a:latin typeface="Book Antiqua" panose="02040602050305030304"/>
                <a:ea typeface="华文中宋" panose="02010600040101010101" pitchFamily="2" charset="-122"/>
                <a:cs typeface="+mn-cs"/>
              </a:rPr>
              <a:t>程序改写为</a:t>
            </a:r>
            <a:r>
              <a:rPr kumimoji="0" lang="en-US" altLang="zh-CN" sz="1200" b="0" i="0" u="none" strike="noStrike" kern="1200" cap="none" spc="0" normalizeH="0" baseline="0" noProof="0" dirty="0">
                <a:ln>
                  <a:noFill/>
                </a:ln>
                <a:solidFill>
                  <a:srgbClr val="003366"/>
                </a:solidFill>
                <a:effectLst/>
                <a:uLnTx/>
                <a:uFillTx/>
                <a:latin typeface="Book Antiqua" panose="02040602050305030304"/>
                <a:ea typeface="华文中宋" panose="02010600040101010101" pitchFamily="2" charset="-122"/>
                <a:cs typeface="+mn-cs"/>
              </a:rPr>
              <a:t>C++</a:t>
            </a:r>
            <a:r>
              <a:rPr kumimoji="0" lang="zh-CN" altLang="en-US" sz="1200" b="0" i="0" u="none" strike="noStrike" kern="1200" cap="none" spc="0" normalizeH="0" baseline="0" noProof="0" dirty="0">
                <a:ln>
                  <a:noFill/>
                </a:ln>
                <a:solidFill>
                  <a:srgbClr val="003366"/>
                </a:solidFill>
                <a:effectLst/>
                <a:uLnTx/>
                <a:uFillTx/>
                <a:latin typeface="Book Antiqua" panose="02040602050305030304"/>
                <a:ea typeface="华文中宋" panose="02010600040101010101" pitchFamily="2" charset="-122"/>
                <a:cs typeface="+mn-cs"/>
              </a:rPr>
              <a:t>程序</a:t>
            </a:r>
            <a:endParaRPr kumimoji="0" lang="zh-CN" altLang="en-US" sz="1200" b="0" i="0" u="none" strike="noStrike" kern="1200" cap="none" spc="0" normalizeH="0" baseline="0" noProof="0" dirty="0">
              <a:ln>
                <a:noFill/>
              </a:ln>
              <a:solidFill>
                <a:srgbClr val="003366"/>
              </a:solidFill>
              <a:effectLst/>
              <a:uLnTx/>
              <a:uFillTx/>
              <a:latin typeface="Book Antiqua" panose="02040602050305030304"/>
              <a:ea typeface="华文中宋" panose="02010600040101010101" pitchFamily="2" charset="-122"/>
              <a:cs typeface="+mn-cs"/>
            </a:endParaRPr>
          </a:p>
          <a:p>
            <a:pPr marL="1143000" marR="0" lvl="2" indent="-228600" algn="l" defTabSz="914400" rtl="0" eaLnBrk="1" fontAlgn="base" latinLnBrk="0" hangingPunct="1">
              <a:lnSpc>
                <a:spcPct val="90000"/>
              </a:lnSpc>
              <a:spcBef>
                <a:spcPct val="20000"/>
              </a:spcBef>
              <a:spcAft>
                <a:spcPct val="0"/>
              </a:spcAft>
              <a:buClr>
                <a:srgbClr val="006600"/>
              </a:buClr>
              <a:buSzTx/>
              <a:buFont typeface="Wingdings" panose="05000000000000000000" pitchFamily="2" charset="2"/>
              <a:buChar char="l"/>
              <a:defRPr/>
            </a:pPr>
            <a:r>
              <a:rPr kumimoji="0" lang="zh-CN" altLang="en-US" sz="1200" b="0" i="0" u="none" strike="noStrike" kern="1200" cap="none" spc="0" normalizeH="0" baseline="0" noProof="0" dirty="0">
                <a:ln>
                  <a:noFill/>
                </a:ln>
                <a:solidFill>
                  <a:srgbClr val="003366"/>
                </a:solidFill>
                <a:effectLst/>
                <a:uLnTx/>
                <a:uFillTx/>
                <a:latin typeface="Book Antiqua" panose="02040602050305030304"/>
                <a:ea typeface="华文中宋" panose="02010600040101010101" pitchFamily="2" charset="-122"/>
                <a:cs typeface="+mn-cs"/>
              </a:rPr>
              <a:t>需要编写一个数学函数</a:t>
            </a:r>
            <a:r>
              <a:rPr kumimoji="0" lang="en-US" altLang="zh-CN" sz="1200" b="0" i="0" u="none" strike="noStrike" kern="1200" cap="none" spc="0" normalizeH="0" baseline="0" noProof="0" dirty="0">
                <a:ln>
                  <a:noFill/>
                </a:ln>
                <a:solidFill>
                  <a:srgbClr val="003366"/>
                </a:solidFill>
                <a:effectLst/>
                <a:uLnTx/>
                <a:uFillTx/>
                <a:latin typeface="Book Antiqua" panose="02040602050305030304"/>
                <a:ea typeface="华文中宋" panose="02010600040101010101" pitchFamily="2" charset="-122"/>
                <a:cs typeface="+mn-cs"/>
              </a:rPr>
              <a:t>,</a:t>
            </a:r>
            <a:r>
              <a:rPr kumimoji="0" lang="zh-CN" altLang="en-US" sz="1200" b="0" i="0" u="none" strike="noStrike" kern="1200" cap="none" spc="0" normalizeH="0" baseline="0" noProof="0" dirty="0">
                <a:ln>
                  <a:noFill/>
                </a:ln>
                <a:solidFill>
                  <a:srgbClr val="003366"/>
                </a:solidFill>
                <a:effectLst/>
                <a:uLnTx/>
                <a:uFillTx/>
                <a:latin typeface="Book Antiqua" panose="02040602050305030304"/>
                <a:ea typeface="华文中宋" panose="02010600040101010101" pitchFamily="2" charset="-122"/>
                <a:cs typeface="+mn-cs"/>
              </a:rPr>
              <a:t>需要验证最终的运算结果</a:t>
            </a:r>
            <a:endParaRPr kumimoji="0" lang="zh-CN" altLang="en-US" sz="1200" b="0" i="0" u="none" strike="noStrike" kern="1200" cap="none" spc="0" normalizeH="0" baseline="0" noProof="0" dirty="0">
              <a:ln>
                <a:noFill/>
              </a:ln>
              <a:solidFill>
                <a:srgbClr val="003366"/>
              </a:solidFill>
              <a:effectLst/>
              <a:uLnTx/>
              <a:uFillTx/>
              <a:latin typeface="Book Antiqua" panose="02040602050305030304"/>
              <a:ea typeface="华文中宋" panose="02010600040101010101" pitchFamily="2" charset="-122"/>
              <a:cs typeface="+mn-cs"/>
            </a:endParaRPr>
          </a:p>
          <a:p>
            <a:pPr marL="742950" marR="0" lvl="1" indent="-285750" algn="l" defTabSz="914400" rtl="0" eaLnBrk="1" fontAlgn="base" latinLnBrk="0" hangingPunct="1">
              <a:lnSpc>
                <a:spcPct val="90000"/>
              </a:lnSpc>
              <a:spcBef>
                <a:spcPct val="20000"/>
              </a:spcBef>
              <a:spcAft>
                <a:spcPct val="0"/>
              </a:spcAft>
              <a:buClr>
                <a:srgbClr val="006600"/>
              </a:buClr>
              <a:buSzPct val="90000"/>
              <a:buFont typeface="Wingdings" panose="05000000000000000000" pitchFamily="2" charset="2"/>
              <a:buChar char="u"/>
              <a:defRPr/>
            </a:pPr>
            <a:r>
              <a:rPr kumimoji="0" lang="zh-CN" altLang="en-US" sz="14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rPr>
              <a:t>主要利用</a:t>
            </a:r>
            <a:r>
              <a:rPr kumimoji="0" lang="en-US" altLang="zh-CN" sz="14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rPr>
              <a:t>MATLAB</a:t>
            </a:r>
            <a:r>
              <a:rPr kumimoji="0" lang="zh-CN" altLang="en-US" sz="14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rPr>
              <a:t>矩阵运算方便的优势</a:t>
            </a:r>
            <a:r>
              <a:rPr kumimoji="0" lang="en-US" altLang="zh-CN" sz="14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rPr>
              <a:t>,</a:t>
            </a:r>
            <a:r>
              <a:rPr kumimoji="0" lang="zh-CN" altLang="en-US" sz="14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rPr>
              <a:t>将</a:t>
            </a:r>
            <a:r>
              <a:rPr kumimoji="0" lang="en-US" altLang="zh-CN" sz="14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rPr>
              <a:t>C++</a:t>
            </a:r>
            <a:r>
              <a:rPr kumimoji="0" lang="zh-CN" altLang="en-US" sz="14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rPr>
              <a:t>的结果以矩阵形式输出为文本文件</a:t>
            </a:r>
            <a:r>
              <a:rPr kumimoji="0" lang="en-US" altLang="zh-CN" sz="14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rPr>
              <a:t>,</a:t>
            </a:r>
            <a:r>
              <a:rPr kumimoji="0" lang="zh-CN" altLang="en-US" sz="14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rPr>
              <a:t>再利用</a:t>
            </a:r>
            <a:r>
              <a:rPr kumimoji="0" lang="en-US" altLang="zh-CN" sz="14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rPr>
              <a:t>MATLAB</a:t>
            </a:r>
            <a:r>
              <a:rPr kumimoji="0" lang="zh-CN" altLang="en-US" sz="14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rPr>
              <a:t>的</a:t>
            </a:r>
            <a:r>
              <a:rPr kumimoji="0" lang="en-US" altLang="zh-CN" sz="14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rPr>
              <a:t>load</a:t>
            </a:r>
            <a:r>
              <a:rPr kumimoji="0" lang="zh-CN" altLang="en-US" sz="14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rPr>
              <a:t>函数将文本文件转化成</a:t>
            </a:r>
            <a:r>
              <a:rPr kumimoji="0" lang="en-US" altLang="zh-CN" sz="14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rPr>
              <a:t>MATLAB</a:t>
            </a:r>
            <a:r>
              <a:rPr kumimoji="0" lang="zh-CN" altLang="en-US" sz="14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rPr>
              <a:t>中的矩阵数据</a:t>
            </a:r>
            <a:r>
              <a:rPr kumimoji="0" lang="en-US" altLang="zh-CN" sz="14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rPr>
              <a:t>,</a:t>
            </a:r>
            <a:r>
              <a:rPr kumimoji="0" lang="zh-CN" altLang="en-US" sz="14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rPr>
              <a:t>将该数据与</a:t>
            </a:r>
            <a:r>
              <a:rPr kumimoji="0" lang="en-US" altLang="zh-CN" sz="14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rPr>
              <a:t>MATLAB</a:t>
            </a:r>
            <a:r>
              <a:rPr kumimoji="0" lang="zh-CN" altLang="en-US" sz="14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rPr>
              <a:t>的计算结果相比较</a:t>
            </a:r>
            <a:r>
              <a:rPr kumimoji="0" lang="en-US" altLang="zh-CN" sz="14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rPr>
              <a:t>,</a:t>
            </a:r>
            <a:r>
              <a:rPr kumimoji="0" lang="zh-CN" altLang="en-US" sz="14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rPr>
              <a:t>得出结果</a:t>
            </a:r>
            <a:endParaRPr kumimoji="0" lang="zh-CN" altLang="en-US" sz="14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endParaRPr>
          </a:p>
        </p:txBody>
      </p:sp>
      <p:pic>
        <p:nvPicPr>
          <p:cNvPr id="9"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39876" y="1905495"/>
            <a:ext cx="1260474" cy="294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8F63A3B-78C7-47BE-AE5E-E10140E04643}" type="slidenum">
              <a:rPr lang="en-US" smtClean="0">
                <a:latin typeface="微软雅黑" panose="020B0503020204020204" pitchFamily="34" charset="-122"/>
                <a:ea typeface="微软雅黑" panose="020B0503020204020204" pitchFamily="34" charset="-122"/>
              </a:rPr>
            </a:fld>
            <a:endParaRPr lang="en-US" dirty="0">
              <a:latin typeface="微软雅黑" panose="020B0503020204020204" pitchFamily="34" charset="-122"/>
              <a:ea typeface="微软雅黑" panose="020B0503020204020204" pitchFamily="34" charset="-122"/>
            </a:endParaRPr>
          </a:p>
        </p:txBody>
      </p:sp>
      <p:sp>
        <p:nvSpPr>
          <p:cNvPr id="3" name="矩形 2"/>
          <p:cNvSpPr/>
          <p:nvPr/>
        </p:nvSpPr>
        <p:spPr>
          <a:xfrm>
            <a:off x="670404" y="108335"/>
            <a:ext cx="3425346" cy="369332"/>
          </a:xfrm>
          <a:prstGeom prst="rect">
            <a:avLst/>
          </a:prstGeom>
        </p:spPr>
        <p:txBody>
          <a:bodyPr wrap="square">
            <a:spAutoFit/>
          </a:bodyPr>
          <a:lstStyle/>
          <a:p>
            <a:r>
              <a:rPr lang="zh-CN" altLang="en-US" b="1" dirty="0">
                <a:solidFill>
                  <a:srgbClr val="000066"/>
                </a:solidFill>
                <a:latin typeface="微软雅黑" panose="020B0503020204020204" pitchFamily="34" charset="-122"/>
                <a:ea typeface="微软雅黑" panose="020B0503020204020204" pitchFamily="34" charset="-122"/>
              </a:rPr>
              <a:t>七、学会获取学习资源</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4" name="矩形 3"/>
          <p:cNvSpPr/>
          <p:nvPr/>
        </p:nvSpPr>
        <p:spPr>
          <a:xfrm>
            <a:off x="336114" y="677950"/>
            <a:ext cx="1396536" cy="369332"/>
          </a:xfrm>
          <a:prstGeom prst="rect">
            <a:avLst/>
          </a:prstGeom>
        </p:spPr>
        <p:txBody>
          <a:bodyPr wrap="non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相关教材</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68" name="文本框 67"/>
          <p:cNvSpPr txBox="1"/>
          <p:nvPr/>
        </p:nvSpPr>
        <p:spPr>
          <a:xfrm>
            <a:off x="5442449" y="184016"/>
            <a:ext cx="1220818"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相关教材</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7" name="Rectangle 3"/>
          <p:cNvSpPr txBox="1">
            <a:spLocks noChangeArrowheads="1"/>
          </p:cNvSpPr>
          <p:nvPr/>
        </p:nvSpPr>
        <p:spPr bwMode="auto">
          <a:xfrm>
            <a:off x="496570" y="1137920"/>
            <a:ext cx="3507105" cy="3328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eaLnBrk="0" fontAlgn="base" hangingPunct="0">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eaLnBrk="0" fontAlgn="base" hangingPunct="0">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20000"/>
              </a:spcBef>
              <a:spcAft>
                <a:spcPct val="0"/>
              </a:spcAft>
              <a:buClr>
                <a:srgbClr val="006600"/>
              </a:buClr>
              <a:buSzPct val="90000"/>
              <a:buFont typeface="Wingdings" panose="05000000000000000000" pitchFamily="2" charset="2"/>
              <a:buChar char="p"/>
              <a:defRPr/>
            </a:pPr>
            <a:r>
              <a:rPr kumimoji="0" lang="zh-CN" altLang="en-US" sz="1600" b="0" i="0" u="none" strike="noStrike" kern="1200" cap="none" spc="0" normalizeH="0" baseline="0" noProof="0" dirty="0">
                <a:ln>
                  <a:noFill/>
                </a:ln>
                <a:solidFill>
                  <a:srgbClr val="0066CC"/>
                </a:solidFill>
                <a:effectLst/>
                <a:uLnTx/>
                <a:uFillTx/>
                <a:latin typeface="Book Antiqua" panose="02040602050305030304"/>
                <a:ea typeface="华文中宋" panose="02010600040101010101" pitchFamily="2" charset="-122"/>
                <a:cs typeface="+mn-cs"/>
              </a:rPr>
              <a:t>冈萨雷斯</a:t>
            </a:r>
            <a:r>
              <a:rPr kumimoji="0" lang="en-US" altLang="zh-CN" sz="1600" b="0" i="0" u="none" strike="noStrike" kern="1200" cap="none" spc="0" normalizeH="0" baseline="0" noProof="0" dirty="0">
                <a:ln>
                  <a:noFill/>
                </a:ln>
                <a:solidFill>
                  <a:srgbClr val="0066CC"/>
                </a:solidFill>
                <a:effectLst/>
                <a:uLnTx/>
                <a:uFillTx/>
                <a:latin typeface="Book Antiqua" panose="02040602050305030304"/>
                <a:ea typeface="华文中宋" panose="02010600040101010101" pitchFamily="2" charset="-122"/>
                <a:cs typeface="+mn-cs"/>
              </a:rPr>
              <a:t>.《</a:t>
            </a:r>
            <a:r>
              <a:rPr kumimoji="0" lang="zh-CN" altLang="en-US" sz="1600" b="0" i="0" u="none" strike="noStrike" kern="1200" cap="none" spc="0" normalizeH="0" baseline="0" noProof="0" dirty="0">
                <a:ln>
                  <a:noFill/>
                </a:ln>
                <a:solidFill>
                  <a:srgbClr val="0066CC"/>
                </a:solidFill>
                <a:effectLst/>
                <a:uLnTx/>
                <a:uFillTx/>
                <a:latin typeface="Book Antiqua" panose="02040602050305030304"/>
                <a:ea typeface="华文中宋" panose="02010600040101010101" pitchFamily="2" charset="-122"/>
                <a:cs typeface="+mn-cs"/>
              </a:rPr>
              <a:t>数字图像处理</a:t>
            </a:r>
            <a:r>
              <a:rPr kumimoji="0" lang="en-US" altLang="zh-CN" sz="1600" b="0" i="0" u="none" strike="noStrike" kern="1200" cap="none" spc="0" normalizeH="0" baseline="0" noProof="0" dirty="0">
                <a:ln>
                  <a:noFill/>
                </a:ln>
                <a:solidFill>
                  <a:srgbClr val="0066CC"/>
                </a:solidFill>
                <a:effectLst/>
                <a:uLnTx/>
                <a:uFillTx/>
                <a:latin typeface="Book Antiqua" panose="02040602050305030304"/>
                <a:ea typeface="华文中宋" panose="02010600040101010101" pitchFamily="2" charset="-122"/>
                <a:cs typeface="+mn-cs"/>
              </a:rPr>
              <a:t>》</a:t>
            </a:r>
            <a:r>
              <a:rPr kumimoji="0" lang="zh-CN" altLang="en-US" sz="1600" b="0" i="0" u="none" strike="noStrike" kern="1200" cap="none" spc="0" normalizeH="0" baseline="0" noProof="0" dirty="0">
                <a:ln>
                  <a:noFill/>
                </a:ln>
                <a:solidFill>
                  <a:srgbClr val="0066CC"/>
                </a:solidFill>
                <a:effectLst/>
                <a:uLnTx/>
                <a:uFillTx/>
                <a:latin typeface="Book Antiqua" panose="02040602050305030304"/>
                <a:ea typeface="华文中宋" panose="02010600040101010101" pitchFamily="2" charset="-122"/>
                <a:cs typeface="+mn-cs"/>
              </a:rPr>
              <a:t>冈萨雷斯</a:t>
            </a:r>
            <a:endParaRPr kumimoji="0" lang="zh-CN" altLang="en-US" sz="1600" b="0" i="0" u="none" strike="noStrike" kern="1200" cap="none" spc="0" normalizeH="0" baseline="0" noProof="0" dirty="0">
              <a:ln>
                <a:noFill/>
              </a:ln>
              <a:solidFill>
                <a:srgbClr val="0066CC"/>
              </a:solidFill>
              <a:effectLst/>
              <a:uLnTx/>
              <a:uFillTx/>
              <a:latin typeface="Book Antiqua" panose="02040602050305030304"/>
              <a:ea typeface="华文中宋" panose="0201060004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
                <a:srgbClr val="006600"/>
              </a:buClr>
              <a:buSzPct val="90000"/>
              <a:buFont typeface="Wingdings" panose="05000000000000000000" pitchFamily="2" charset="2"/>
              <a:buChar char="p"/>
              <a:defRPr/>
            </a:pPr>
            <a:r>
              <a:rPr kumimoji="0" lang="zh-CN" altLang="en-US" sz="1600" b="0" i="0" u="none" strike="noStrike" kern="1200" cap="none" spc="0" normalizeH="0" baseline="0" noProof="0" dirty="0">
                <a:ln>
                  <a:noFill/>
                </a:ln>
                <a:solidFill>
                  <a:srgbClr val="0066CC"/>
                </a:solidFill>
                <a:effectLst/>
                <a:uLnTx/>
                <a:uFillTx/>
                <a:latin typeface="Book Antiqua" panose="02040602050305030304"/>
                <a:ea typeface="华文中宋" panose="02010600040101010101" pitchFamily="2" charset="-122"/>
                <a:cs typeface="+mn-cs"/>
              </a:rPr>
              <a:t>章毓晋，</a:t>
            </a:r>
            <a:r>
              <a:rPr kumimoji="0" lang="en-US" altLang="zh-CN" sz="1600" b="0" i="0" u="none" strike="noStrike" kern="1200" cap="none" spc="0" normalizeH="0" baseline="0" noProof="0" dirty="0">
                <a:ln>
                  <a:noFill/>
                </a:ln>
                <a:solidFill>
                  <a:srgbClr val="0066CC"/>
                </a:solidFill>
                <a:effectLst/>
                <a:uLnTx/>
                <a:uFillTx/>
                <a:latin typeface="Book Antiqua" panose="02040602050305030304"/>
                <a:ea typeface="华文中宋" panose="02010600040101010101" pitchFamily="2" charset="-122"/>
                <a:cs typeface="+mn-cs"/>
              </a:rPr>
              <a:t>《</a:t>
            </a:r>
            <a:r>
              <a:rPr kumimoji="0" lang="zh-CN" altLang="en-US" sz="1600" b="0" i="0" u="none" strike="noStrike" kern="1200" cap="none" spc="0" normalizeH="0" baseline="0" noProof="0" dirty="0">
                <a:ln>
                  <a:noFill/>
                </a:ln>
                <a:solidFill>
                  <a:srgbClr val="0066CC"/>
                </a:solidFill>
                <a:effectLst/>
                <a:uLnTx/>
                <a:uFillTx/>
                <a:latin typeface="Book Antiqua" panose="02040602050305030304"/>
                <a:ea typeface="华文中宋" panose="02010600040101010101" pitchFamily="2" charset="-122"/>
                <a:cs typeface="+mn-cs"/>
              </a:rPr>
              <a:t>图像工程</a:t>
            </a:r>
            <a:r>
              <a:rPr kumimoji="0" lang="en-US" altLang="zh-CN" sz="1600" b="0" i="0" u="none" strike="noStrike" kern="1200" cap="none" spc="0" normalizeH="0" baseline="0" noProof="0" dirty="0">
                <a:ln>
                  <a:noFill/>
                </a:ln>
                <a:solidFill>
                  <a:srgbClr val="0066CC"/>
                </a:solidFill>
                <a:effectLst/>
                <a:uLnTx/>
                <a:uFillTx/>
                <a:latin typeface="Book Antiqua" panose="02040602050305030304"/>
                <a:ea typeface="华文中宋" panose="02010600040101010101" pitchFamily="2" charset="-122"/>
                <a:cs typeface="+mn-cs"/>
              </a:rPr>
              <a:t>》</a:t>
            </a:r>
            <a:r>
              <a:rPr kumimoji="0" lang="zh-CN" altLang="en-US" sz="1600" b="0" i="0" u="none" strike="noStrike" kern="1200" cap="none" spc="0" normalizeH="0" baseline="0" noProof="0" dirty="0">
                <a:ln>
                  <a:noFill/>
                </a:ln>
                <a:solidFill>
                  <a:srgbClr val="0066CC"/>
                </a:solidFill>
                <a:effectLst/>
                <a:uLnTx/>
                <a:uFillTx/>
                <a:latin typeface="Book Antiqua" panose="02040602050305030304"/>
                <a:ea typeface="华文中宋" panose="02010600040101010101" pitchFamily="2" charset="-122"/>
                <a:cs typeface="+mn-cs"/>
              </a:rPr>
              <a:t>第四版，清华大学出版社</a:t>
            </a:r>
            <a:endParaRPr kumimoji="0" lang="zh-CN" altLang="en-US" sz="1600" b="0" i="0" u="none" strike="noStrike" kern="1200" cap="none" spc="0" normalizeH="0" baseline="0" noProof="0" dirty="0">
              <a:ln>
                <a:noFill/>
              </a:ln>
              <a:solidFill>
                <a:srgbClr val="0066CC"/>
              </a:solidFill>
              <a:effectLst/>
              <a:uLnTx/>
              <a:uFillTx/>
              <a:latin typeface="Book Antiqua" panose="02040602050305030304"/>
              <a:ea typeface="华文中宋" panose="0201060004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
                <a:srgbClr val="006600"/>
              </a:buClr>
              <a:buSzPct val="90000"/>
              <a:buFont typeface="Wingdings" panose="05000000000000000000" pitchFamily="2" charset="2"/>
              <a:buChar char="p"/>
              <a:defRPr/>
            </a:pPr>
            <a:r>
              <a:rPr kumimoji="0" lang="zh-CN" altLang="en-US" sz="1600" b="0" i="0" u="none" strike="noStrike" kern="1200" cap="none" spc="0" normalizeH="0" baseline="0" noProof="0" dirty="0">
                <a:ln>
                  <a:noFill/>
                </a:ln>
                <a:solidFill>
                  <a:srgbClr val="0066CC"/>
                </a:solidFill>
                <a:effectLst/>
                <a:uLnTx/>
                <a:uFillTx/>
                <a:latin typeface="Book Antiqua" panose="02040602050305030304"/>
                <a:ea typeface="华文中宋" panose="02010600040101010101" pitchFamily="2" charset="-122"/>
                <a:cs typeface="+mn-cs"/>
              </a:rPr>
              <a:t>鲁华祥</a:t>
            </a:r>
            <a:r>
              <a:rPr kumimoji="0" lang="en-US" altLang="zh-CN" sz="1600" b="0" i="0" u="none" strike="noStrike" kern="1200" cap="none" spc="0" normalizeH="0" baseline="0" noProof="0" dirty="0">
                <a:ln>
                  <a:noFill/>
                </a:ln>
                <a:solidFill>
                  <a:srgbClr val="0066CC"/>
                </a:solidFill>
                <a:effectLst/>
                <a:uLnTx/>
                <a:uFillTx/>
                <a:latin typeface="Book Antiqua" panose="02040602050305030304"/>
                <a:ea typeface="华文中宋" panose="02010600040101010101" pitchFamily="2" charset="-122"/>
                <a:cs typeface="+mn-cs"/>
              </a:rPr>
              <a:t>,</a:t>
            </a:r>
            <a:r>
              <a:rPr kumimoji="0" lang="zh-CN" altLang="en-US" sz="1600" b="0" i="0" u="none" strike="noStrike" kern="1200" cap="none" spc="0" normalizeH="0" baseline="0" noProof="0" dirty="0">
                <a:ln>
                  <a:noFill/>
                </a:ln>
                <a:solidFill>
                  <a:srgbClr val="0066CC"/>
                </a:solidFill>
                <a:effectLst/>
                <a:uLnTx/>
                <a:uFillTx/>
                <a:latin typeface="Book Antiqua" panose="02040602050305030304"/>
                <a:ea typeface="华文中宋" panose="02010600040101010101" pitchFamily="2" charset="-122"/>
                <a:cs typeface="+mn-cs"/>
              </a:rPr>
              <a:t>陈强等</a:t>
            </a:r>
            <a:r>
              <a:rPr kumimoji="0" lang="en-US" altLang="zh-CN" sz="1600" b="0" i="0" u="none" strike="noStrike" kern="1200" cap="none" spc="0" normalizeH="0" baseline="0" noProof="0" dirty="0">
                <a:ln>
                  <a:noFill/>
                </a:ln>
                <a:solidFill>
                  <a:srgbClr val="0066CC"/>
                </a:solidFill>
                <a:effectLst/>
                <a:uLnTx/>
                <a:uFillTx/>
                <a:latin typeface="Book Antiqua" panose="02040602050305030304"/>
                <a:ea typeface="华文中宋" panose="02010600040101010101" pitchFamily="2" charset="-122"/>
                <a:cs typeface="+mn-cs"/>
              </a:rPr>
              <a:t>.《</a:t>
            </a:r>
            <a:r>
              <a:rPr kumimoji="0" lang="zh-CN" altLang="en-US" sz="1600" b="0" i="0" u="none" strike="noStrike" kern="1200" cap="none" spc="0" normalizeH="0" baseline="0" noProof="0" dirty="0">
                <a:ln>
                  <a:noFill/>
                </a:ln>
                <a:solidFill>
                  <a:srgbClr val="0066CC"/>
                </a:solidFill>
                <a:effectLst/>
                <a:uLnTx/>
                <a:uFillTx/>
                <a:latin typeface="Book Antiqua" panose="02040602050305030304"/>
                <a:ea typeface="华文中宋" panose="02010600040101010101" pitchFamily="2" charset="-122"/>
                <a:cs typeface="+mn-cs"/>
              </a:rPr>
              <a:t>深度学习之图像识别：核心技术与案例实战</a:t>
            </a:r>
            <a:r>
              <a:rPr kumimoji="0" lang="en-US" altLang="zh-CN" sz="1600" b="0" i="0" u="none" strike="noStrike" kern="1200" cap="none" spc="0" normalizeH="0" baseline="0" noProof="0" dirty="0">
                <a:ln>
                  <a:noFill/>
                </a:ln>
                <a:solidFill>
                  <a:srgbClr val="0066CC"/>
                </a:solidFill>
                <a:effectLst/>
                <a:uLnTx/>
                <a:uFillTx/>
                <a:latin typeface="Book Antiqua" panose="02040602050305030304"/>
                <a:ea typeface="华文中宋" panose="02010600040101010101" pitchFamily="2" charset="-122"/>
                <a:cs typeface="+mn-cs"/>
              </a:rPr>
              <a:t>》</a:t>
            </a:r>
            <a:r>
              <a:rPr kumimoji="0" lang="zh-CN" altLang="en-US" sz="1600" b="0" i="0" u="none" strike="noStrike" kern="1200" cap="none" spc="0" normalizeH="0" baseline="0" noProof="0" dirty="0">
                <a:ln>
                  <a:noFill/>
                </a:ln>
                <a:solidFill>
                  <a:srgbClr val="0066CC"/>
                </a:solidFill>
                <a:effectLst/>
                <a:uLnTx/>
                <a:uFillTx/>
                <a:latin typeface="Book Antiqua" panose="02040602050305030304"/>
                <a:ea typeface="华文中宋" panose="02010600040101010101" pitchFamily="2" charset="-122"/>
                <a:cs typeface="+mn-cs"/>
              </a:rPr>
              <a:t>，机械工业出版社</a:t>
            </a:r>
            <a:endParaRPr kumimoji="0" lang="zh-CN" altLang="en-US" sz="1600" b="0" i="0" u="none" strike="noStrike" kern="1200" cap="none" spc="0" normalizeH="0" baseline="0" noProof="0" dirty="0">
              <a:ln>
                <a:noFill/>
              </a:ln>
              <a:solidFill>
                <a:srgbClr val="0066CC"/>
              </a:solidFill>
              <a:effectLst/>
              <a:uLnTx/>
              <a:uFillTx/>
              <a:latin typeface="Book Antiqua" panose="02040602050305030304"/>
              <a:ea typeface="华文中宋" panose="0201060004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
                <a:srgbClr val="006600"/>
              </a:buClr>
              <a:buSzPct val="90000"/>
              <a:buFont typeface="Wingdings" panose="05000000000000000000" pitchFamily="2" charset="2"/>
              <a:buChar char="p"/>
              <a:defRPr/>
            </a:pPr>
            <a:r>
              <a:rPr kumimoji="0" lang="zh-CN" altLang="en-US" sz="1600" b="0" i="0" u="none" strike="noStrike" kern="1200" cap="none" spc="0" normalizeH="0" baseline="0" noProof="0" dirty="0">
                <a:ln>
                  <a:noFill/>
                </a:ln>
                <a:solidFill>
                  <a:srgbClr val="0066CC"/>
                </a:solidFill>
                <a:effectLst/>
                <a:uLnTx/>
                <a:uFillTx/>
                <a:latin typeface="Book Antiqua" panose="02040602050305030304"/>
                <a:ea typeface="华文中宋" panose="02010600040101010101" pitchFamily="2" charset="-122"/>
                <a:cs typeface="+mn-cs"/>
              </a:rPr>
              <a:t>肖亮等</a:t>
            </a:r>
            <a:r>
              <a:rPr kumimoji="0" lang="en-US" altLang="zh-CN" sz="1600" b="0" i="0" u="none" strike="noStrike" kern="1200" cap="none" spc="0" normalizeH="0" baseline="0" noProof="0" dirty="0">
                <a:ln>
                  <a:noFill/>
                </a:ln>
                <a:solidFill>
                  <a:srgbClr val="0066CC"/>
                </a:solidFill>
                <a:effectLst/>
                <a:uLnTx/>
                <a:uFillTx/>
                <a:latin typeface="Book Antiqua" panose="02040602050305030304"/>
                <a:ea typeface="华文中宋" panose="02010600040101010101" pitchFamily="2" charset="-122"/>
                <a:cs typeface="+mn-cs"/>
              </a:rPr>
              <a:t>.《</a:t>
            </a:r>
            <a:r>
              <a:rPr kumimoji="0" lang="zh-CN" altLang="en-US" sz="1600" b="0" i="0" u="none" strike="noStrike" kern="1200" cap="none" spc="0" normalizeH="0" baseline="0" noProof="0" dirty="0">
                <a:ln>
                  <a:noFill/>
                </a:ln>
                <a:solidFill>
                  <a:srgbClr val="0066CC"/>
                </a:solidFill>
                <a:effectLst/>
                <a:uLnTx/>
                <a:uFillTx/>
                <a:latin typeface="Book Antiqua" panose="02040602050305030304"/>
                <a:ea typeface="华文中宋" panose="02010600040101010101" pitchFamily="2" charset="-122"/>
                <a:cs typeface="+mn-cs"/>
              </a:rPr>
              <a:t>稀疏图像与信号处理</a:t>
            </a:r>
            <a:r>
              <a:rPr kumimoji="0" lang="en-US" altLang="zh-CN" sz="1600" b="0" i="0" u="none" strike="noStrike" kern="1200" cap="none" spc="0" normalizeH="0" baseline="0" noProof="0" dirty="0">
                <a:ln>
                  <a:noFill/>
                </a:ln>
                <a:solidFill>
                  <a:srgbClr val="0066CC"/>
                </a:solidFill>
                <a:effectLst/>
                <a:uLnTx/>
                <a:uFillTx/>
                <a:latin typeface="Book Antiqua" panose="02040602050305030304"/>
                <a:ea typeface="华文中宋" panose="02010600040101010101" pitchFamily="2" charset="-122"/>
                <a:cs typeface="+mn-cs"/>
              </a:rPr>
              <a:t>:</a:t>
            </a:r>
            <a:r>
              <a:rPr kumimoji="0" lang="zh-CN" altLang="en-US" sz="1600" b="0" i="0" u="none" strike="noStrike" kern="1200" cap="none" spc="0" normalizeH="0" baseline="0" noProof="0" dirty="0">
                <a:ln>
                  <a:noFill/>
                </a:ln>
                <a:solidFill>
                  <a:srgbClr val="0066CC"/>
                </a:solidFill>
                <a:effectLst/>
                <a:uLnTx/>
                <a:uFillTx/>
                <a:latin typeface="Book Antiqua" panose="02040602050305030304"/>
                <a:ea typeface="华文中宋" panose="02010600040101010101" pitchFamily="2" charset="-122"/>
                <a:cs typeface="+mn-cs"/>
              </a:rPr>
              <a:t>小波</a:t>
            </a:r>
            <a:r>
              <a:rPr kumimoji="0" lang="en-US" altLang="zh-CN" sz="1600" b="0" i="0" u="none" strike="noStrike" kern="1200" cap="none" spc="0" normalizeH="0" baseline="0" noProof="0" dirty="0">
                <a:ln>
                  <a:noFill/>
                </a:ln>
                <a:solidFill>
                  <a:srgbClr val="0066CC"/>
                </a:solidFill>
                <a:effectLst/>
                <a:uLnTx/>
                <a:uFillTx/>
                <a:latin typeface="Book Antiqua" panose="02040602050305030304"/>
                <a:ea typeface="华文中宋" panose="02010600040101010101" pitchFamily="2" charset="-122"/>
                <a:cs typeface="+mn-cs"/>
              </a:rPr>
              <a:t>,</a:t>
            </a:r>
            <a:r>
              <a:rPr kumimoji="0" lang="zh-CN" altLang="en-US" sz="1600" b="0" i="0" u="none" strike="noStrike" kern="1200" cap="none" spc="0" normalizeH="0" baseline="0" noProof="0" dirty="0">
                <a:ln>
                  <a:noFill/>
                </a:ln>
                <a:solidFill>
                  <a:srgbClr val="0066CC"/>
                </a:solidFill>
                <a:effectLst/>
                <a:uLnTx/>
                <a:uFillTx/>
                <a:latin typeface="Book Antiqua" panose="02040602050305030304"/>
                <a:ea typeface="华文中宋" panose="02010600040101010101" pitchFamily="2" charset="-122"/>
                <a:cs typeface="+mn-cs"/>
              </a:rPr>
              <a:t>曲波</a:t>
            </a:r>
            <a:r>
              <a:rPr kumimoji="0" lang="en-US" altLang="zh-CN" sz="1600" b="0" i="0" u="none" strike="noStrike" kern="1200" cap="none" spc="0" normalizeH="0" baseline="0" noProof="0" dirty="0">
                <a:ln>
                  <a:noFill/>
                </a:ln>
                <a:solidFill>
                  <a:srgbClr val="0066CC"/>
                </a:solidFill>
                <a:effectLst/>
                <a:uLnTx/>
                <a:uFillTx/>
                <a:latin typeface="Book Antiqua" panose="02040602050305030304"/>
                <a:ea typeface="华文中宋" panose="02010600040101010101" pitchFamily="2" charset="-122"/>
                <a:cs typeface="+mn-cs"/>
              </a:rPr>
              <a:t>,</a:t>
            </a:r>
            <a:r>
              <a:rPr kumimoji="0" lang="zh-CN" altLang="en-US" sz="1600" b="0" i="0" u="none" strike="noStrike" kern="1200" cap="none" spc="0" normalizeH="0" baseline="0" noProof="0" dirty="0">
                <a:ln>
                  <a:noFill/>
                </a:ln>
                <a:solidFill>
                  <a:srgbClr val="0066CC"/>
                </a:solidFill>
                <a:effectLst/>
                <a:uLnTx/>
                <a:uFillTx/>
                <a:latin typeface="Book Antiqua" panose="02040602050305030304"/>
                <a:ea typeface="华文中宋" panose="02010600040101010101" pitchFamily="2" charset="-122"/>
                <a:cs typeface="+mn-cs"/>
              </a:rPr>
              <a:t>形态多元性</a:t>
            </a:r>
            <a:r>
              <a:rPr kumimoji="0" lang="en-US" altLang="zh-CN" sz="1600" b="0" i="0" u="none" strike="noStrike" kern="1200" cap="none" spc="0" normalizeH="0" baseline="0" noProof="0" dirty="0">
                <a:ln>
                  <a:noFill/>
                </a:ln>
                <a:solidFill>
                  <a:srgbClr val="0066CC"/>
                </a:solidFill>
                <a:effectLst/>
                <a:uLnTx/>
                <a:uFillTx/>
                <a:latin typeface="Book Antiqua" panose="02040602050305030304"/>
                <a:ea typeface="华文中宋" panose="02010600040101010101" pitchFamily="2" charset="-122"/>
                <a:cs typeface="+mn-cs"/>
              </a:rPr>
              <a:t>》,</a:t>
            </a:r>
            <a:r>
              <a:rPr kumimoji="0" lang="zh-CN" altLang="en-US" sz="1600" b="0" i="0" u="none" strike="noStrike" kern="1200" cap="none" spc="0" normalizeH="0" baseline="0" noProof="0" dirty="0">
                <a:ln>
                  <a:noFill/>
                </a:ln>
                <a:solidFill>
                  <a:srgbClr val="0066CC"/>
                </a:solidFill>
                <a:effectLst/>
                <a:uLnTx/>
                <a:uFillTx/>
                <a:latin typeface="Book Antiqua" panose="02040602050305030304"/>
                <a:ea typeface="华文中宋" panose="02010600040101010101" pitchFamily="2" charset="-122"/>
                <a:cs typeface="+mn-cs"/>
              </a:rPr>
              <a:t>国防工业出版社</a:t>
            </a:r>
            <a:endParaRPr kumimoji="0" lang="zh-CN" altLang="en-US" sz="1600" b="0" i="0" u="none" strike="noStrike" kern="1200" cap="none" spc="0" normalizeH="0" baseline="0" noProof="0" dirty="0">
              <a:ln>
                <a:noFill/>
              </a:ln>
              <a:solidFill>
                <a:srgbClr val="0066CC"/>
              </a:solidFill>
              <a:effectLst/>
              <a:uLnTx/>
              <a:uFillTx/>
              <a:latin typeface="Book Antiqua" panose="02040602050305030304"/>
              <a:ea typeface="华文中宋" panose="02010600040101010101" pitchFamily="2" charset="-122"/>
              <a:cs typeface="+mn-cs"/>
            </a:endParaRPr>
          </a:p>
        </p:txBody>
      </p:sp>
      <p:pic>
        <p:nvPicPr>
          <p:cNvPr id="5" name="图片 4"/>
          <p:cNvPicPr>
            <a:picLocks noChangeAspect="1"/>
          </p:cNvPicPr>
          <p:nvPr/>
        </p:nvPicPr>
        <p:blipFill>
          <a:blip r:embed="rId1"/>
          <a:stretch>
            <a:fillRect/>
          </a:stretch>
        </p:blipFill>
        <p:spPr>
          <a:xfrm>
            <a:off x="4095750" y="920750"/>
            <a:ext cx="2402840" cy="322643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8F63A3B-78C7-47BE-AE5E-E10140E04643}" type="slidenum">
              <a:rPr lang="en-US" smtClean="0">
                <a:latin typeface="微软雅黑" panose="020B0503020204020204" pitchFamily="34" charset="-122"/>
                <a:ea typeface="微软雅黑" panose="020B0503020204020204" pitchFamily="34" charset="-122"/>
              </a:rPr>
            </a:fld>
            <a:endParaRPr lang="en-US" dirty="0">
              <a:latin typeface="微软雅黑" panose="020B0503020204020204" pitchFamily="34" charset="-122"/>
              <a:ea typeface="微软雅黑" panose="020B0503020204020204" pitchFamily="34" charset="-122"/>
            </a:endParaRPr>
          </a:p>
        </p:txBody>
      </p:sp>
      <p:sp>
        <p:nvSpPr>
          <p:cNvPr id="3" name="矩形 2"/>
          <p:cNvSpPr/>
          <p:nvPr/>
        </p:nvSpPr>
        <p:spPr>
          <a:xfrm>
            <a:off x="670404" y="108335"/>
            <a:ext cx="3425346" cy="369332"/>
          </a:xfrm>
          <a:prstGeom prst="rect">
            <a:avLst/>
          </a:prstGeom>
        </p:spPr>
        <p:txBody>
          <a:bodyPr wrap="square">
            <a:spAutoFit/>
          </a:bodyPr>
          <a:lstStyle/>
          <a:p>
            <a:r>
              <a:rPr lang="zh-CN" altLang="en-US" b="1" dirty="0">
                <a:solidFill>
                  <a:srgbClr val="000000"/>
                </a:solidFill>
                <a:latin typeface="微软雅黑" panose="020B0503020204020204" pitchFamily="34" charset="-122"/>
                <a:ea typeface="微软雅黑" panose="020B0503020204020204" pitchFamily="34" charset="-122"/>
              </a:rPr>
              <a:t>七、</a:t>
            </a:r>
            <a:r>
              <a:rPr lang="zh-CN" altLang="en-US" b="1" dirty="0">
                <a:solidFill>
                  <a:srgbClr val="000066"/>
                </a:solidFill>
                <a:latin typeface="微软雅黑" panose="020B0503020204020204" pitchFamily="34" charset="-122"/>
                <a:ea typeface="微软雅黑" panose="020B0503020204020204" pitchFamily="34" charset="-122"/>
              </a:rPr>
              <a:t>学会获取学习资源</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4" name="矩形 3"/>
          <p:cNvSpPr/>
          <p:nvPr/>
        </p:nvSpPr>
        <p:spPr>
          <a:xfrm>
            <a:off x="329764" y="538443"/>
            <a:ext cx="2550698" cy="369332"/>
          </a:xfrm>
          <a:prstGeom prst="rect">
            <a:avLst/>
          </a:prstGeom>
        </p:spPr>
        <p:txBody>
          <a:bodyPr wrap="non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如何了解最新进展？</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10" name="Rectangle 3"/>
          <p:cNvSpPr txBox="1">
            <a:spLocks noChangeArrowheads="1"/>
          </p:cNvSpPr>
          <p:nvPr/>
        </p:nvSpPr>
        <p:spPr bwMode="auto">
          <a:xfrm>
            <a:off x="476251" y="907775"/>
            <a:ext cx="5910262" cy="4058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eaLnBrk="0" fontAlgn="base" hangingPunct="0">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eaLnBrk="0" fontAlgn="base" hangingPunct="0">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base" latinLnBrk="0" hangingPunct="1">
              <a:lnSpc>
                <a:spcPct val="90000"/>
              </a:lnSpc>
              <a:spcBef>
                <a:spcPct val="20000"/>
              </a:spcBef>
              <a:spcAft>
                <a:spcPct val="0"/>
              </a:spcAft>
              <a:buClr>
                <a:srgbClr val="006600"/>
              </a:buClr>
              <a:buSzPct val="90000"/>
              <a:buFont typeface="Wingdings" panose="05000000000000000000" pitchFamily="2" charset="2"/>
              <a:buChar char="n"/>
              <a:defRPr/>
            </a:pPr>
            <a:r>
              <a:rPr kumimoji="0" lang="zh-CN" altLang="en-US" sz="1800" b="0" i="0" u="none" strike="noStrike" kern="1200" cap="none" spc="0" normalizeH="0" baseline="0" noProof="0" dirty="0">
                <a:ln>
                  <a:noFill/>
                </a:ln>
                <a:solidFill>
                  <a:srgbClr val="0066CC"/>
                </a:solidFill>
                <a:effectLst/>
                <a:uLnTx/>
                <a:uFillTx/>
                <a:latin typeface="Book Antiqua" panose="02040602050305030304"/>
                <a:ea typeface="华文中宋" panose="02010600040101010101" pitchFamily="2" charset="-122"/>
                <a:cs typeface="+mn-cs"/>
              </a:rPr>
              <a:t>主要学术会议</a:t>
            </a:r>
            <a:endParaRPr kumimoji="0" lang="zh-CN" altLang="en-US" sz="1800" b="0" i="0" u="none" strike="noStrike" kern="1200" cap="none" spc="0" normalizeH="0" baseline="0" noProof="0" dirty="0">
              <a:ln>
                <a:noFill/>
              </a:ln>
              <a:solidFill>
                <a:srgbClr val="0066CC"/>
              </a:solidFill>
              <a:effectLst/>
              <a:uLnTx/>
              <a:uFillTx/>
              <a:latin typeface="Book Antiqua" panose="02040602050305030304"/>
              <a:ea typeface="华文中宋" panose="02010600040101010101" pitchFamily="2" charset="-122"/>
              <a:cs typeface="+mn-cs"/>
            </a:endParaRPr>
          </a:p>
          <a:p>
            <a:pPr marL="742950" marR="0" lvl="1" indent="-285750" algn="l" defTabSz="914400" rtl="0" eaLnBrk="1" fontAlgn="base" latinLnBrk="0" hangingPunct="1">
              <a:lnSpc>
                <a:spcPct val="90000"/>
              </a:lnSpc>
              <a:spcBef>
                <a:spcPct val="20000"/>
              </a:spcBef>
              <a:spcAft>
                <a:spcPct val="0"/>
              </a:spcAft>
              <a:buClr>
                <a:srgbClr val="006600"/>
              </a:buClr>
              <a:buSzPct val="90000"/>
              <a:buFont typeface="Wingdings" panose="05000000000000000000" pitchFamily="2" charset="2"/>
              <a:buChar char="u"/>
              <a:defRPr/>
            </a:pPr>
            <a:r>
              <a:rPr kumimoji="0" lang="en-US" altLang="zh-CN" sz="1400" b="1"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rPr>
              <a:t>Int. Conf. on Computer Vision and Pattern Recognition (CVPR); </a:t>
            </a:r>
            <a:endParaRPr kumimoji="0" lang="en-US" altLang="zh-CN" sz="1400" b="1"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endParaRPr>
          </a:p>
          <a:p>
            <a:pPr marL="742950" marR="0" lvl="1" indent="-285750" algn="l" defTabSz="914400" rtl="0" eaLnBrk="1" fontAlgn="base" latinLnBrk="0" hangingPunct="1">
              <a:lnSpc>
                <a:spcPct val="90000"/>
              </a:lnSpc>
              <a:spcBef>
                <a:spcPct val="20000"/>
              </a:spcBef>
              <a:spcAft>
                <a:spcPct val="0"/>
              </a:spcAft>
              <a:buClr>
                <a:srgbClr val="006600"/>
              </a:buClr>
              <a:buSzPct val="90000"/>
              <a:buFont typeface="Wingdings" panose="05000000000000000000" pitchFamily="2" charset="2"/>
              <a:buChar char="u"/>
              <a:defRPr/>
            </a:pPr>
            <a:r>
              <a:rPr kumimoji="0" lang="en-US" altLang="zh-CN" sz="1400" b="1"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rPr>
              <a:t>Int. Conf. on Computer Vision (ICCV); </a:t>
            </a:r>
            <a:endParaRPr kumimoji="0" lang="en-US" altLang="zh-CN" sz="1400" b="1"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endParaRPr>
          </a:p>
          <a:p>
            <a:pPr marL="742950" marR="0" lvl="1" indent="-285750" algn="l" defTabSz="914400" rtl="0" eaLnBrk="1" fontAlgn="base" latinLnBrk="0" hangingPunct="1">
              <a:lnSpc>
                <a:spcPct val="90000"/>
              </a:lnSpc>
              <a:spcBef>
                <a:spcPct val="20000"/>
              </a:spcBef>
              <a:spcAft>
                <a:spcPct val="0"/>
              </a:spcAft>
              <a:buClr>
                <a:srgbClr val="006600"/>
              </a:buClr>
              <a:buSzPct val="90000"/>
              <a:buFont typeface="Wingdings" panose="05000000000000000000" pitchFamily="2" charset="2"/>
              <a:buChar char="u"/>
              <a:defRPr/>
            </a:pPr>
            <a:r>
              <a:rPr kumimoji="0" lang="en-US" altLang="zh-CN" sz="1400" b="1"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rPr>
              <a:t>European Conf. on Computer Vision (ECCV);</a:t>
            </a:r>
            <a:r>
              <a:rPr kumimoji="0" lang="en-US" altLang="zh-CN" sz="1400" b="1" i="0" u="none" strike="noStrike" kern="1200" cap="none" spc="0" normalizeH="0" baseline="0" noProof="0" dirty="0">
                <a:ln>
                  <a:noFill/>
                </a:ln>
                <a:solidFill>
                  <a:srgbClr val="003366"/>
                </a:solidFill>
                <a:effectLst/>
                <a:uLnTx/>
                <a:uFillTx/>
                <a:latin typeface="Book Antiqua" panose="02040602050305030304"/>
                <a:ea typeface="华文中宋" panose="02010600040101010101" pitchFamily="2" charset="-122"/>
                <a:cs typeface="+mn-cs"/>
              </a:rPr>
              <a:t> </a:t>
            </a:r>
            <a:endParaRPr kumimoji="0" lang="en-US" altLang="zh-CN" sz="1400" b="1" i="0" u="none" strike="noStrike" kern="1200" cap="none" spc="0" normalizeH="0" baseline="0" noProof="0" dirty="0">
              <a:ln>
                <a:noFill/>
              </a:ln>
              <a:solidFill>
                <a:srgbClr val="003366"/>
              </a:solidFill>
              <a:effectLst/>
              <a:uLnTx/>
              <a:uFillTx/>
              <a:latin typeface="Book Antiqua" panose="02040602050305030304"/>
              <a:ea typeface="华文中宋" panose="02010600040101010101" pitchFamily="2" charset="-122"/>
              <a:cs typeface="+mn-cs"/>
            </a:endParaRPr>
          </a:p>
          <a:p>
            <a:pPr marL="742950" marR="0" lvl="1" indent="-285750" algn="l" defTabSz="914400" rtl="0" eaLnBrk="1" fontAlgn="base" latinLnBrk="0" hangingPunct="1">
              <a:lnSpc>
                <a:spcPct val="90000"/>
              </a:lnSpc>
              <a:spcBef>
                <a:spcPct val="20000"/>
              </a:spcBef>
              <a:spcAft>
                <a:spcPct val="0"/>
              </a:spcAft>
              <a:buClr>
                <a:srgbClr val="006600"/>
              </a:buClr>
              <a:buSzPct val="90000"/>
              <a:buFont typeface="Wingdings" panose="05000000000000000000" pitchFamily="2" charset="2"/>
              <a:buChar char="u"/>
              <a:defRPr/>
            </a:pPr>
            <a:r>
              <a:rPr kumimoji="0" lang="en-US" altLang="zh-CN" sz="14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rPr>
              <a:t>Asian Conf. on Computer Vision (ACCV); </a:t>
            </a:r>
            <a:endParaRPr kumimoji="0" lang="en-US" altLang="zh-CN" sz="14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endParaRPr>
          </a:p>
          <a:p>
            <a:pPr marL="742950" marR="0" lvl="1" indent="-285750" algn="l" defTabSz="914400" rtl="0" eaLnBrk="1" fontAlgn="base" latinLnBrk="0" hangingPunct="1">
              <a:lnSpc>
                <a:spcPct val="90000"/>
              </a:lnSpc>
              <a:spcBef>
                <a:spcPct val="20000"/>
              </a:spcBef>
              <a:spcAft>
                <a:spcPct val="0"/>
              </a:spcAft>
              <a:buClr>
                <a:srgbClr val="006600"/>
              </a:buClr>
              <a:buSzPct val="90000"/>
              <a:buFont typeface="Wingdings" panose="05000000000000000000" pitchFamily="2" charset="2"/>
              <a:buChar char="u"/>
              <a:defRPr/>
            </a:pPr>
            <a:r>
              <a:rPr kumimoji="0" lang="en-US" altLang="zh-CN" sz="14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rPr>
              <a:t>Int. Conf. on Image Processing (ICIP)</a:t>
            </a:r>
            <a:endParaRPr kumimoji="0" lang="en-US" altLang="zh-CN" sz="14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endParaRPr>
          </a:p>
          <a:p>
            <a:pPr marL="742950" marR="0" lvl="1" indent="-285750" algn="l" defTabSz="914400" rtl="0" eaLnBrk="1" fontAlgn="base" latinLnBrk="0" hangingPunct="1">
              <a:lnSpc>
                <a:spcPct val="90000"/>
              </a:lnSpc>
              <a:spcBef>
                <a:spcPct val="20000"/>
              </a:spcBef>
              <a:spcAft>
                <a:spcPct val="0"/>
              </a:spcAft>
              <a:buClr>
                <a:srgbClr val="006600"/>
              </a:buClr>
              <a:buSzPct val="90000"/>
              <a:buFont typeface="Wingdings" panose="05000000000000000000" pitchFamily="2" charset="2"/>
              <a:buChar char="u"/>
              <a:defRPr/>
            </a:pPr>
            <a:r>
              <a:rPr kumimoji="0" lang="en-US" altLang="zh-CN" sz="14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rPr>
              <a:t>Int. Conf. on Pattern Recognition (ICPR); </a:t>
            </a:r>
            <a:endParaRPr kumimoji="0" lang="en-US" altLang="zh-CN" sz="1400" b="0" i="0" u="none" strike="noStrike" kern="1200" cap="none" spc="0" normalizeH="0" baseline="0" noProof="0" dirty="0">
              <a:ln>
                <a:noFill/>
              </a:ln>
              <a:solidFill>
                <a:srgbClr val="0066CC"/>
              </a:solidFill>
              <a:effectLst/>
              <a:uLnTx/>
              <a:uFillTx/>
              <a:latin typeface="Book Antiqua" panose="02040602050305030304"/>
              <a:ea typeface="华文中宋" panose="02010600040101010101" pitchFamily="2" charset="-122"/>
              <a:cs typeface="+mn-cs"/>
            </a:endParaRPr>
          </a:p>
          <a:p>
            <a:pPr marR="0" lvl="0" algn="l" defTabSz="914400" rtl="0" eaLnBrk="1" fontAlgn="base" latinLnBrk="0" hangingPunct="1">
              <a:lnSpc>
                <a:spcPct val="90000"/>
              </a:lnSpc>
              <a:spcBef>
                <a:spcPct val="20000"/>
              </a:spcBef>
              <a:spcAft>
                <a:spcPct val="0"/>
              </a:spcAft>
              <a:buClr>
                <a:srgbClr val="006600"/>
              </a:buClr>
              <a:buSzPct val="90000"/>
              <a:buFont typeface="Wingdings" panose="05000000000000000000" pitchFamily="2" charset="2"/>
              <a:buChar char="n"/>
              <a:defRPr/>
            </a:pPr>
            <a:r>
              <a:rPr kumimoji="0" lang="zh-CN" altLang="en-US" sz="1800" b="0" i="0" u="none" strike="noStrike" kern="1200" cap="none" spc="0" normalizeH="0" baseline="0" noProof="0" dirty="0">
                <a:ln>
                  <a:noFill/>
                </a:ln>
                <a:solidFill>
                  <a:srgbClr val="0066CC"/>
                </a:solidFill>
                <a:effectLst/>
                <a:uLnTx/>
                <a:uFillTx/>
                <a:latin typeface="Book Antiqua" panose="02040602050305030304"/>
                <a:ea typeface="华文中宋" panose="02010600040101010101" pitchFamily="2" charset="-122"/>
                <a:cs typeface="+mn-cs"/>
              </a:rPr>
              <a:t>主要学术期刊</a:t>
            </a:r>
            <a:endParaRPr kumimoji="0" lang="zh-CN" altLang="en-US" sz="1800" b="0" i="0" u="none" strike="noStrike" kern="1200" cap="none" spc="0" normalizeH="0" baseline="0" noProof="0" dirty="0">
              <a:ln>
                <a:noFill/>
              </a:ln>
              <a:solidFill>
                <a:srgbClr val="0066CC"/>
              </a:solidFill>
              <a:effectLst/>
              <a:uLnTx/>
              <a:uFillTx/>
              <a:latin typeface="Book Antiqua" panose="02040602050305030304"/>
              <a:ea typeface="华文中宋" panose="02010600040101010101" pitchFamily="2" charset="-122"/>
              <a:cs typeface="+mn-cs"/>
            </a:endParaRPr>
          </a:p>
          <a:p>
            <a:pPr marL="742950" marR="0" lvl="1" indent="-285750" algn="l" defTabSz="914400" rtl="0" eaLnBrk="1" fontAlgn="base" latinLnBrk="0" hangingPunct="1">
              <a:lnSpc>
                <a:spcPct val="90000"/>
              </a:lnSpc>
              <a:spcBef>
                <a:spcPct val="20000"/>
              </a:spcBef>
              <a:spcAft>
                <a:spcPct val="0"/>
              </a:spcAft>
              <a:buClr>
                <a:srgbClr val="006600"/>
              </a:buClr>
              <a:buSzPct val="90000"/>
              <a:buFont typeface="Wingdings" panose="05000000000000000000" pitchFamily="2" charset="2"/>
              <a:buChar char="u"/>
              <a:defRPr/>
            </a:pPr>
            <a:r>
              <a:rPr kumimoji="0" lang="en-US" altLang="zh-CN" sz="1400" b="1"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rPr>
              <a:t>IEEE Trans. on Pattern Analysis and Machine Intelligence (TPAMI) </a:t>
            </a:r>
            <a:endParaRPr kumimoji="0" lang="en-US" altLang="zh-CN" sz="1400" b="1"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endParaRPr>
          </a:p>
          <a:p>
            <a:pPr marL="742950" marR="0" lvl="1" indent="-285750" algn="l" defTabSz="914400" rtl="0" eaLnBrk="1" fontAlgn="base" latinLnBrk="0" hangingPunct="1">
              <a:lnSpc>
                <a:spcPct val="90000"/>
              </a:lnSpc>
              <a:spcBef>
                <a:spcPct val="20000"/>
              </a:spcBef>
              <a:spcAft>
                <a:spcPct val="0"/>
              </a:spcAft>
              <a:buClr>
                <a:srgbClr val="006600"/>
              </a:buClr>
              <a:buSzPct val="90000"/>
              <a:buFont typeface="Wingdings" panose="05000000000000000000" pitchFamily="2" charset="2"/>
              <a:buChar char="u"/>
              <a:defRPr/>
            </a:pPr>
            <a:r>
              <a:rPr kumimoji="0" lang="en-US" altLang="zh-CN" sz="1400" b="1"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rPr>
              <a:t>Int. J of Computer Vision (IJCV) </a:t>
            </a:r>
            <a:endParaRPr kumimoji="0" lang="en-US" altLang="zh-CN" sz="1400" b="1"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endParaRPr>
          </a:p>
          <a:p>
            <a:pPr marL="742950" marR="0" lvl="1" indent="-285750" algn="l" defTabSz="914400" rtl="0" eaLnBrk="1" fontAlgn="base" latinLnBrk="0" hangingPunct="1">
              <a:lnSpc>
                <a:spcPct val="90000"/>
              </a:lnSpc>
              <a:spcBef>
                <a:spcPct val="20000"/>
              </a:spcBef>
              <a:spcAft>
                <a:spcPct val="0"/>
              </a:spcAft>
              <a:buClr>
                <a:srgbClr val="006600"/>
              </a:buClr>
              <a:buSzPct val="90000"/>
              <a:buFont typeface="Wingdings" panose="05000000000000000000" pitchFamily="2" charset="2"/>
              <a:buChar char="u"/>
              <a:defRPr/>
            </a:pPr>
            <a:r>
              <a:rPr kumimoji="0" lang="en-US" altLang="zh-CN" sz="1400" b="1"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rPr>
              <a:t>IEEE Trans. on Image Processing (TIP)</a:t>
            </a:r>
            <a:endParaRPr kumimoji="0" lang="en-US" altLang="zh-CN" sz="1400" b="1"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endParaRPr>
          </a:p>
          <a:p>
            <a:pPr marL="742950" marR="0" lvl="1" indent="-285750" algn="l" defTabSz="914400" rtl="0" eaLnBrk="1" fontAlgn="base" latinLnBrk="0" hangingPunct="1">
              <a:lnSpc>
                <a:spcPct val="90000"/>
              </a:lnSpc>
              <a:spcBef>
                <a:spcPct val="20000"/>
              </a:spcBef>
              <a:spcAft>
                <a:spcPct val="0"/>
              </a:spcAft>
              <a:buClr>
                <a:srgbClr val="006600"/>
              </a:buClr>
              <a:buSzPct val="90000"/>
              <a:buFont typeface="Wingdings" panose="05000000000000000000" pitchFamily="2" charset="2"/>
              <a:buChar char="u"/>
              <a:defRPr/>
            </a:pPr>
            <a:r>
              <a:rPr kumimoji="0" lang="en-US" altLang="zh-CN" sz="14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rPr>
              <a:t>Pattern Recognition</a:t>
            </a:r>
            <a:endParaRPr kumimoji="0" lang="en-US" altLang="zh-CN" sz="14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endParaRPr>
          </a:p>
          <a:p>
            <a:pPr marL="742950" marR="0" lvl="1" indent="-285750" algn="l" defTabSz="914400" rtl="0" eaLnBrk="1" fontAlgn="base" latinLnBrk="0" hangingPunct="1">
              <a:lnSpc>
                <a:spcPct val="90000"/>
              </a:lnSpc>
              <a:spcBef>
                <a:spcPct val="20000"/>
              </a:spcBef>
              <a:spcAft>
                <a:spcPct val="0"/>
              </a:spcAft>
              <a:buClr>
                <a:srgbClr val="006600"/>
              </a:buClr>
              <a:buSzPct val="90000"/>
              <a:buFont typeface="Wingdings" panose="05000000000000000000" pitchFamily="2" charset="2"/>
              <a:buChar char="u"/>
              <a:defRPr/>
            </a:pPr>
            <a:r>
              <a:rPr kumimoji="0" lang="en-US" altLang="zh-CN" sz="14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rPr>
              <a:t>Computer Vision and Image Understanding</a:t>
            </a:r>
            <a:endParaRPr kumimoji="0" lang="en-US" altLang="zh-CN" sz="14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endParaRPr>
          </a:p>
          <a:p>
            <a:pPr marL="742950" marR="0" lvl="1" indent="-285750" algn="l" defTabSz="914400" rtl="0" eaLnBrk="1" fontAlgn="base" latinLnBrk="0" hangingPunct="1">
              <a:lnSpc>
                <a:spcPct val="90000"/>
              </a:lnSpc>
              <a:spcBef>
                <a:spcPct val="20000"/>
              </a:spcBef>
              <a:spcAft>
                <a:spcPct val="0"/>
              </a:spcAft>
              <a:buClr>
                <a:srgbClr val="006600"/>
              </a:buClr>
              <a:buSzPct val="90000"/>
              <a:buFont typeface="Wingdings" panose="05000000000000000000" pitchFamily="2" charset="2"/>
              <a:buChar char="u"/>
              <a:defRPr/>
            </a:pPr>
            <a:r>
              <a:rPr kumimoji="0" lang="en-US" altLang="zh-CN" sz="14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rPr>
              <a:t>Image and Vision Computing</a:t>
            </a:r>
            <a:endParaRPr kumimoji="0" lang="en-US" altLang="zh-CN" sz="14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endParaRPr>
          </a:p>
          <a:p>
            <a:pPr marL="742950" marR="0" lvl="1" indent="-285750" algn="l" defTabSz="914400" rtl="0" eaLnBrk="1" fontAlgn="base" latinLnBrk="0" hangingPunct="1">
              <a:lnSpc>
                <a:spcPct val="90000"/>
              </a:lnSpc>
              <a:spcBef>
                <a:spcPct val="20000"/>
              </a:spcBef>
              <a:spcAft>
                <a:spcPct val="0"/>
              </a:spcAft>
              <a:buClr>
                <a:srgbClr val="006600"/>
              </a:buClr>
              <a:buSzPct val="90000"/>
              <a:buFont typeface="Wingdings" panose="05000000000000000000" pitchFamily="2" charset="2"/>
              <a:buChar char="u"/>
              <a:defRPr/>
            </a:pPr>
            <a:r>
              <a:rPr kumimoji="0" lang="en-US" altLang="zh-CN" sz="14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rPr>
              <a:t>Pattern Recognition Letter</a:t>
            </a:r>
            <a:endParaRPr kumimoji="0" lang="en-US" altLang="zh-CN" sz="1400" b="0" i="0" u="none" strike="noStrike" kern="1200" cap="none" spc="0" normalizeH="0" baseline="0" noProof="0" dirty="0">
              <a:ln>
                <a:noFill/>
              </a:ln>
              <a:solidFill>
                <a:srgbClr val="0033CC"/>
              </a:solidFill>
              <a:effectLst/>
              <a:uLnTx/>
              <a:uFillTx/>
              <a:latin typeface="Book Antiqua" panose="02040602050305030304"/>
              <a:ea typeface="华文中宋" panose="02010600040101010101" pitchFamily="2" charset="-122"/>
              <a:cs typeface="+mn-cs"/>
            </a:endParaRPr>
          </a:p>
          <a:p>
            <a:pPr marL="342900" marR="0" lvl="0" indent="-342900" algn="l" defTabSz="914400" rtl="0" eaLnBrk="1" fontAlgn="base" latinLnBrk="0" hangingPunct="1">
              <a:lnSpc>
                <a:spcPct val="90000"/>
              </a:lnSpc>
              <a:spcBef>
                <a:spcPct val="20000"/>
              </a:spcBef>
              <a:spcAft>
                <a:spcPct val="0"/>
              </a:spcAft>
              <a:buClr>
                <a:srgbClr val="006600"/>
              </a:buClr>
              <a:buSzPct val="90000"/>
              <a:buFont typeface="Wingdings" panose="05000000000000000000" pitchFamily="2" charset="2"/>
              <a:buChar char="p"/>
              <a:defRPr/>
            </a:pPr>
            <a:endParaRPr kumimoji="0" lang="zh-CN" altLang="en-US" sz="2000" b="0" i="0" u="none" strike="noStrike" kern="1200" cap="none" spc="0" normalizeH="0" baseline="0" noProof="0" dirty="0">
              <a:ln>
                <a:noFill/>
              </a:ln>
              <a:solidFill>
                <a:srgbClr val="0066CC"/>
              </a:solidFill>
              <a:effectLst/>
              <a:uLnTx/>
              <a:uFillTx/>
              <a:latin typeface="Book Antiqua" panose="02040602050305030304"/>
              <a:ea typeface="华文中宋" panose="02010600040101010101" pitchFamily="2" charset="-122"/>
              <a:cs typeface="+mn-cs"/>
            </a:endParaRPr>
          </a:p>
        </p:txBody>
      </p:sp>
      <p:sp>
        <p:nvSpPr>
          <p:cNvPr id="11" name="文本框 10"/>
          <p:cNvSpPr txBox="1"/>
          <p:nvPr/>
        </p:nvSpPr>
        <p:spPr>
          <a:xfrm>
            <a:off x="5429752" y="184016"/>
            <a:ext cx="1246216"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了解进展</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8F63A3B-78C7-47BE-AE5E-E10140E04643}" type="slidenum">
              <a:rPr lang="en-US" smtClean="0">
                <a:latin typeface="微软雅黑" panose="020B0503020204020204" pitchFamily="34" charset="-122"/>
                <a:ea typeface="微软雅黑" panose="020B0503020204020204" pitchFamily="34" charset="-122"/>
              </a:rPr>
            </a:fld>
            <a:endParaRPr lang="en-US" dirty="0">
              <a:latin typeface="微软雅黑" panose="020B0503020204020204" pitchFamily="34" charset="-122"/>
              <a:ea typeface="微软雅黑" panose="020B0503020204020204" pitchFamily="34" charset="-122"/>
            </a:endParaRPr>
          </a:p>
        </p:txBody>
      </p:sp>
      <p:sp>
        <p:nvSpPr>
          <p:cNvPr id="3" name="矩形 2"/>
          <p:cNvSpPr/>
          <p:nvPr/>
        </p:nvSpPr>
        <p:spPr>
          <a:xfrm>
            <a:off x="670404" y="108335"/>
            <a:ext cx="3425346" cy="369332"/>
          </a:xfrm>
          <a:prstGeom prst="rect">
            <a:avLst/>
          </a:prstGeom>
        </p:spPr>
        <p:txBody>
          <a:bodyPr wrap="square">
            <a:spAutoFit/>
          </a:bodyPr>
          <a:lstStyle/>
          <a:p>
            <a:r>
              <a:rPr lang="zh-CN" altLang="en-US" b="1" dirty="0">
                <a:solidFill>
                  <a:srgbClr val="000000"/>
                </a:solidFill>
                <a:latin typeface="微软雅黑" panose="020B0503020204020204" pitchFamily="34" charset="-122"/>
                <a:ea typeface="微软雅黑" panose="020B0503020204020204" pitchFamily="34" charset="-122"/>
              </a:rPr>
              <a:t>七</a:t>
            </a:r>
            <a:r>
              <a:rPr lang="zh-CN" altLang="en-US" b="1" dirty="0">
                <a:solidFill>
                  <a:srgbClr val="000066"/>
                </a:solidFill>
                <a:latin typeface="微软雅黑" panose="020B0503020204020204" pitchFamily="34" charset="-122"/>
                <a:ea typeface="微软雅黑" panose="020B0503020204020204" pitchFamily="34" charset="-122"/>
              </a:rPr>
              <a:t>、学会获取学习资源</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4" name="矩形 3"/>
          <p:cNvSpPr/>
          <p:nvPr/>
        </p:nvSpPr>
        <p:spPr>
          <a:xfrm>
            <a:off x="329764" y="538443"/>
            <a:ext cx="1396536" cy="369332"/>
          </a:xfrm>
          <a:prstGeom prst="rect">
            <a:avLst/>
          </a:prstGeom>
        </p:spPr>
        <p:txBody>
          <a:bodyPr wrap="none">
            <a:spAutoFit/>
          </a:bodyPr>
          <a:lstStyle/>
          <a:p>
            <a:pPr marL="285750" indent="-285750">
              <a:buFont typeface="Wingdings" panose="05000000000000000000" pitchFamily="2" charset="2"/>
              <a:buChar char="p"/>
            </a:pPr>
            <a:r>
              <a:rPr lang="zh-CN" altLang="en-US" b="1" dirty="0">
                <a:solidFill>
                  <a:srgbClr val="000066"/>
                </a:solidFill>
                <a:latin typeface="微软雅黑" panose="020B0503020204020204" pitchFamily="34" charset="-122"/>
                <a:ea typeface="微软雅黑" panose="020B0503020204020204" pitchFamily="34" charset="-122"/>
              </a:rPr>
              <a:t>网上资源</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455147" y="184016"/>
            <a:ext cx="1271616"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网上资源</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298450" y="968551"/>
            <a:ext cx="6261100" cy="3280898"/>
          </a:xfrm>
          <a:prstGeom prst="rect">
            <a:avLst/>
          </a:prstGeom>
        </p:spPr>
        <p:txBody>
          <a:bodyPr wrap="square">
            <a:spAutoFit/>
          </a:bodyPr>
          <a:lstStyle/>
          <a:p>
            <a:pPr marL="285750" lvl="0" indent="-285750" fontAlgn="base">
              <a:lnSpc>
                <a:spcPct val="90000"/>
              </a:lnSpc>
              <a:spcBef>
                <a:spcPct val="20000"/>
              </a:spcBef>
              <a:spcAft>
                <a:spcPct val="0"/>
              </a:spcAft>
              <a:buClr>
                <a:srgbClr val="006600"/>
              </a:buClr>
              <a:buSzPct val="90000"/>
              <a:buFont typeface="Wingdings" panose="05000000000000000000" pitchFamily="2" charset="2"/>
              <a:buChar char="n"/>
            </a:pPr>
            <a:r>
              <a:rPr lang="en-US" altLang="zh-CN" sz="1400" dirty="0">
                <a:solidFill>
                  <a:srgbClr val="0066CC"/>
                </a:solidFill>
                <a:latin typeface="Book Antiqua" panose="02040602050305030304"/>
                <a:ea typeface="华文中宋" panose="02010600040101010101" pitchFamily="2" charset="-122"/>
              </a:rPr>
              <a:t>Google search     computer vision</a:t>
            </a:r>
            <a:endParaRPr lang="en-US" altLang="zh-CN" sz="1400" dirty="0">
              <a:solidFill>
                <a:srgbClr val="0066CC"/>
              </a:solidFill>
              <a:latin typeface="Book Antiqua" panose="02040602050305030304"/>
              <a:ea typeface="华文中宋" panose="02010600040101010101" pitchFamily="2" charset="-122"/>
            </a:endParaRPr>
          </a:p>
          <a:p>
            <a:pPr marL="742950" lvl="1" indent="-285750" fontAlgn="base">
              <a:lnSpc>
                <a:spcPct val="90000"/>
              </a:lnSpc>
              <a:spcBef>
                <a:spcPct val="20000"/>
              </a:spcBef>
              <a:spcAft>
                <a:spcPct val="0"/>
              </a:spcAft>
              <a:buClr>
                <a:srgbClr val="006600"/>
              </a:buClr>
              <a:buSzPct val="90000"/>
              <a:buFont typeface="Wingdings" panose="05000000000000000000" pitchFamily="2" charset="2"/>
              <a:buChar char="u"/>
            </a:pPr>
            <a:r>
              <a:rPr lang="en-US" altLang="zh-CN" sz="1400" dirty="0">
                <a:solidFill>
                  <a:srgbClr val="0033CC"/>
                </a:solidFill>
                <a:latin typeface="Book Antiqua" panose="02040602050305030304"/>
                <a:ea typeface="华文中宋" panose="02010600040101010101" pitchFamily="2" charset="-122"/>
                <a:hlinkClick r:id="rId1" action="ppaction://hlinkfile"/>
              </a:rPr>
              <a:t>Computer vision homepage</a:t>
            </a:r>
            <a:endParaRPr lang="en-US" altLang="zh-CN" sz="1400" dirty="0">
              <a:solidFill>
                <a:srgbClr val="0033CC"/>
              </a:solidFill>
              <a:latin typeface="Book Antiqua" panose="02040602050305030304"/>
              <a:ea typeface="华文中宋" panose="02010600040101010101" pitchFamily="2" charset="-122"/>
            </a:endParaRPr>
          </a:p>
          <a:p>
            <a:pPr marL="742950" lvl="1" indent="-285750" fontAlgn="base">
              <a:lnSpc>
                <a:spcPct val="90000"/>
              </a:lnSpc>
              <a:spcBef>
                <a:spcPct val="20000"/>
              </a:spcBef>
              <a:spcAft>
                <a:spcPct val="0"/>
              </a:spcAft>
              <a:buClr>
                <a:srgbClr val="006600"/>
              </a:buClr>
              <a:buSzPct val="90000"/>
              <a:buFont typeface="Wingdings" panose="05000000000000000000" pitchFamily="2" charset="2"/>
              <a:buChar char="u"/>
            </a:pPr>
            <a:r>
              <a:rPr lang="en-US" altLang="zh-CN" sz="1400" dirty="0">
                <a:solidFill>
                  <a:srgbClr val="0033CC"/>
                </a:solidFill>
                <a:latin typeface="Book Antiqua" panose="02040602050305030304"/>
                <a:ea typeface="华文中宋" panose="02010600040101010101" pitchFamily="2" charset="-122"/>
                <a:hlinkClick r:id="rId2" action="ppaction://hlinkfile"/>
              </a:rPr>
              <a:t>Computer vision online</a:t>
            </a:r>
            <a:endParaRPr lang="en-US" altLang="zh-CN" sz="1400" dirty="0">
              <a:solidFill>
                <a:srgbClr val="0033CC"/>
              </a:solidFill>
              <a:latin typeface="Book Antiqua" panose="02040602050305030304"/>
              <a:ea typeface="华文中宋" panose="02010600040101010101" pitchFamily="2" charset="-122"/>
            </a:endParaRPr>
          </a:p>
          <a:p>
            <a:pPr marL="742950" lvl="1" indent="-285750" fontAlgn="base">
              <a:lnSpc>
                <a:spcPct val="90000"/>
              </a:lnSpc>
              <a:spcBef>
                <a:spcPct val="20000"/>
              </a:spcBef>
              <a:spcAft>
                <a:spcPct val="0"/>
              </a:spcAft>
              <a:buClr>
                <a:srgbClr val="006600"/>
              </a:buClr>
              <a:buSzPct val="90000"/>
              <a:buFont typeface="Wingdings" panose="05000000000000000000" pitchFamily="2" charset="2"/>
              <a:buChar char="u"/>
            </a:pPr>
            <a:r>
              <a:rPr lang="en-US" altLang="zh-CN" sz="1400" dirty="0">
                <a:solidFill>
                  <a:srgbClr val="0033CC"/>
                </a:solidFill>
                <a:latin typeface="Book Antiqua" panose="02040602050305030304"/>
                <a:ea typeface="华文中宋" panose="02010600040101010101" pitchFamily="2" charset="-122"/>
                <a:hlinkClick r:id="rId3" action="ppaction://hlinkfile"/>
              </a:rPr>
              <a:t>Computer vision source codes</a:t>
            </a:r>
            <a:endParaRPr lang="en-US" altLang="zh-CN" sz="1400" dirty="0">
              <a:solidFill>
                <a:srgbClr val="0033CC"/>
              </a:solidFill>
              <a:latin typeface="Book Antiqua" panose="02040602050305030304"/>
              <a:ea typeface="华文中宋" panose="02010600040101010101" pitchFamily="2" charset="-122"/>
            </a:endParaRPr>
          </a:p>
          <a:p>
            <a:pPr marL="742950" lvl="1" indent="-285750" fontAlgn="base">
              <a:lnSpc>
                <a:spcPct val="90000"/>
              </a:lnSpc>
              <a:spcBef>
                <a:spcPct val="20000"/>
              </a:spcBef>
              <a:spcAft>
                <a:spcPct val="0"/>
              </a:spcAft>
              <a:buClr>
                <a:srgbClr val="006600"/>
              </a:buClr>
              <a:buSzPct val="90000"/>
              <a:buFont typeface="Wingdings" panose="05000000000000000000" pitchFamily="2" charset="2"/>
              <a:buChar char="u"/>
            </a:pPr>
            <a:r>
              <a:rPr lang="en-US" altLang="zh-CN" sz="1400" dirty="0">
                <a:solidFill>
                  <a:srgbClr val="0033CC"/>
                </a:solidFill>
                <a:latin typeface="Book Antiqua" panose="02040602050305030304"/>
                <a:ea typeface="华文中宋" panose="02010600040101010101" pitchFamily="2" charset="-122"/>
                <a:hlinkClick r:id="rId4" action="ppaction://hlinkfile"/>
              </a:rPr>
              <a:t>Computer vision test data</a:t>
            </a:r>
            <a:endParaRPr lang="en-US" altLang="zh-CN" sz="1400" dirty="0">
              <a:solidFill>
                <a:srgbClr val="0033CC"/>
              </a:solidFill>
              <a:latin typeface="Book Antiqua" panose="02040602050305030304"/>
              <a:ea typeface="华文中宋" panose="02010600040101010101" pitchFamily="2" charset="-122"/>
            </a:endParaRPr>
          </a:p>
          <a:p>
            <a:pPr marL="742950" lvl="1" indent="-285750" fontAlgn="base">
              <a:lnSpc>
                <a:spcPct val="90000"/>
              </a:lnSpc>
              <a:spcBef>
                <a:spcPct val="20000"/>
              </a:spcBef>
              <a:spcAft>
                <a:spcPct val="0"/>
              </a:spcAft>
              <a:buClr>
                <a:srgbClr val="006600"/>
              </a:buClr>
              <a:buSzPct val="90000"/>
              <a:buFont typeface="Wingdings" panose="05000000000000000000" pitchFamily="2" charset="2"/>
              <a:buChar char="u"/>
            </a:pPr>
            <a:r>
              <a:rPr lang="en-US" altLang="zh-CN" sz="1400" dirty="0">
                <a:solidFill>
                  <a:srgbClr val="0033CC"/>
                </a:solidFill>
                <a:latin typeface="Book Antiqua" panose="02040602050305030304"/>
                <a:ea typeface="华文中宋" panose="02010600040101010101" pitchFamily="2" charset="-122"/>
              </a:rPr>
              <a:t>Computer vision ….</a:t>
            </a:r>
            <a:endParaRPr lang="en-US" altLang="zh-CN" sz="1400" dirty="0">
              <a:solidFill>
                <a:srgbClr val="0033CC"/>
              </a:solidFill>
              <a:latin typeface="Book Antiqua" panose="02040602050305030304"/>
              <a:ea typeface="华文中宋" panose="02010600040101010101" pitchFamily="2" charset="-122"/>
            </a:endParaRPr>
          </a:p>
          <a:p>
            <a:pPr marL="285750" lvl="0" indent="-285750" fontAlgn="base">
              <a:lnSpc>
                <a:spcPct val="90000"/>
              </a:lnSpc>
              <a:spcBef>
                <a:spcPct val="20000"/>
              </a:spcBef>
              <a:spcAft>
                <a:spcPct val="0"/>
              </a:spcAft>
              <a:buClr>
                <a:srgbClr val="006600"/>
              </a:buClr>
              <a:buSzPct val="90000"/>
              <a:buFont typeface="Wingdings" panose="05000000000000000000" pitchFamily="2" charset="2"/>
              <a:buChar char="n"/>
            </a:pPr>
            <a:r>
              <a:rPr lang="en-US" altLang="zh-CN" sz="1400" dirty="0">
                <a:solidFill>
                  <a:srgbClr val="0066CC"/>
                </a:solidFill>
                <a:latin typeface="Book Antiqua" panose="02040602050305030304"/>
                <a:ea typeface="华文中宋" panose="02010600040101010101" pitchFamily="2" charset="-122"/>
              </a:rPr>
              <a:t>Paper search  </a:t>
            </a:r>
            <a:r>
              <a:rPr lang="en-US" altLang="zh-CN" sz="1400" dirty="0">
                <a:solidFill>
                  <a:srgbClr val="0066CC"/>
                </a:solidFill>
                <a:latin typeface="Book Antiqua" panose="02040602050305030304"/>
                <a:ea typeface="华文中宋" panose="02010600040101010101" pitchFamily="2" charset="-122"/>
                <a:hlinkClick r:id="rId5"/>
              </a:rPr>
              <a:t>http://www.researchindex.com</a:t>
            </a:r>
            <a:endParaRPr lang="en-US" altLang="zh-CN" sz="1400" dirty="0">
              <a:solidFill>
                <a:srgbClr val="0066CC"/>
              </a:solidFill>
              <a:latin typeface="Book Antiqua" panose="02040602050305030304"/>
              <a:ea typeface="华文中宋" panose="02010600040101010101" pitchFamily="2" charset="-122"/>
            </a:endParaRPr>
          </a:p>
          <a:p>
            <a:pPr marL="285750" lvl="0" indent="-285750" fontAlgn="base">
              <a:lnSpc>
                <a:spcPct val="90000"/>
              </a:lnSpc>
              <a:spcBef>
                <a:spcPct val="20000"/>
              </a:spcBef>
              <a:spcAft>
                <a:spcPct val="0"/>
              </a:spcAft>
              <a:buClr>
                <a:srgbClr val="006600"/>
              </a:buClr>
              <a:buSzPct val="90000"/>
              <a:buFont typeface="Wingdings" panose="05000000000000000000" pitchFamily="2" charset="2"/>
              <a:buChar char="n"/>
            </a:pPr>
            <a:r>
              <a:rPr lang="zh-CN" altLang="en-US" sz="1400" dirty="0">
                <a:solidFill>
                  <a:srgbClr val="0066CC"/>
                </a:solidFill>
                <a:latin typeface="Book Antiqua" panose="02040602050305030304"/>
                <a:ea typeface="华文中宋" panose="02010600040101010101" pitchFamily="2" charset="-122"/>
              </a:rPr>
              <a:t>编程学习网站</a:t>
            </a:r>
            <a:endParaRPr lang="zh-CN" altLang="en-US" sz="1400" dirty="0">
              <a:solidFill>
                <a:srgbClr val="0066CC"/>
              </a:solidFill>
              <a:latin typeface="Book Antiqua" panose="02040602050305030304"/>
              <a:ea typeface="华文中宋" panose="02010600040101010101" pitchFamily="2" charset="-122"/>
            </a:endParaRPr>
          </a:p>
          <a:p>
            <a:pPr marL="742950" lvl="1" indent="-285750" fontAlgn="base">
              <a:lnSpc>
                <a:spcPct val="90000"/>
              </a:lnSpc>
              <a:spcBef>
                <a:spcPct val="20000"/>
              </a:spcBef>
              <a:spcAft>
                <a:spcPct val="0"/>
              </a:spcAft>
              <a:buClr>
                <a:srgbClr val="006600"/>
              </a:buClr>
              <a:buSzPct val="90000"/>
              <a:buFont typeface="Wingdings" panose="05000000000000000000" pitchFamily="2" charset="2"/>
              <a:buChar char="u"/>
            </a:pPr>
            <a:r>
              <a:rPr lang="en-US" altLang="zh-CN" sz="1400" dirty="0">
                <a:solidFill>
                  <a:srgbClr val="0033CC"/>
                </a:solidFill>
                <a:latin typeface="Book Antiqua" panose="02040602050305030304"/>
                <a:ea typeface="华文中宋" panose="02010600040101010101" pitchFamily="2" charset="-122"/>
                <a:hlinkClick r:id="rId6"/>
              </a:rPr>
              <a:t>http://www.csdn.net/</a:t>
            </a:r>
            <a:r>
              <a:rPr lang="en-US" altLang="zh-CN" sz="1400" dirty="0">
                <a:solidFill>
                  <a:srgbClr val="0033CC"/>
                </a:solidFill>
                <a:latin typeface="Book Antiqua" panose="02040602050305030304"/>
                <a:ea typeface="华文中宋" panose="02010600040101010101" pitchFamily="2" charset="-122"/>
              </a:rPr>
              <a:t>(</a:t>
            </a:r>
            <a:r>
              <a:rPr lang="zh-CN" altLang="en-US" sz="1400" dirty="0">
                <a:solidFill>
                  <a:srgbClr val="0033CC"/>
                </a:solidFill>
                <a:latin typeface="Book Antiqua" panose="02040602050305030304"/>
                <a:ea typeface="华文中宋" panose="02010600040101010101" pitchFamily="2" charset="-122"/>
              </a:rPr>
              <a:t>解决</a:t>
            </a:r>
            <a:r>
              <a:rPr lang="en-US" altLang="zh-CN" sz="1400" dirty="0">
                <a:solidFill>
                  <a:srgbClr val="0033CC"/>
                </a:solidFill>
                <a:latin typeface="Book Antiqua" panose="02040602050305030304"/>
                <a:ea typeface="华文中宋" panose="02010600040101010101" pitchFamily="2" charset="-122"/>
              </a:rPr>
              <a:t>C++</a:t>
            </a:r>
            <a:r>
              <a:rPr lang="zh-CN" altLang="en-US" sz="1400" dirty="0">
                <a:solidFill>
                  <a:srgbClr val="0033CC"/>
                </a:solidFill>
                <a:latin typeface="Book Antiqua" panose="02040602050305030304"/>
                <a:ea typeface="华文中宋" panose="02010600040101010101" pitchFamily="2" charset="-122"/>
              </a:rPr>
              <a:t>的问题</a:t>
            </a:r>
            <a:r>
              <a:rPr lang="en-US" altLang="zh-CN" sz="1400" dirty="0">
                <a:solidFill>
                  <a:srgbClr val="0033CC"/>
                </a:solidFill>
                <a:latin typeface="Book Antiqua" panose="02040602050305030304"/>
                <a:ea typeface="华文中宋" panose="02010600040101010101" pitchFamily="2" charset="-122"/>
              </a:rPr>
              <a:t>)</a:t>
            </a:r>
            <a:endParaRPr lang="en-US" altLang="zh-CN" sz="1400" dirty="0">
              <a:solidFill>
                <a:srgbClr val="0033CC"/>
              </a:solidFill>
              <a:latin typeface="Book Antiqua" panose="02040602050305030304"/>
              <a:ea typeface="华文中宋" panose="02010600040101010101" pitchFamily="2" charset="-122"/>
            </a:endParaRPr>
          </a:p>
          <a:p>
            <a:pPr marL="742950" lvl="1" indent="-285750" fontAlgn="base">
              <a:lnSpc>
                <a:spcPct val="90000"/>
              </a:lnSpc>
              <a:spcBef>
                <a:spcPct val="20000"/>
              </a:spcBef>
              <a:spcAft>
                <a:spcPct val="0"/>
              </a:spcAft>
              <a:buClr>
                <a:srgbClr val="006600"/>
              </a:buClr>
              <a:buSzPct val="90000"/>
              <a:buFont typeface="Wingdings" panose="05000000000000000000" pitchFamily="2" charset="2"/>
              <a:buChar char="u"/>
            </a:pPr>
            <a:r>
              <a:rPr lang="en-US" altLang="zh-CN" sz="1400" dirty="0">
                <a:solidFill>
                  <a:srgbClr val="0033CC"/>
                </a:solidFill>
                <a:latin typeface="Book Antiqua" panose="02040602050305030304"/>
                <a:ea typeface="华文中宋" panose="02010600040101010101" pitchFamily="2" charset="-122"/>
                <a:hlinkClick r:id="rId7"/>
              </a:rPr>
              <a:t>http://www.vckbase.com/</a:t>
            </a:r>
            <a:r>
              <a:rPr lang="en-US" altLang="zh-CN" sz="1400" dirty="0">
                <a:solidFill>
                  <a:srgbClr val="0033CC"/>
                </a:solidFill>
                <a:latin typeface="Book Antiqua" panose="02040602050305030304"/>
                <a:ea typeface="华文中宋" panose="02010600040101010101" pitchFamily="2" charset="-122"/>
              </a:rPr>
              <a:t>(</a:t>
            </a:r>
            <a:r>
              <a:rPr lang="zh-CN" altLang="en-US" sz="1400" dirty="0">
                <a:solidFill>
                  <a:srgbClr val="0033CC"/>
                </a:solidFill>
                <a:latin typeface="Book Antiqua" panose="02040602050305030304"/>
                <a:ea typeface="华文中宋" panose="02010600040101010101" pitchFamily="2" charset="-122"/>
              </a:rPr>
              <a:t>一些现成的代码和类</a:t>
            </a:r>
            <a:r>
              <a:rPr lang="en-US" altLang="zh-CN" sz="1400" dirty="0">
                <a:solidFill>
                  <a:srgbClr val="0033CC"/>
                </a:solidFill>
                <a:latin typeface="Book Antiqua" panose="02040602050305030304"/>
                <a:ea typeface="华文中宋" panose="02010600040101010101" pitchFamily="2" charset="-122"/>
              </a:rPr>
              <a:t>,</a:t>
            </a:r>
            <a:r>
              <a:rPr lang="zh-CN" altLang="en-US" sz="1400" dirty="0">
                <a:solidFill>
                  <a:srgbClr val="0033CC"/>
                </a:solidFill>
                <a:latin typeface="Book Antiqua" panose="02040602050305030304"/>
                <a:ea typeface="华文中宋" panose="02010600040101010101" pitchFamily="2" charset="-122"/>
              </a:rPr>
              <a:t>还有一些技术文章</a:t>
            </a:r>
            <a:r>
              <a:rPr lang="en-US" altLang="zh-CN" sz="1400" dirty="0">
                <a:solidFill>
                  <a:srgbClr val="0033CC"/>
                </a:solidFill>
                <a:latin typeface="Book Antiqua" panose="02040602050305030304"/>
                <a:ea typeface="华文中宋" panose="02010600040101010101" pitchFamily="2" charset="-122"/>
              </a:rPr>
              <a:t>,</a:t>
            </a:r>
            <a:r>
              <a:rPr lang="zh-CN" altLang="en-US" sz="1400" dirty="0">
                <a:solidFill>
                  <a:srgbClr val="0033CC"/>
                </a:solidFill>
                <a:latin typeface="Book Antiqua" panose="02040602050305030304"/>
                <a:ea typeface="华文中宋" panose="02010600040101010101" pitchFamily="2" charset="-122"/>
              </a:rPr>
              <a:t>偏重于应用</a:t>
            </a:r>
            <a:r>
              <a:rPr lang="en-US" altLang="zh-CN" sz="1400" dirty="0">
                <a:solidFill>
                  <a:srgbClr val="0033CC"/>
                </a:solidFill>
                <a:latin typeface="Book Antiqua" panose="02040602050305030304"/>
                <a:ea typeface="华文中宋" panose="02010600040101010101" pitchFamily="2" charset="-122"/>
              </a:rPr>
              <a:t>,</a:t>
            </a:r>
            <a:r>
              <a:rPr lang="zh-CN" altLang="en-US" sz="1400" dirty="0">
                <a:solidFill>
                  <a:srgbClr val="0033CC"/>
                </a:solidFill>
                <a:latin typeface="Book Antiqua" panose="02040602050305030304"/>
                <a:ea typeface="华文中宋" panose="02010600040101010101" pitchFamily="2" charset="-122"/>
              </a:rPr>
              <a:t>比如美化和一些类的使用技巧</a:t>
            </a:r>
            <a:r>
              <a:rPr lang="en-US" altLang="zh-CN" sz="1400" dirty="0">
                <a:solidFill>
                  <a:srgbClr val="0033CC"/>
                </a:solidFill>
                <a:latin typeface="Book Antiqua" panose="02040602050305030304"/>
                <a:ea typeface="华文中宋" panose="02010600040101010101" pitchFamily="2" charset="-122"/>
              </a:rPr>
              <a:t>,</a:t>
            </a:r>
            <a:r>
              <a:rPr lang="zh-CN" altLang="en-US" sz="1400" dirty="0">
                <a:solidFill>
                  <a:srgbClr val="0033CC"/>
                </a:solidFill>
                <a:latin typeface="Book Antiqua" panose="02040602050305030304"/>
                <a:ea typeface="华文中宋" panose="02010600040101010101" pitchFamily="2" charset="-122"/>
              </a:rPr>
              <a:t>而不是算法</a:t>
            </a:r>
            <a:r>
              <a:rPr lang="en-US" altLang="zh-CN" sz="1400" dirty="0">
                <a:solidFill>
                  <a:srgbClr val="0033CC"/>
                </a:solidFill>
                <a:latin typeface="Book Antiqua" panose="02040602050305030304"/>
                <a:ea typeface="华文中宋" panose="02010600040101010101" pitchFamily="2" charset="-122"/>
              </a:rPr>
              <a:t>.)</a:t>
            </a:r>
            <a:endParaRPr lang="en-US" altLang="zh-CN" sz="1400" dirty="0">
              <a:solidFill>
                <a:srgbClr val="0033CC"/>
              </a:solidFill>
              <a:latin typeface="Book Antiqua" panose="02040602050305030304"/>
              <a:ea typeface="华文中宋" panose="02010600040101010101" pitchFamily="2" charset="-122"/>
            </a:endParaRPr>
          </a:p>
          <a:p>
            <a:pPr marL="742950" lvl="1" indent="-285750" fontAlgn="base">
              <a:lnSpc>
                <a:spcPct val="90000"/>
              </a:lnSpc>
              <a:spcBef>
                <a:spcPct val="20000"/>
              </a:spcBef>
              <a:spcAft>
                <a:spcPct val="0"/>
              </a:spcAft>
              <a:buClr>
                <a:srgbClr val="006600"/>
              </a:buClr>
              <a:buSzPct val="90000"/>
              <a:buFont typeface="Wingdings" panose="05000000000000000000" pitchFamily="2" charset="2"/>
              <a:buChar char="u"/>
            </a:pPr>
            <a:r>
              <a:rPr lang="en-US" altLang="zh-CN" sz="1400" dirty="0">
                <a:solidFill>
                  <a:srgbClr val="0033CC"/>
                </a:solidFill>
                <a:latin typeface="Book Antiqua" panose="02040602050305030304"/>
                <a:ea typeface="华文中宋" panose="02010600040101010101" pitchFamily="2" charset="-122"/>
                <a:hlinkClick r:id="rId8"/>
              </a:rPr>
              <a:t>http://www.google.cn</a:t>
            </a:r>
            <a:endParaRPr lang="en-US" altLang="zh-CN" sz="1400" dirty="0">
              <a:solidFill>
                <a:srgbClr val="0033CC"/>
              </a:solidFill>
              <a:latin typeface="Book Antiqua" panose="02040602050305030304"/>
              <a:ea typeface="华文中宋" panose="02010600040101010101" pitchFamily="2" charset="-122"/>
            </a:endParaRPr>
          </a:p>
          <a:p>
            <a:pPr marL="742950" lvl="1" indent="-285750" fontAlgn="base">
              <a:lnSpc>
                <a:spcPct val="90000"/>
              </a:lnSpc>
              <a:spcBef>
                <a:spcPct val="20000"/>
              </a:spcBef>
              <a:spcAft>
                <a:spcPct val="0"/>
              </a:spcAft>
              <a:buClr>
                <a:srgbClr val="006600"/>
              </a:buClr>
              <a:buSzPct val="90000"/>
              <a:buFont typeface="Wingdings" panose="05000000000000000000" pitchFamily="2" charset="2"/>
              <a:buChar char="u"/>
            </a:pPr>
            <a:r>
              <a:rPr lang="en-US" altLang="zh-CN" sz="1400" dirty="0">
                <a:solidFill>
                  <a:srgbClr val="0033CC"/>
                </a:solidFill>
                <a:latin typeface="Book Antiqua" panose="02040602050305030304"/>
                <a:ea typeface="华文中宋" panose="02010600040101010101" pitchFamily="2" charset="-122"/>
                <a:hlinkClick r:id="rId9"/>
              </a:rPr>
              <a:t>http://msdn.microsoft.com/en-us/visualc/default.aspx</a:t>
            </a:r>
            <a:r>
              <a:rPr lang="en-US" altLang="zh-CN" sz="1400" dirty="0">
                <a:solidFill>
                  <a:srgbClr val="0033CC"/>
                </a:solidFill>
                <a:latin typeface="Book Antiqua" panose="02040602050305030304"/>
                <a:ea typeface="华文中宋" panose="02010600040101010101" pitchFamily="2" charset="-122"/>
              </a:rPr>
              <a:t>(</a:t>
            </a:r>
            <a:r>
              <a:rPr lang="zh-CN" altLang="en-US" sz="1400" dirty="0">
                <a:solidFill>
                  <a:srgbClr val="0033CC"/>
                </a:solidFill>
                <a:latin typeface="Book Antiqua" panose="02040602050305030304"/>
                <a:ea typeface="华文中宋" panose="02010600040101010101" pitchFamily="2" charset="-122"/>
              </a:rPr>
              <a:t>官方</a:t>
            </a:r>
            <a:r>
              <a:rPr lang="en-US" altLang="zh-CN" sz="1400" dirty="0">
                <a:solidFill>
                  <a:srgbClr val="0033CC"/>
                </a:solidFill>
                <a:latin typeface="Book Antiqua" panose="02040602050305030304"/>
                <a:ea typeface="华文中宋" panose="02010600040101010101" pitchFamily="2" charset="-122"/>
              </a:rPr>
              <a:t>MSDN,</a:t>
            </a:r>
            <a:r>
              <a:rPr lang="zh-CN" altLang="en-US" sz="1400" dirty="0">
                <a:solidFill>
                  <a:srgbClr val="0033CC"/>
                </a:solidFill>
                <a:latin typeface="Book Antiqua" panose="02040602050305030304"/>
                <a:ea typeface="华文中宋" panose="02010600040101010101" pitchFamily="2" charset="-122"/>
              </a:rPr>
              <a:t>有很多</a:t>
            </a:r>
            <a:r>
              <a:rPr lang="en-US" altLang="zh-CN" sz="1400" dirty="0">
                <a:solidFill>
                  <a:srgbClr val="0033CC"/>
                </a:solidFill>
                <a:latin typeface="Book Antiqua" panose="02040602050305030304"/>
                <a:ea typeface="华文中宋" panose="02010600040101010101" pitchFamily="2" charset="-122"/>
              </a:rPr>
              <a:t>MSDN</a:t>
            </a:r>
            <a:r>
              <a:rPr lang="zh-CN" altLang="en-US" sz="1400" dirty="0">
                <a:solidFill>
                  <a:srgbClr val="0033CC"/>
                </a:solidFill>
                <a:latin typeface="Book Antiqua" panose="02040602050305030304"/>
                <a:ea typeface="华文中宋" panose="02010600040101010101" pitchFamily="2" charset="-122"/>
              </a:rPr>
              <a:t>上没有的内容</a:t>
            </a:r>
            <a:r>
              <a:rPr lang="en-US" altLang="zh-CN" sz="1400" dirty="0">
                <a:solidFill>
                  <a:srgbClr val="0033CC"/>
                </a:solidFill>
                <a:latin typeface="Book Antiqua" panose="02040602050305030304"/>
                <a:ea typeface="华文中宋" panose="02010600040101010101" pitchFamily="2" charset="-122"/>
              </a:rPr>
              <a:t>,</a:t>
            </a:r>
            <a:r>
              <a:rPr lang="zh-CN" altLang="en-US" sz="1400" dirty="0">
                <a:solidFill>
                  <a:srgbClr val="0033CC"/>
                </a:solidFill>
                <a:latin typeface="Book Antiqua" panose="02040602050305030304"/>
                <a:ea typeface="华文中宋" panose="02010600040101010101" pitchFamily="2" charset="-122"/>
              </a:rPr>
              <a:t>比如对</a:t>
            </a:r>
            <a:r>
              <a:rPr lang="en-US" altLang="zh-CN" sz="1400" dirty="0">
                <a:solidFill>
                  <a:srgbClr val="0033CC"/>
                </a:solidFill>
                <a:latin typeface="Book Antiqua" panose="02040602050305030304"/>
                <a:ea typeface="华文中宋" panose="02010600040101010101" pitchFamily="2" charset="-122"/>
              </a:rPr>
              <a:t>OFFICE</a:t>
            </a:r>
            <a:r>
              <a:rPr lang="zh-CN" altLang="en-US" sz="1400" dirty="0">
                <a:solidFill>
                  <a:srgbClr val="0033CC"/>
                </a:solidFill>
                <a:latin typeface="Book Antiqua" panose="02040602050305030304"/>
                <a:ea typeface="华文中宋" panose="02010600040101010101" pitchFamily="2" charset="-122"/>
              </a:rPr>
              <a:t>的编程操作</a:t>
            </a:r>
            <a:r>
              <a:rPr lang="en-US" altLang="zh-CN" sz="1400" dirty="0">
                <a:solidFill>
                  <a:srgbClr val="0033CC"/>
                </a:solidFill>
                <a:latin typeface="Book Antiqua" panose="02040602050305030304"/>
                <a:ea typeface="华文中宋" panose="02010600040101010101" pitchFamily="2" charset="-122"/>
              </a:rPr>
              <a:t>)</a:t>
            </a:r>
            <a:endParaRPr lang="en-US" altLang="zh-CN" sz="1400" dirty="0">
              <a:solidFill>
                <a:srgbClr val="0033CC"/>
              </a:solidFill>
              <a:latin typeface="Book Antiqua" panose="02040602050305030304"/>
              <a:ea typeface="华文中宋" panose="0201060004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8F63A3B-78C7-47BE-AE5E-E10140E04643}" type="slidenum">
              <a:rPr lang="en-US" smtClean="0"/>
            </a:fld>
            <a:endParaRPr lang="en-US" dirty="0"/>
          </a:p>
        </p:txBody>
      </p:sp>
      <p:sp>
        <p:nvSpPr>
          <p:cNvPr id="3" name="矩形 2"/>
          <p:cNvSpPr/>
          <p:nvPr/>
        </p:nvSpPr>
        <p:spPr>
          <a:xfrm>
            <a:off x="653271" y="88384"/>
            <a:ext cx="2262158" cy="369332"/>
          </a:xfrm>
          <a:prstGeom prst="rect">
            <a:avLst/>
          </a:prstGeom>
        </p:spPr>
        <p:txBody>
          <a:bodyPr wrap="none">
            <a:spAutoFit/>
          </a:bodyPr>
          <a:lstStyle/>
          <a:p>
            <a:pPr algn="ctr"/>
            <a:r>
              <a:rPr lang="zh-CN" altLang="en-US" b="1" dirty="0">
                <a:solidFill>
                  <a:srgbClr val="000000"/>
                </a:solidFill>
                <a:latin typeface="微软雅黑" panose="020B0503020204020204" pitchFamily="34" charset="-122"/>
                <a:ea typeface="微软雅黑" panose="020B0503020204020204" pitchFamily="34" charset="-122"/>
              </a:rPr>
              <a:t>一、</a:t>
            </a:r>
            <a:r>
              <a:rPr lang="zh-CN" altLang="en-US" b="1" dirty="0">
                <a:solidFill>
                  <a:srgbClr val="000066"/>
                </a:solidFill>
                <a:latin typeface="微软雅黑" panose="020B0503020204020204" pitchFamily="34" charset="-122"/>
                <a:ea typeface="微软雅黑" panose="020B0503020204020204" pitchFamily="34" charset="-122"/>
              </a:rPr>
              <a:t>认识和理解图像</a:t>
            </a:r>
            <a:endParaRPr lang="zh-CN" altLang="en-US" b="1" dirty="0">
              <a:solidFill>
                <a:srgbClr val="00000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5441950" y="189655"/>
            <a:ext cx="1057846"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图像类型</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 name="object 2"/>
          <p:cNvSpPr txBox="1">
            <a:spLocks noChangeArrowheads="1"/>
          </p:cNvSpPr>
          <p:nvPr/>
        </p:nvSpPr>
        <p:spPr bwMode="auto">
          <a:xfrm>
            <a:off x="762391" y="883586"/>
            <a:ext cx="5455529" cy="200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181610" rIns="0" bIns="0">
            <a:spAutoFit/>
          </a:bodyPr>
          <a:lstStyle>
            <a:lvl1pPr marL="12700">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marL="298450" indent="-285750" eaLnBrk="1" hangingPunct="1">
              <a:spcBef>
                <a:spcPts val="1425"/>
              </a:spcBef>
              <a:buClrTx/>
              <a:buSzTx/>
              <a:buFont typeface="Wingdings" panose="05000000000000000000" pitchFamily="2" charset="2"/>
              <a:buChar char="n"/>
            </a:pPr>
            <a:r>
              <a:rPr lang="zh-CN" altLang="zh-CN" sz="1600" b="1" dirty="0">
                <a:solidFill>
                  <a:srgbClr val="000066"/>
                </a:solidFill>
                <a:latin typeface="微软雅黑" panose="020B0503020204020204" pitchFamily="34" charset="-122"/>
                <a:ea typeface="微软雅黑" panose="020B0503020204020204" pitchFamily="34" charset="-122"/>
              </a:rPr>
              <a:t>单幅，静止，2-D，灰度图</a:t>
            </a:r>
            <a:r>
              <a:rPr lang="zh-CN" altLang="en-US" sz="1600" b="1" dirty="0">
                <a:solidFill>
                  <a:srgbClr val="000066"/>
                </a:solidFill>
                <a:latin typeface="微软雅黑" panose="020B0503020204020204" pitchFamily="34" charset="-122"/>
                <a:ea typeface="微软雅黑" panose="020B0503020204020204" pitchFamily="34" charset="-122"/>
              </a:rPr>
              <a:t>像</a:t>
            </a:r>
            <a:r>
              <a:rPr lang="zh-CN" altLang="zh-CN" sz="1600" b="1" dirty="0">
                <a:solidFill>
                  <a:srgbClr val="000066"/>
                </a:solidFill>
                <a:latin typeface="微软雅黑" panose="020B0503020204020204" pitchFamily="34" charset="-122"/>
                <a:ea typeface="微软雅黑" panose="020B0503020204020204" pitchFamily="34" charset="-122"/>
              </a:rPr>
              <a:t>f (x, y)</a:t>
            </a:r>
            <a:endParaRPr lang="zh-CN" altLang="zh-CN" sz="1600" b="1" dirty="0">
              <a:solidFill>
                <a:srgbClr val="000066"/>
              </a:solidFill>
              <a:latin typeface="微软雅黑" panose="020B0503020204020204" pitchFamily="34" charset="-122"/>
              <a:ea typeface="微软雅黑" panose="020B0503020204020204" pitchFamily="34" charset="-122"/>
            </a:endParaRPr>
          </a:p>
          <a:p>
            <a:pPr eaLnBrk="1" hangingPunct="1">
              <a:spcBef>
                <a:spcPts val="1700"/>
              </a:spcBef>
              <a:buClr>
                <a:srgbClr val="FFFF00"/>
              </a:buClr>
              <a:buSzPct val="80000"/>
              <a:buFont typeface="Arial" panose="020B0604020202020204" pitchFamily="34" charset="0"/>
              <a:buNone/>
            </a:pPr>
            <a:r>
              <a:rPr lang="en-US" altLang="zh-CN" sz="1600" b="1" dirty="0">
                <a:solidFill>
                  <a:srgbClr val="000066"/>
                </a:solidFill>
                <a:latin typeface="微软雅黑" panose="020B0503020204020204" pitchFamily="34" charset="-122"/>
                <a:ea typeface="微软雅黑" panose="020B0503020204020204" pitchFamily="34" charset="-122"/>
              </a:rPr>
              <a:t>      </a:t>
            </a:r>
            <a:r>
              <a:rPr lang="zh-CN" altLang="zh-CN" sz="1600" b="1" dirty="0">
                <a:solidFill>
                  <a:srgbClr val="000066"/>
                </a:solidFill>
                <a:latin typeface="微软雅黑" panose="020B0503020204020204" pitchFamily="34" charset="-122"/>
                <a:ea typeface="微软雅黑" panose="020B0503020204020204" pitchFamily="34" charset="-122"/>
              </a:rPr>
              <a:t>一般的图</a:t>
            </a:r>
            <a:r>
              <a:rPr lang="zh-CN" altLang="en-US" sz="1600" b="1" dirty="0">
                <a:solidFill>
                  <a:srgbClr val="000066"/>
                </a:solidFill>
                <a:latin typeface="微软雅黑" panose="020B0503020204020204" pitchFamily="34" charset="-122"/>
                <a:ea typeface="微软雅黑" panose="020B0503020204020204" pitchFamily="34" charset="-122"/>
              </a:rPr>
              <a:t>像</a:t>
            </a:r>
            <a:r>
              <a:rPr lang="zh-CN" altLang="zh-CN" sz="1600" b="1" dirty="0">
                <a:solidFill>
                  <a:srgbClr val="000066"/>
                </a:solidFill>
                <a:latin typeface="微软雅黑" panose="020B0503020204020204" pitchFamily="34" charset="-122"/>
                <a:ea typeface="微软雅黑" panose="020B0503020204020204" pitchFamily="34" charset="-122"/>
              </a:rPr>
              <a:t>表达函数（5-D有限函数）</a:t>
            </a:r>
            <a:endParaRPr lang="zh-CN" altLang="zh-CN" sz="1600" b="1" dirty="0">
              <a:solidFill>
                <a:srgbClr val="000066"/>
              </a:solidFill>
              <a:latin typeface="微软雅黑" panose="020B0503020204020204" pitchFamily="34" charset="-122"/>
              <a:ea typeface="微软雅黑" panose="020B0503020204020204" pitchFamily="34" charset="-122"/>
            </a:endParaRPr>
          </a:p>
          <a:p>
            <a:pPr algn="ctr" eaLnBrk="1" hangingPunct="1">
              <a:spcBef>
                <a:spcPts val="1165"/>
              </a:spcBef>
              <a:buClrTx/>
              <a:buSzTx/>
              <a:buFont typeface="Arial" panose="020B0604020202020204" pitchFamily="34" charset="0"/>
              <a:buNone/>
            </a:pPr>
            <a:r>
              <a:rPr lang="zh-CN" altLang="zh-CN" sz="1600" b="1" dirty="0">
                <a:solidFill>
                  <a:srgbClr val="000066"/>
                </a:solidFill>
                <a:latin typeface="微软雅黑" panose="020B0503020204020204" pitchFamily="34" charset="-122"/>
                <a:ea typeface="微软雅黑" panose="020B0503020204020204" pitchFamily="34" charset="-122"/>
              </a:rPr>
              <a:t>T(x, y, z, t, l )</a:t>
            </a:r>
            <a:endParaRPr lang="zh-CN" altLang="zh-CN" sz="1600" b="1" dirty="0">
              <a:solidFill>
                <a:srgbClr val="000066"/>
              </a:solidFill>
              <a:latin typeface="微软雅黑" panose="020B0503020204020204" pitchFamily="34" charset="-122"/>
              <a:ea typeface="微软雅黑" panose="020B0503020204020204" pitchFamily="34" charset="-122"/>
            </a:endParaRPr>
          </a:p>
          <a:p>
            <a:pPr eaLnBrk="1" hangingPunct="1">
              <a:lnSpc>
                <a:spcPct val="118000"/>
              </a:lnSpc>
              <a:spcBef>
                <a:spcPts val="1240"/>
              </a:spcBef>
              <a:buClrTx/>
              <a:buSzTx/>
              <a:buFont typeface="Arial" panose="020B0604020202020204" pitchFamily="34" charset="0"/>
              <a:buNone/>
            </a:pPr>
            <a:r>
              <a:rPr lang="en-US" altLang="zh-CN" sz="1600" b="1" dirty="0">
                <a:solidFill>
                  <a:srgbClr val="000066"/>
                </a:solidFill>
                <a:latin typeface="微软雅黑" panose="020B0503020204020204" pitchFamily="34" charset="-122"/>
                <a:ea typeface="微软雅黑" panose="020B0503020204020204" pitchFamily="34" charset="-122"/>
              </a:rPr>
              <a:t>      </a:t>
            </a:r>
            <a:r>
              <a:rPr lang="zh-CN" altLang="zh-CN" sz="1600" b="1" dirty="0">
                <a:solidFill>
                  <a:srgbClr val="000066"/>
                </a:solidFill>
                <a:latin typeface="微软雅黑" panose="020B0503020204020204" pitchFamily="34" charset="-122"/>
                <a:ea typeface="微软雅黑" panose="020B0503020204020204" pitchFamily="34" charset="-122"/>
              </a:rPr>
              <a:t>其中 x、y、z是空间变量</a:t>
            </a:r>
            <a:r>
              <a:rPr lang="zh-CN" altLang="en-US" sz="1600" b="1" dirty="0">
                <a:solidFill>
                  <a:srgbClr val="000066"/>
                </a:solidFill>
                <a:latin typeface="微软雅黑" panose="020B0503020204020204" pitchFamily="34" charset="-122"/>
                <a:ea typeface="微软雅黑" panose="020B0503020204020204" pitchFamily="34" charset="-122"/>
              </a:rPr>
              <a:t>；</a:t>
            </a:r>
            <a:r>
              <a:rPr lang="zh-CN" altLang="zh-CN" sz="1600" b="1" dirty="0">
                <a:solidFill>
                  <a:srgbClr val="000066"/>
                </a:solidFill>
                <a:latin typeface="微软雅黑" panose="020B0503020204020204" pitchFamily="34" charset="-122"/>
                <a:ea typeface="微软雅黑" panose="020B0503020204020204" pitchFamily="34" charset="-122"/>
              </a:rPr>
              <a:t>t</a:t>
            </a:r>
            <a:r>
              <a:rPr lang="zh-CN" altLang="en-US" sz="1600" b="1" dirty="0">
                <a:solidFill>
                  <a:srgbClr val="000066"/>
                </a:solidFill>
                <a:latin typeface="微软雅黑" panose="020B0503020204020204" pitchFamily="34" charset="-122"/>
                <a:ea typeface="微软雅黑" panose="020B0503020204020204" pitchFamily="34" charset="-122"/>
              </a:rPr>
              <a:t>表示</a:t>
            </a:r>
            <a:r>
              <a:rPr lang="zh-CN" altLang="zh-CN" sz="1600" b="1" dirty="0">
                <a:solidFill>
                  <a:srgbClr val="000066"/>
                </a:solidFill>
                <a:latin typeface="微软雅黑" panose="020B0503020204020204" pitchFamily="34" charset="-122"/>
                <a:ea typeface="微软雅黑" panose="020B0503020204020204" pitchFamily="34" charset="-122"/>
              </a:rPr>
              <a:t>时间变量</a:t>
            </a:r>
            <a:r>
              <a:rPr lang="zh-CN" altLang="en-US" sz="1600" b="1" dirty="0">
                <a:solidFill>
                  <a:srgbClr val="000066"/>
                </a:solidFill>
                <a:latin typeface="微软雅黑" panose="020B0503020204020204" pitchFamily="34" charset="-122"/>
                <a:ea typeface="微软雅黑" panose="020B0503020204020204" pitchFamily="34" charset="-122"/>
              </a:rPr>
              <a:t>；</a:t>
            </a:r>
            <a:r>
              <a:rPr lang="zh-CN" altLang="zh-CN" sz="1600" b="1" dirty="0">
                <a:solidFill>
                  <a:srgbClr val="000066"/>
                </a:solidFill>
                <a:latin typeface="微软雅黑" panose="020B0503020204020204" pitchFamily="34" charset="-122"/>
                <a:ea typeface="微软雅黑" panose="020B0503020204020204" pitchFamily="34" charset="-122"/>
              </a:rPr>
              <a:t>l</a:t>
            </a:r>
            <a:r>
              <a:rPr lang="zh-CN" altLang="en-US" sz="1600" b="1" dirty="0">
                <a:solidFill>
                  <a:srgbClr val="000066"/>
                </a:solidFill>
                <a:latin typeface="微软雅黑" panose="020B0503020204020204" pitchFamily="34" charset="-122"/>
                <a:ea typeface="微软雅黑" panose="020B0503020204020204" pitchFamily="34" charset="-122"/>
              </a:rPr>
              <a:t>表示</a:t>
            </a:r>
            <a:r>
              <a:rPr lang="zh-CN" altLang="zh-CN" sz="1600" b="1" dirty="0">
                <a:solidFill>
                  <a:srgbClr val="000066"/>
                </a:solidFill>
                <a:latin typeface="微软雅黑" panose="020B0503020204020204" pitchFamily="34" charset="-122"/>
                <a:ea typeface="微软雅黑" panose="020B0503020204020204" pitchFamily="34" charset="-122"/>
              </a:rPr>
              <a:t>波长</a:t>
            </a:r>
            <a:r>
              <a:rPr lang="en-US" altLang="zh-CN" sz="1600" b="1" dirty="0">
                <a:solidFill>
                  <a:srgbClr val="000066"/>
                </a:solidFill>
                <a:latin typeface="微软雅黑" panose="020B0503020204020204" pitchFamily="34" charset="-122"/>
                <a:ea typeface="微软雅黑" panose="020B0503020204020204" pitchFamily="34" charset="-122"/>
              </a:rPr>
              <a:t>    </a:t>
            </a:r>
            <a:r>
              <a:rPr lang="zh-CN" altLang="zh-CN" sz="1600" b="1" dirty="0">
                <a:solidFill>
                  <a:srgbClr val="000066"/>
                </a:solidFill>
                <a:latin typeface="微软雅黑" panose="020B0503020204020204" pitchFamily="34" charset="-122"/>
                <a:ea typeface="微软雅黑" panose="020B0503020204020204" pitchFamily="34" charset="-122"/>
              </a:rPr>
              <a:t>（对应频谱变量）</a:t>
            </a:r>
            <a:endParaRPr lang="zh-CN" altLang="zh-CN" sz="1600" b="1" dirty="0">
              <a:solidFill>
                <a:srgbClr val="000066"/>
              </a:solidFill>
              <a:latin typeface="微软雅黑" panose="020B0503020204020204" pitchFamily="34" charset="-122"/>
              <a:ea typeface="微软雅黑" panose="020B0503020204020204" pitchFamily="34" charset="-122"/>
            </a:endParaRPr>
          </a:p>
        </p:txBody>
      </p:sp>
      <p:sp>
        <p:nvSpPr>
          <p:cNvPr id="8" name="矩形 7"/>
          <p:cNvSpPr/>
          <p:nvPr/>
        </p:nvSpPr>
        <p:spPr>
          <a:xfrm>
            <a:off x="762391" y="2888750"/>
            <a:ext cx="6309839" cy="1526187"/>
          </a:xfrm>
          <a:prstGeom prst="rect">
            <a:avLst/>
          </a:prstGeom>
        </p:spPr>
        <p:txBody>
          <a:bodyPr wrap="square">
            <a:spAutoFit/>
          </a:bodyPr>
          <a:lstStyle/>
          <a:p>
            <a:pPr marL="285750" indent="-285750">
              <a:lnSpc>
                <a:spcPct val="150000"/>
              </a:lnSpc>
              <a:buFont typeface="Wingdings" panose="05000000000000000000" pitchFamily="2" charset="2"/>
              <a:buChar char="n"/>
            </a:pPr>
            <a:r>
              <a:rPr lang="en-US" altLang="zh-CN" sz="1600" b="1" dirty="0">
                <a:solidFill>
                  <a:srgbClr val="000066"/>
                </a:solidFill>
                <a:latin typeface="微软雅黑" panose="020B0503020204020204" pitchFamily="34" charset="-122"/>
                <a:ea typeface="微软雅黑" panose="020B0503020204020204" pitchFamily="34" charset="-122"/>
              </a:rPr>
              <a:t>2-D</a:t>
            </a:r>
            <a:r>
              <a:rPr lang="zh-CN" altLang="en-US" sz="1600" b="1" dirty="0">
                <a:solidFill>
                  <a:srgbClr val="000066"/>
                </a:solidFill>
                <a:latin typeface="微软雅黑" panose="020B0503020204020204" pitchFamily="34" charset="-122"/>
                <a:ea typeface="微软雅黑" panose="020B0503020204020204" pitchFamily="34" charset="-122"/>
              </a:rPr>
              <a:t>数组 </a:t>
            </a:r>
            <a:r>
              <a:rPr lang="en-US" altLang="zh-CN" sz="1600" b="1" dirty="0">
                <a:solidFill>
                  <a:srgbClr val="000066"/>
                </a:solidFill>
                <a:latin typeface="微软雅黑" panose="020B0503020204020204" pitchFamily="34" charset="-122"/>
                <a:ea typeface="微软雅黑" panose="020B0503020204020204" pitchFamily="34" charset="-122"/>
              </a:rPr>
              <a:t>f (x, y)</a:t>
            </a:r>
            <a:endParaRPr lang="en-US" altLang="zh-CN" sz="1600" b="1" dirty="0">
              <a:solidFill>
                <a:srgbClr val="000066"/>
              </a:solidFill>
              <a:latin typeface="微软雅黑" panose="020B0503020204020204" pitchFamily="34" charset="-122"/>
              <a:ea typeface="微软雅黑" panose="020B0503020204020204" pitchFamily="34" charset="-122"/>
            </a:endParaRPr>
          </a:p>
          <a:p>
            <a:pPr>
              <a:lnSpc>
                <a:spcPct val="150000"/>
              </a:lnSpc>
            </a:pPr>
            <a:r>
              <a:rPr lang="en-US" altLang="zh-CN" sz="1600" b="1" dirty="0">
                <a:solidFill>
                  <a:srgbClr val="000066"/>
                </a:solidFill>
                <a:latin typeface="微软雅黑" panose="020B0503020204020204" pitchFamily="34" charset="-122"/>
                <a:ea typeface="微软雅黑" panose="020B0503020204020204" pitchFamily="34" charset="-122"/>
              </a:rPr>
              <a:t>     x, y </a:t>
            </a:r>
            <a:r>
              <a:rPr lang="zh-CN" altLang="en-US" sz="1600" b="1" dirty="0">
                <a:solidFill>
                  <a:srgbClr val="000066"/>
                </a:solidFill>
                <a:latin typeface="微软雅黑" panose="020B0503020204020204" pitchFamily="34" charset="-122"/>
                <a:ea typeface="微软雅黑" panose="020B0503020204020204" pitchFamily="34" charset="-122"/>
              </a:rPr>
              <a:t>：</a:t>
            </a:r>
            <a:r>
              <a:rPr lang="en-US" altLang="zh-CN" sz="1600" b="1" dirty="0">
                <a:solidFill>
                  <a:srgbClr val="000066"/>
                </a:solidFill>
                <a:latin typeface="微软雅黑" panose="020B0503020204020204" pitchFamily="34" charset="-122"/>
                <a:ea typeface="微软雅黑" panose="020B0503020204020204" pitchFamily="34" charset="-122"/>
              </a:rPr>
              <a:t>2-D</a:t>
            </a:r>
            <a:r>
              <a:rPr lang="zh-CN" altLang="en-US" sz="1600" b="1" dirty="0">
                <a:solidFill>
                  <a:srgbClr val="000066"/>
                </a:solidFill>
                <a:latin typeface="微软雅黑" panose="020B0503020204020204" pitchFamily="34" charset="-122"/>
                <a:ea typeface="微软雅黑" panose="020B0503020204020204" pitchFamily="34" charset="-122"/>
              </a:rPr>
              <a:t>空间</a:t>
            </a:r>
            <a:r>
              <a:rPr lang="en-US" altLang="zh-CN" sz="1600" b="1" dirty="0">
                <a:solidFill>
                  <a:srgbClr val="000066"/>
                </a:solidFill>
                <a:latin typeface="微软雅黑" panose="020B0503020204020204" pitchFamily="34" charset="-122"/>
                <a:ea typeface="微软雅黑" panose="020B0503020204020204" pitchFamily="34" charset="-122"/>
              </a:rPr>
              <a:t>XY </a:t>
            </a:r>
            <a:r>
              <a:rPr lang="zh-CN" altLang="en-US" sz="1600" b="1" dirty="0">
                <a:solidFill>
                  <a:srgbClr val="000066"/>
                </a:solidFill>
                <a:latin typeface="微软雅黑" panose="020B0503020204020204" pitchFamily="34" charset="-122"/>
                <a:ea typeface="微软雅黑" panose="020B0503020204020204" pitchFamily="34" charset="-122"/>
              </a:rPr>
              <a:t>中坐标点的位置</a:t>
            </a:r>
            <a:endParaRPr lang="zh-CN" altLang="en-US" sz="1600" b="1" dirty="0">
              <a:solidFill>
                <a:srgbClr val="000066"/>
              </a:solidFill>
              <a:latin typeface="微软雅黑" panose="020B0503020204020204" pitchFamily="34" charset="-122"/>
              <a:ea typeface="微软雅黑" panose="020B0503020204020204" pitchFamily="34" charset="-122"/>
            </a:endParaRPr>
          </a:p>
          <a:p>
            <a:pPr>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     </a:t>
            </a:r>
            <a:r>
              <a:rPr lang="en-US" altLang="zh-CN" sz="1600" b="1" dirty="0">
                <a:solidFill>
                  <a:srgbClr val="000066"/>
                </a:solidFill>
                <a:latin typeface="微软雅黑" panose="020B0503020204020204" pitchFamily="34" charset="-122"/>
                <a:ea typeface="微软雅黑" panose="020B0503020204020204" pitchFamily="34" charset="-122"/>
              </a:rPr>
              <a:t>f     </a:t>
            </a:r>
            <a:r>
              <a:rPr lang="zh-CN" altLang="en-US" sz="1600" b="1" dirty="0">
                <a:solidFill>
                  <a:srgbClr val="000066"/>
                </a:solidFill>
                <a:latin typeface="微软雅黑" panose="020B0503020204020204" pitchFamily="34" charset="-122"/>
                <a:ea typeface="微软雅黑" panose="020B0503020204020204" pitchFamily="34" charset="-122"/>
              </a:rPr>
              <a:t>：代表图像在</a:t>
            </a:r>
            <a:r>
              <a:rPr lang="en-US" altLang="zh-CN" sz="1600" b="1" dirty="0">
                <a:solidFill>
                  <a:srgbClr val="000066"/>
                </a:solidFill>
                <a:latin typeface="微软雅黑" panose="020B0503020204020204" pitchFamily="34" charset="-122"/>
                <a:ea typeface="微软雅黑" panose="020B0503020204020204" pitchFamily="34" charset="-122"/>
              </a:rPr>
              <a:t>(x, y)</a:t>
            </a:r>
            <a:r>
              <a:rPr lang="zh-CN" altLang="en-US" sz="1600" b="1" dirty="0">
                <a:solidFill>
                  <a:srgbClr val="000066"/>
                </a:solidFill>
                <a:latin typeface="微软雅黑" panose="020B0503020204020204" pitchFamily="34" charset="-122"/>
                <a:ea typeface="微软雅黑" panose="020B0503020204020204" pitchFamily="34" charset="-122"/>
              </a:rPr>
              <a:t>的性质</a:t>
            </a:r>
            <a:r>
              <a:rPr lang="en-US" altLang="zh-CN" sz="1600" b="1" dirty="0">
                <a:solidFill>
                  <a:srgbClr val="000066"/>
                </a:solidFill>
                <a:latin typeface="微软雅黑" panose="020B0503020204020204" pitchFamily="34" charset="-122"/>
                <a:ea typeface="微软雅黑" panose="020B0503020204020204" pitchFamily="34" charset="-122"/>
              </a:rPr>
              <a:t>F </a:t>
            </a:r>
            <a:r>
              <a:rPr lang="zh-CN" altLang="en-US" sz="1600" b="1" dirty="0">
                <a:solidFill>
                  <a:srgbClr val="000066"/>
                </a:solidFill>
                <a:latin typeface="微软雅黑" panose="020B0503020204020204" pitchFamily="34" charset="-122"/>
                <a:ea typeface="微软雅黑" panose="020B0503020204020204" pitchFamily="34" charset="-122"/>
              </a:rPr>
              <a:t>的数值</a:t>
            </a:r>
            <a:endParaRPr lang="zh-CN" altLang="en-US" sz="1600" b="1" dirty="0">
              <a:solidFill>
                <a:srgbClr val="000066"/>
              </a:solidFill>
              <a:latin typeface="微软雅黑" panose="020B0503020204020204" pitchFamily="34" charset="-122"/>
              <a:ea typeface="微软雅黑" panose="020B0503020204020204" pitchFamily="34" charset="-122"/>
            </a:endParaRPr>
          </a:p>
          <a:p>
            <a:pPr>
              <a:lnSpc>
                <a:spcPct val="150000"/>
              </a:lnSpc>
            </a:pPr>
            <a:r>
              <a:rPr lang="zh-CN" altLang="en-US" sz="1600" b="1" dirty="0">
                <a:solidFill>
                  <a:srgbClr val="000066"/>
                </a:solidFill>
                <a:latin typeface="微软雅黑" panose="020B0503020204020204" pitchFamily="34" charset="-122"/>
                <a:ea typeface="微软雅黑" panose="020B0503020204020204" pitchFamily="34" charset="-122"/>
              </a:rPr>
              <a:t>     </a:t>
            </a:r>
            <a:r>
              <a:rPr lang="en-US" altLang="zh-CN" sz="1600" b="1" dirty="0">
                <a:solidFill>
                  <a:srgbClr val="000066"/>
                </a:solidFill>
                <a:latin typeface="微软雅黑" panose="020B0503020204020204" pitchFamily="34" charset="-122"/>
                <a:ea typeface="微软雅黑" panose="020B0503020204020204" pitchFamily="34" charset="-122"/>
              </a:rPr>
              <a:t>f</a:t>
            </a:r>
            <a:r>
              <a:rPr lang="zh-CN" altLang="en-US" sz="1600" b="1" dirty="0">
                <a:solidFill>
                  <a:srgbClr val="000066"/>
                </a:solidFill>
                <a:latin typeface="微软雅黑" panose="020B0503020204020204" pitchFamily="34" charset="-122"/>
                <a:ea typeface="微软雅黑" panose="020B0503020204020204" pitchFamily="34" charset="-122"/>
              </a:rPr>
              <a:t>，</a:t>
            </a:r>
            <a:r>
              <a:rPr lang="en-US" altLang="zh-CN" sz="1600" b="1" dirty="0">
                <a:solidFill>
                  <a:srgbClr val="000066"/>
                </a:solidFill>
                <a:latin typeface="微软雅黑" panose="020B0503020204020204" pitchFamily="34" charset="-122"/>
                <a:ea typeface="微软雅黑" panose="020B0503020204020204" pitchFamily="34" charset="-122"/>
              </a:rPr>
              <a:t>x</a:t>
            </a:r>
            <a:r>
              <a:rPr lang="zh-CN" altLang="en-US" sz="1600" b="1" dirty="0">
                <a:solidFill>
                  <a:srgbClr val="000066"/>
                </a:solidFill>
                <a:latin typeface="微软雅黑" panose="020B0503020204020204" pitchFamily="34" charset="-122"/>
                <a:ea typeface="微软雅黑" panose="020B0503020204020204" pitchFamily="34" charset="-122"/>
              </a:rPr>
              <a:t>，</a:t>
            </a:r>
            <a:r>
              <a:rPr lang="en-US" altLang="zh-CN" sz="1600" b="1" dirty="0">
                <a:solidFill>
                  <a:srgbClr val="000066"/>
                </a:solidFill>
                <a:latin typeface="微软雅黑" panose="020B0503020204020204" pitchFamily="34" charset="-122"/>
                <a:ea typeface="微软雅黑" panose="020B0503020204020204" pitchFamily="34" charset="-122"/>
              </a:rPr>
              <a:t>y </a:t>
            </a:r>
            <a:r>
              <a:rPr lang="zh-CN" altLang="en-US" sz="1600" b="1" dirty="0">
                <a:solidFill>
                  <a:srgbClr val="000066"/>
                </a:solidFill>
                <a:latin typeface="微软雅黑" panose="020B0503020204020204" pitchFamily="34" charset="-122"/>
                <a:ea typeface="微软雅黑" panose="020B0503020204020204" pitchFamily="34" charset="-122"/>
              </a:rPr>
              <a:t>的值在计算机内取整数</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9" name="object 2"/>
          <p:cNvSpPr txBox="1"/>
          <p:nvPr/>
        </p:nvSpPr>
        <p:spPr bwMode="auto">
          <a:xfrm>
            <a:off x="433861" y="528963"/>
            <a:ext cx="1260666" cy="451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eaLnBrk="1" hangingPunct="1">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图像类型</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5" name="矩形 4"/>
          <p:cNvSpPr/>
          <p:nvPr/>
        </p:nvSpPr>
        <p:spPr>
          <a:xfrm>
            <a:off x="762391" y="4308356"/>
            <a:ext cx="5981307" cy="458908"/>
          </a:xfrm>
          <a:prstGeom prst="rect">
            <a:avLst/>
          </a:prstGeom>
        </p:spPr>
        <p:txBody>
          <a:bodyPr wrap="square">
            <a:spAutoFit/>
          </a:bodyPr>
          <a:lstStyle/>
          <a:p>
            <a:pPr>
              <a:lnSpc>
                <a:spcPct val="150000"/>
              </a:lnSpc>
            </a:pPr>
            <a:r>
              <a:rPr lang="zh-CN" altLang="en-US" b="1" dirty="0">
                <a:solidFill>
                  <a:srgbClr val="000066"/>
                </a:solidFill>
                <a:latin typeface="微软雅黑" panose="020B0503020204020204" pitchFamily="34" charset="-122"/>
                <a:ea typeface="微软雅黑" panose="020B0503020204020204" pitchFamily="34" charset="-122"/>
              </a:rPr>
              <a:t>性质</a:t>
            </a:r>
            <a:r>
              <a:rPr lang="en-US" altLang="zh-CN" b="1" dirty="0">
                <a:solidFill>
                  <a:srgbClr val="000066"/>
                </a:solidFill>
                <a:latin typeface="微软雅黑" panose="020B0503020204020204" pitchFamily="34" charset="-122"/>
                <a:ea typeface="微软雅黑" panose="020B0503020204020204" pitchFamily="34" charset="-122"/>
              </a:rPr>
              <a:t>F : </a:t>
            </a:r>
            <a:r>
              <a:rPr lang="zh-CN" altLang="en-US" b="1" dirty="0">
                <a:solidFill>
                  <a:srgbClr val="000066"/>
                </a:solidFill>
                <a:latin typeface="微软雅黑" panose="020B0503020204020204" pitchFamily="34" charset="-122"/>
                <a:ea typeface="微软雅黑" panose="020B0503020204020204" pitchFamily="34" charset="-122"/>
              </a:rPr>
              <a:t>可对应不同物理量 灰度图像里用灰度表示</a:t>
            </a:r>
            <a:endParaRPr lang="zh-CN" altLang="en-US" b="1" dirty="0">
              <a:solidFill>
                <a:srgbClr val="00006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4843463" y="4767264"/>
            <a:ext cx="1543050" cy="273844"/>
          </a:xfrm>
        </p:spPr>
        <p:txBody>
          <a:bodyPr/>
          <a:lstStyle/>
          <a:p>
            <a:fld id="{48F63A3B-78C7-47BE-AE5E-E10140E04643}" type="slidenum">
              <a:rPr lang="en-US" smtClean="0"/>
            </a:fld>
            <a:endParaRPr lang="en-US" dirty="0"/>
          </a:p>
        </p:txBody>
      </p:sp>
      <p:sp>
        <p:nvSpPr>
          <p:cNvPr id="3" name="矩形 2"/>
          <p:cNvSpPr/>
          <p:nvPr/>
        </p:nvSpPr>
        <p:spPr>
          <a:xfrm>
            <a:off x="653271" y="88384"/>
            <a:ext cx="2262158" cy="369332"/>
          </a:xfrm>
          <a:prstGeom prst="rect">
            <a:avLst/>
          </a:prstGeom>
        </p:spPr>
        <p:txBody>
          <a:bodyPr wrap="none">
            <a:spAutoFit/>
          </a:bodyPr>
          <a:lstStyle/>
          <a:p>
            <a:pPr algn="ctr"/>
            <a:r>
              <a:rPr lang="zh-CN" altLang="en-US" b="1" dirty="0">
                <a:solidFill>
                  <a:srgbClr val="000000"/>
                </a:solidFill>
                <a:latin typeface="微软雅黑" panose="020B0503020204020204" pitchFamily="34" charset="-122"/>
                <a:ea typeface="微软雅黑" panose="020B0503020204020204" pitchFamily="34" charset="-122"/>
              </a:rPr>
              <a:t>一、</a:t>
            </a:r>
            <a:r>
              <a:rPr lang="zh-CN" altLang="en-US" b="1" dirty="0">
                <a:solidFill>
                  <a:srgbClr val="000066"/>
                </a:solidFill>
                <a:latin typeface="微软雅黑" panose="020B0503020204020204" pitchFamily="34" charset="-122"/>
                <a:ea typeface="微软雅黑" panose="020B0503020204020204" pitchFamily="34" charset="-122"/>
              </a:rPr>
              <a:t>认识和理解图像</a:t>
            </a:r>
            <a:endParaRPr lang="zh-CN" altLang="en-US" b="1" dirty="0">
              <a:solidFill>
                <a:srgbClr val="00000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5441950" y="189655"/>
            <a:ext cx="1057846"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图像表示</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5" name="object 2"/>
          <p:cNvSpPr txBox="1"/>
          <p:nvPr/>
        </p:nvSpPr>
        <p:spPr bwMode="auto">
          <a:xfrm>
            <a:off x="271936" y="571067"/>
            <a:ext cx="1260666" cy="451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eaLnBrk="1" hangingPunct="1">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图像表示</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102" name="object 3"/>
          <p:cNvSpPr txBox="1">
            <a:spLocks noChangeArrowheads="1"/>
          </p:cNvSpPr>
          <p:nvPr/>
        </p:nvSpPr>
        <p:spPr bwMode="auto">
          <a:xfrm>
            <a:off x="792827" y="1305520"/>
            <a:ext cx="1136773" cy="289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12065" rIns="0" bIns="0">
            <a:spAutoFit/>
          </a:bodyPr>
          <a:lstStyle>
            <a:lvl1pPr marL="12700">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marL="298450" indent="-285750" fontAlgn="base">
              <a:spcBef>
                <a:spcPts val="100"/>
              </a:spcBef>
              <a:spcAft>
                <a:spcPct val="0"/>
              </a:spcAft>
              <a:buClrTx/>
              <a:buSzTx/>
              <a:buFont typeface="Wingdings" panose="05000000000000000000" pitchFamily="2" charset="2"/>
              <a:buChar char="n"/>
            </a:pPr>
            <a:r>
              <a:rPr lang="zh-CN" altLang="zh-CN" sz="1800" b="1" dirty="0">
                <a:solidFill>
                  <a:srgbClr val="003366"/>
                </a:solidFill>
                <a:latin typeface="宋体" panose="02010600030101010101" pitchFamily="2" charset="-122"/>
                <a:ea typeface="宋体" panose="02010600030101010101" pitchFamily="2" charset="-122"/>
              </a:rPr>
              <a:t>矩阵</a:t>
            </a:r>
            <a:endParaRPr lang="zh-CN" altLang="zh-CN" sz="1800" b="1" dirty="0">
              <a:solidFill>
                <a:srgbClr val="003366"/>
              </a:solidFill>
              <a:latin typeface="宋体" panose="02010600030101010101" pitchFamily="2" charset="-122"/>
              <a:ea typeface="宋体" panose="02010600030101010101" pitchFamily="2" charset="-122"/>
            </a:endParaRPr>
          </a:p>
        </p:txBody>
      </p:sp>
      <p:sp>
        <p:nvSpPr>
          <p:cNvPr id="103" name="object 4"/>
          <p:cNvSpPr txBox="1">
            <a:spLocks noChangeArrowheads="1"/>
          </p:cNvSpPr>
          <p:nvPr/>
        </p:nvSpPr>
        <p:spPr bwMode="auto">
          <a:xfrm>
            <a:off x="886821" y="3007263"/>
            <a:ext cx="1136773" cy="289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12065" rIns="0" bIns="0">
            <a:spAutoFit/>
          </a:bodyPr>
          <a:lstStyle>
            <a:lvl1pPr marL="12700">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marL="298450" indent="-285750" fontAlgn="base">
              <a:spcBef>
                <a:spcPts val="100"/>
              </a:spcBef>
              <a:spcAft>
                <a:spcPct val="0"/>
              </a:spcAft>
              <a:buClrTx/>
              <a:buSzTx/>
              <a:buFont typeface="Wingdings" panose="05000000000000000000" pitchFamily="2" charset="2"/>
              <a:buChar char="n"/>
            </a:pPr>
            <a:r>
              <a:rPr lang="zh-CN" altLang="zh-CN" sz="1800" b="1" dirty="0">
                <a:solidFill>
                  <a:srgbClr val="003366"/>
                </a:solidFill>
                <a:latin typeface="宋体" panose="02010600030101010101" pitchFamily="2" charset="-122"/>
                <a:ea typeface="宋体" panose="02010600030101010101" pitchFamily="2" charset="-122"/>
              </a:rPr>
              <a:t>矢量</a:t>
            </a:r>
            <a:endParaRPr lang="zh-CN" altLang="zh-CN" sz="1800" b="1" dirty="0">
              <a:solidFill>
                <a:srgbClr val="003366"/>
              </a:solidFill>
              <a:latin typeface="宋体" panose="02010600030101010101" pitchFamily="2" charset="-122"/>
              <a:ea typeface="宋体" panose="02010600030101010101" pitchFamily="2" charset="-122"/>
            </a:endParaRPr>
          </a:p>
        </p:txBody>
      </p:sp>
      <mc:AlternateContent xmlns:mc="http://schemas.openxmlformats.org/markup-compatibility/2006">
        <mc:Choice xmlns:a14="http://schemas.microsoft.com/office/drawing/2010/main" Requires="a14">
          <p:sp>
            <p:nvSpPr>
              <p:cNvPr id="47" name="object 17"/>
              <p:cNvSpPr txBox="1"/>
              <p:nvPr/>
            </p:nvSpPr>
            <p:spPr>
              <a:xfrm>
                <a:off x="1929765" y="1639570"/>
                <a:ext cx="3446145" cy="973455"/>
              </a:xfrm>
              <a:prstGeom prst="rect">
                <a:avLst/>
              </a:prstGeom>
            </p:spPr>
            <p:txBody>
              <a:bodyPr wrap="square" lIns="0" tIns="17145" rIns="0" bIns="0">
                <a:spAutoFit/>
              </a:bodyPr>
              <a:lstStyle/>
              <a:p>
                <a:pPr marL="12700" fontAlgn="base">
                  <a:spcBef>
                    <a:spcPts val="135"/>
                  </a:spcBef>
                  <a:spcAft>
                    <a:spcPct val="0"/>
                  </a:spcAft>
                  <a:buFont typeface="Arial" panose="020B0604020202020204" pitchFamily="34" charset="0"/>
                  <a:buNone/>
                  <a:defRPr/>
                </a:pPr>
                <a14:m>
                  <m:oMathPara xmlns:m="http://schemas.openxmlformats.org/officeDocument/2006/math">
                    <m:oMathParaPr>
                      <m:jc m:val="centerGroup"/>
                    </m:oMathParaPr>
                    <m:oMath xmlns:m="http://schemas.openxmlformats.org/officeDocument/2006/math">
                      <m:r>
                        <m:rPr>
                          <m:nor/>
                        </m:rPr>
                        <a:rPr lang="en-US" altLang="zh-CN" sz="1600" b="1" i="1" spc="140" dirty="0">
                          <a:solidFill>
                            <a:srgbClr val="003366"/>
                          </a:solidFill>
                          <a:latin typeface="Times New Roman" panose="02020603050405020304"/>
                          <a:ea typeface="华文中宋" panose="02010600040101010101" pitchFamily="2" charset="-122"/>
                          <a:cs typeface="Times New Roman" panose="02020603050405020304"/>
                        </a:rPr>
                        <m:t>F</m:t>
                      </m:r>
                      <m:r>
                        <a:rPr lang="ar-AE" altLang="zh-CN" sz="160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m:t>
                      </m:r>
                      <m:d>
                        <m:dPr>
                          <m:begChr m:val="["/>
                          <m:endChr m:val="]"/>
                          <m:ctrlPr>
                            <a:rPr lang="ar-AE" altLang="zh-CN" sz="160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ctrlPr>
                        </m:dPr>
                        <m:e>
                          <m:m>
                            <m:mPr>
                              <m:mcs>
                                <m:mc>
                                  <m:mcPr>
                                    <m:count m:val="3"/>
                                    <m:mcJc m:val="center"/>
                                  </m:mcPr>
                                </m:mc>
                              </m:mcs>
                              <m:ctrlPr>
                                <a:rPr lang="ar-AE" altLang="zh-CN" sz="160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ctrlPr>
                            </m:mPr>
                            <m:mr>
                              <m:e>
                                <m:m>
                                  <m:mPr>
                                    <m:mcs>
                                      <m:mc>
                                        <m:mcPr>
                                          <m:count m:val="1"/>
                                          <m:mcJc m:val="center"/>
                                        </m:mcPr>
                                      </m:mc>
                                    </m:mcs>
                                    <m:ctrlPr>
                                      <a:rPr lang="ar-AE" altLang="zh-CN" sz="160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ctrlPr>
                                  </m:mPr>
                                  <m:mr>
                                    <m:e>
                                      <m:sSub>
                                        <m:sSubPr>
                                          <m:ctrlPr>
                                            <a:rPr lang="en-US" altLang="zh-CN" sz="1600" b="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ctrlPr>
                                        </m:sSubPr>
                                        <m:e>
                                          <m:r>
                                            <a:rPr lang="en-US" altLang="zh-CN" sz="1600" b="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𝑓</m:t>
                                          </m:r>
                                        </m:e>
                                        <m:sub>
                                          <m:r>
                                            <a:rPr lang="en-US" altLang="zh-CN" sz="1600" b="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11</m:t>
                                          </m:r>
                                        </m:sub>
                                      </m:sSub>
                                    </m:e>
                                  </m:mr>
                                  <m:mr>
                                    <m:e>
                                      <m:sSub>
                                        <m:sSubPr>
                                          <m:ctrlPr>
                                            <a:rPr lang="en-US" altLang="zh-CN" sz="1600" i="1">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ctrlPr>
                                        </m:sSubPr>
                                        <m:e>
                                          <m:r>
                                            <a:rPr lang="en-US" altLang="zh-CN" sz="1600" i="1">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𝑓</m:t>
                                          </m:r>
                                        </m:e>
                                        <m:sub>
                                          <m:r>
                                            <a:rPr lang="en-US" altLang="zh-CN" sz="1600" b="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2</m:t>
                                          </m:r>
                                          <m:r>
                                            <a:rPr lang="en-US" altLang="zh-CN" sz="1600" i="1">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1</m:t>
                                          </m:r>
                                        </m:sub>
                                      </m:sSub>
                                    </m:e>
                                  </m:mr>
                                </m:m>
                              </m:e>
                              <m:e>
                                <m:m>
                                  <m:mPr>
                                    <m:mcs>
                                      <m:mc>
                                        <m:mcPr>
                                          <m:count m:val="1"/>
                                          <m:mcJc m:val="center"/>
                                        </m:mcPr>
                                      </m:mc>
                                    </m:mcs>
                                    <m:ctrlPr>
                                      <a:rPr lang="ar-AE" altLang="zh-CN" sz="160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ctrlPr>
                                  </m:mPr>
                                  <m:mr>
                                    <m:e>
                                      <m:sSub>
                                        <m:sSubPr>
                                          <m:ctrlPr>
                                            <a:rPr lang="en-US" altLang="zh-CN" sz="1600" i="1">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ctrlPr>
                                        </m:sSubPr>
                                        <m:e>
                                          <m:r>
                                            <a:rPr lang="en-US" altLang="zh-CN" sz="1600" i="1">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𝑓</m:t>
                                          </m:r>
                                        </m:e>
                                        <m:sub>
                                          <m:r>
                                            <a:rPr lang="en-US" altLang="zh-CN" sz="1600" i="1">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1</m:t>
                                          </m:r>
                                          <m:r>
                                            <a:rPr lang="en-US" altLang="zh-CN" sz="1600" b="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2</m:t>
                                          </m:r>
                                        </m:sub>
                                      </m:sSub>
                                    </m:e>
                                  </m:mr>
                                  <m:mr>
                                    <m:e>
                                      <m:sSub>
                                        <m:sSubPr>
                                          <m:ctrlPr>
                                            <a:rPr lang="en-US" altLang="zh-CN" sz="1600" i="1">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ctrlPr>
                                        </m:sSubPr>
                                        <m:e>
                                          <m:r>
                                            <a:rPr lang="en-US" altLang="zh-CN" sz="1600" i="1">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𝑓</m:t>
                                          </m:r>
                                        </m:e>
                                        <m:sub>
                                          <m:r>
                                            <a:rPr lang="en-US" altLang="zh-CN" sz="1600" b="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22</m:t>
                                          </m:r>
                                        </m:sub>
                                      </m:sSub>
                                    </m:e>
                                  </m:mr>
                                </m:m>
                                <m:m>
                                  <m:mPr>
                                    <m:mcs>
                                      <m:mc>
                                        <m:mcPr>
                                          <m:count m:val="1"/>
                                          <m:mcJc m:val="center"/>
                                        </m:mcPr>
                                      </m:mc>
                                    </m:mcs>
                                    <m:ctrlPr>
                                      <a:rPr lang="ar-AE" altLang="zh-CN" sz="160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ctrlPr>
                                  </m:mPr>
                                  <m:mr>
                                    <m:e>
                                      <m:r>
                                        <m:rPr>
                                          <m:brk m:alnAt="7"/>
                                        </m:rPr>
                                        <a:rPr lang="ar-AE" altLang="zh-CN" sz="1600" b="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 </m:t>
                                      </m:r>
                                      <m:r>
                                        <a:rPr lang="ar-AE" altLang="zh-CN" sz="1600" b="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      </m:t>
                                      </m:r>
                                      <m:r>
                                        <a:rPr lang="ar-AE" altLang="zh-CN" sz="160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m:t>
                                      </m:r>
                                    </m:e>
                                  </m:mr>
                                  <m:mr>
                                    <m:e>
                                      <m:r>
                                        <a:rPr lang="ar-AE" altLang="zh-CN" sz="1600" b="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     </m:t>
                                      </m:r>
                                      <m:r>
                                        <a:rPr lang="ar-AE" altLang="zh-CN" sz="160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m:t>
                                      </m:r>
                                    </m:e>
                                  </m:mr>
                                </m:m>
                              </m:e>
                              <m:e>
                                <m:m>
                                  <m:mPr>
                                    <m:mcs>
                                      <m:mc>
                                        <m:mcPr>
                                          <m:count m:val="1"/>
                                          <m:mcJc m:val="center"/>
                                        </m:mcPr>
                                      </m:mc>
                                    </m:mcs>
                                    <m:ctrlPr>
                                      <a:rPr lang="ar-AE" altLang="zh-CN" sz="160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ctrlPr>
                                  </m:mPr>
                                  <m:mr>
                                    <m:e>
                                      <m:sSub>
                                        <m:sSubPr>
                                          <m:ctrlPr>
                                            <a:rPr lang="en-US" altLang="zh-CN" sz="1600" i="1">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ctrlPr>
                                        </m:sSubPr>
                                        <m:e>
                                          <m:r>
                                            <a:rPr lang="en-US" altLang="zh-CN" sz="1600" i="1">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𝑓</m:t>
                                          </m:r>
                                        </m:e>
                                        <m:sub>
                                          <m:r>
                                            <a:rPr lang="en-US" altLang="zh-CN" sz="1600" i="1">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1</m:t>
                                          </m:r>
                                          <m:r>
                                            <a:rPr lang="en-US" altLang="zh-CN" sz="1600" b="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𝑁</m:t>
                                          </m:r>
                                        </m:sub>
                                      </m:sSub>
                                    </m:e>
                                  </m:mr>
                                  <m:mr>
                                    <m:e>
                                      <m:sSub>
                                        <m:sSubPr>
                                          <m:ctrlPr>
                                            <a:rPr lang="en-US" altLang="zh-CN" sz="1600" i="1">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ctrlPr>
                                        </m:sSubPr>
                                        <m:e>
                                          <m:r>
                                            <a:rPr lang="en-US" altLang="zh-CN" sz="1600" i="1">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𝑓</m:t>
                                          </m:r>
                                        </m:e>
                                        <m:sub>
                                          <m:r>
                                            <a:rPr lang="en-US" altLang="zh-CN" sz="1600" b="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2</m:t>
                                          </m:r>
                                          <m:r>
                                            <a:rPr lang="en-US" altLang="zh-CN" sz="1600" b="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𝑁</m:t>
                                          </m:r>
                                        </m:sub>
                                      </m:sSub>
                                    </m:e>
                                  </m:mr>
                                </m:m>
                              </m:e>
                            </m:mr>
                            <m:mr>
                              <m:e>
                                <m:r>
                                  <a:rPr lang="ar-AE" altLang="zh-CN" sz="160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m:t>
                                </m:r>
                              </m:e>
                              <m:e>
                                <m:r>
                                  <a:rPr lang="ar-AE" altLang="zh-CN" sz="1600" b="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           </m:t>
                                </m:r>
                                <m:r>
                                  <a:rPr lang="ar-AE" altLang="zh-CN" sz="160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m:t>
                                </m:r>
                                <m:r>
                                  <a:rPr lang="ar-AE" altLang="zh-CN" sz="1600" b="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     </m:t>
                                </m:r>
                                <m:r>
                                  <a:rPr lang="ar-AE" altLang="zh-CN" sz="160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m:t>
                                </m:r>
                              </m:e>
                              <m:e>
                                <m:r>
                                  <a:rPr lang="ar-AE" altLang="zh-CN" sz="160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m:t>
                                </m:r>
                              </m:e>
                            </m:mr>
                            <m:mr>
                              <m:e>
                                <m:sSub>
                                  <m:sSubPr>
                                    <m:ctrlPr>
                                      <a:rPr lang="en-US" altLang="zh-CN" sz="1600" i="1">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ctrlPr>
                                  </m:sSubPr>
                                  <m:e>
                                    <m:r>
                                      <a:rPr lang="en-US" altLang="zh-CN" sz="1600" i="1">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𝑓</m:t>
                                    </m:r>
                                  </m:e>
                                  <m:sub>
                                    <m:r>
                                      <a:rPr lang="en-US" altLang="zh-CN" sz="1600" b="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𝑀</m:t>
                                    </m:r>
                                    <m:r>
                                      <a:rPr lang="en-US" altLang="zh-CN" sz="1600" i="1">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1</m:t>
                                    </m:r>
                                  </m:sub>
                                </m:sSub>
                              </m:e>
                              <m:e>
                                <m:sSub>
                                  <m:sSubPr>
                                    <m:ctrlPr>
                                      <a:rPr lang="en-US" altLang="zh-CN" sz="1600" i="1">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ctrlPr>
                                  </m:sSubPr>
                                  <m:e>
                                    <m:r>
                                      <a:rPr lang="en-US" altLang="zh-CN" sz="1600" i="1">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𝑓</m:t>
                                    </m:r>
                                  </m:e>
                                  <m:sub>
                                    <m:r>
                                      <a:rPr lang="en-US" altLang="zh-CN" sz="1600" b="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𝑀</m:t>
                                    </m:r>
                                    <m:r>
                                      <a:rPr lang="en-US" altLang="zh-CN" sz="1600" b="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2</m:t>
                                    </m:r>
                                  </m:sub>
                                </m:sSub>
                                <m:r>
                                  <a:rPr lang="en-US" altLang="zh-CN" sz="1600" b="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    </m:t>
                                </m:r>
                                <m:r>
                                  <a:rPr lang="ar-AE" altLang="zh-CN" sz="160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m:t>
                                </m:r>
                              </m:e>
                              <m:e>
                                <m:sSub>
                                  <m:sSubPr>
                                    <m:ctrlPr>
                                      <a:rPr lang="en-US" altLang="zh-CN" sz="1600" i="1">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ctrlPr>
                                  </m:sSubPr>
                                  <m:e>
                                    <m:r>
                                      <a:rPr lang="en-US" altLang="zh-CN" sz="1600" i="1">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𝑓</m:t>
                                    </m:r>
                                  </m:e>
                                  <m:sub>
                                    <m:r>
                                      <a:rPr lang="en-US" altLang="zh-CN" sz="1600" b="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𝑀𝑁</m:t>
                                    </m:r>
                                  </m:sub>
                                </m:sSub>
                              </m:e>
                            </m:mr>
                          </m:m>
                        </m:e>
                      </m:d>
                    </m:oMath>
                  </m:oMathPara>
                </a14:m>
                <a:endParaRPr lang="ar-AE" sz="1600" dirty="0">
                  <a:solidFill>
                    <a:schemeClr val="accent1">
                      <a:lumMod val="50000"/>
                    </a:schemeClr>
                  </a:solidFill>
                  <a:latin typeface="Times New Roman" panose="02020603050405020304"/>
                  <a:ea typeface="华文中宋" panose="02010600040101010101" pitchFamily="2" charset="-122"/>
                  <a:cs typeface="Times New Roman" panose="02020603050405020304"/>
                </a:endParaRPr>
              </a:p>
            </p:txBody>
          </p:sp>
        </mc:Choice>
        <mc:Fallback>
          <p:sp>
            <p:nvSpPr>
              <p:cNvPr id="47" name="object 17"/>
              <p:cNvSpPr txBox="1">
                <a:spLocks noRot="1" noChangeAspect="1" noMove="1" noResize="1" noEditPoints="1" noAdjustHandles="1" noChangeArrowheads="1" noChangeShapeType="1" noTextEdit="1"/>
              </p:cNvSpPr>
              <p:nvPr/>
            </p:nvSpPr>
            <p:spPr>
              <a:xfrm>
                <a:off x="1929765" y="1639570"/>
                <a:ext cx="3446145" cy="973455"/>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8" name="object 17"/>
              <p:cNvSpPr txBox="1"/>
              <p:nvPr/>
            </p:nvSpPr>
            <p:spPr>
              <a:xfrm>
                <a:off x="2140167" y="3478935"/>
                <a:ext cx="2577666" cy="288925"/>
              </a:xfrm>
              <a:prstGeom prst="rect">
                <a:avLst/>
              </a:prstGeom>
            </p:spPr>
            <p:txBody>
              <a:bodyPr wrap="square" lIns="0" tIns="17145" rIns="0" bIns="0">
                <a:spAutoFit/>
              </a:bodyPr>
              <a:lstStyle/>
              <a:p>
                <a:pPr marL="12700" fontAlgn="base">
                  <a:spcBef>
                    <a:spcPts val="135"/>
                  </a:spcBef>
                  <a:spcAft>
                    <a:spcPct val="0"/>
                  </a:spcAft>
                  <a:buFont typeface="Arial" panose="020B0604020202020204" pitchFamily="34" charset="0"/>
                  <a:buNone/>
                  <a:defRPr/>
                </a:pPr>
                <a14:m>
                  <m:oMathPara xmlns:m="http://schemas.openxmlformats.org/officeDocument/2006/math">
                    <m:oMathParaPr>
                      <m:jc m:val="centerGroup"/>
                    </m:oMathParaPr>
                    <m:oMath xmlns:m="http://schemas.openxmlformats.org/officeDocument/2006/math">
                      <m:r>
                        <m:rPr>
                          <m:nor/>
                        </m:rPr>
                        <a:rPr lang="en-US" altLang="zh-CN" sz="1600" b="1" i="1" spc="140" dirty="0">
                          <a:solidFill>
                            <a:srgbClr val="003366"/>
                          </a:solidFill>
                          <a:latin typeface="Times New Roman" panose="02020603050405020304"/>
                          <a:ea typeface="华文中宋" panose="02010600040101010101" pitchFamily="2" charset="-122"/>
                          <a:cs typeface="Times New Roman" panose="02020603050405020304"/>
                        </a:rPr>
                        <m:t>F</m:t>
                      </m:r>
                      <m:r>
                        <a:rPr lang="ar-AE" altLang="zh-CN" sz="160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m:t>
                      </m:r>
                      <m:d>
                        <m:dPr>
                          <m:begChr m:val="["/>
                          <m:endChr m:val="]"/>
                          <m:ctrlPr>
                            <a:rPr lang="ar-AE" altLang="zh-CN" sz="160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ctrlPr>
                        </m:dPr>
                        <m:e>
                          <m:m>
                            <m:mPr>
                              <m:mcs>
                                <m:mc>
                                  <m:mcPr>
                                    <m:count m:val="3"/>
                                    <m:mcJc m:val="center"/>
                                  </m:mcPr>
                                </m:mc>
                              </m:mcs>
                              <m:ctrlPr>
                                <a:rPr lang="ar-AE" altLang="zh-CN" sz="160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ctrlPr>
                            </m:mPr>
                            <m:mr>
                              <m:e>
                                <m:r>
                                  <m:rPr>
                                    <m:nor/>
                                  </m:rPr>
                                  <a:rPr lang="en-US" altLang="zh-CN" sz="1600" b="1" i="1" spc="15" dirty="0">
                                    <a:solidFill>
                                      <a:srgbClr val="003366"/>
                                    </a:solidFill>
                                    <a:latin typeface="Times New Roman" panose="02020603050405020304"/>
                                    <a:ea typeface="华文中宋" panose="02010600040101010101" pitchFamily="2" charset="-122"/>
                                    <a:cs typeface="Times New Roman" panose="02020603050405020304"/>
                                  </a:rPr>
                                  <m:t>f</m:t>
                                </m:r>
                                <m:r>
                                  <m:rPr>
                                    <m:nor/>
                                  </m:rPr>
                                  <a:rPr lang="en-US" altLang="zh-CN" sz="1600" spc="22" baseline="-21000" dirty="0">
                                    <a:solidFill>
                                      <a:srgbClr val="003366"/>
                                    </a:solidFill>
                                    <a:latin typeface="Times New Roman" panose="02020603050405020304"/>
                                    <a:ea typeface="华文中宋" panose="02010600040101010101" pitchFamily="2" charset="-122"/>
                                    <a:cs typeface="Times New Roman" panose="02020603050405020304"/>
                                  </a:rPr>
                                  <m:t>1</m:t>
                                </m:r>
                              </m:e>
                              <m:e>
                                <m:r>
                                  <m:rPr>
                                    <m:nor/>
                                  </m:rPr>
                                  <a:rPr lang="en-US" altLang="zh-CN" sz="1600" b="1" i="1" spc="125" dirty="0">
                                    <a:solidFill>
                                      <a:srgbClr val="003366"/>
                                    </a:solidFill>
                                    <a:latin typeface="Times New Roman" panose="02020603050405020304"/>
                                    <a:ea typeface="华文中宋" panose="02010600040101010101" pitchFamily="2" charset="-122"/>
                                    <a:cs typeface="Times New Roman" panose="02020603050405020304"/>
                                  </a:rPr>
                                  <m:t>f</m:t>
                                </m:r>
                                <m:r>
                                  <m:rPr>
                                    <m:nor/>
                                  </m:rPr>
                                  <a:rPr lang="en-US" altLang="zh-CN" sz="1600" spc="187" baseline="-21000" dirty="0">
                                    <a:solidFill>
                                      <a:srgbClr val="003366"/>
                                    </a:solidFill>
                                    <a:latin typeface="Times New Roman" panose="02020603050405020304"/>
                                    <a:ea typeface="华文中宋" panose="02010600040101010101" pitchFamily="2" charset="-122"/>
                                    <a:cs typeface="Times New Roman" panose="02020603050405020304"/>
                                  </a:rPr>
                                  <m:t>2</m:t>
                                </m:r>
                              </m:e>
                              <m:e>
                                <m:m>
                                  <m:mPr>
                                    <m:mcs>
                                      <m:mc>
                                        <m:mcPr>
                                          <m:count m:val="2"/>
                                          <m:mcJc m:val="center"/>
                                        </m:mcPr>
                                      </m:mc>
                                    </m:mcs>
                                    <m:ctrlPr>
                                      <a:rPr lang="ar-AE" altLang="zh-CN" sz="160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ctrlPr>
                                  </m:mPr>
                                  <m:mr>
                                    <m:e>
                                      <m:r>
                                        <m:rPr>
                                          <m:brk m:alnAt="7"/>
                                        </m:rPr>
                                        <a:rPr lang="ar-AE" altLang="zh-CN" sz="160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m:t>
                                      </m:r>
                                    </m:e>
                                    <m:e>
                                      <m:r>
                                        <m:rPr>
                                          <m:nor/>
                                        </m:rPr>
                                        <a:rPr lang="en-US" altLang="zh-CN" sz="1600" b="1" i="1" spc="180" dirty="0">
                                          <a:solidFill>
                                            <a:srgbClr val="003366"/>
                                          </a:solidFill>
                                          <a:latin typeface="Times New Roman" panose="02020603050405020304"/>
                                          <a:ea typeface="华文中宋" panose="02010600040101010101" pitchFamily="2" charset="-122"/>
                                          <a:cs typeface="Times New Roman" panose="02020603050405020304"/>
                                        </a:rPr>
                                        <m:t>f</m:t>
                                      </m:r>
                                      <m:r>
                                        <m:rPr>
                                          <m:nor/>
                                        </m:rPr>
                                        <a:rPr lang="en-US" altLang="zh-CN" sz="1600" i="1" spc="270" baseline="-21000" dirty="0">
                                          <a:solidFill>
                                            <a:srgbClr val="003366"/>
                                          </a:solidFill>
                                          <a:latin typeface="Cambria Math" panose="02040503050406030204" pitchFamily="18" charset="0"/>
                                          <a:ea typeface="华文中宋" panose="02010600040101010101" pitchFamily="2" charset="-122"/>
                                          <a:cs typeface="Cambria Math" panose="02040503050406030204" pitchFamily="18" charset="0"/>
                                        </a:rPr>
                                        <m:t>MN</m:t>
                                      </m:r>
                                    </m:e>
                                  </m:mr>
                                </m:m>
                              </m:e>
                            </m:mr>
                          </m:m>
                        </m:e>
                      </m:d>
                    </m:oMath>
                  </m:oMathPara>
                </a14:m>
                <a:endParaRPr lang="ar-AE" sz="1600" dirty="0">
                  <a:solidFill>
                    <a:schemeClr val="accent1">
                      <a:lumMod val="50000"/>
                    </a:schemeClr>
                  </a:solidFill>
                  <a:latin typeface="Times New Roman" panose="02020603050405020304"/>
                  <a:ea typeface="华文中宋" panose="02010600040101010101" pitchFamily="2" charset="-122"/>
                  <a:cs typeface="Times New Roman" panose="02020603050405020304"/>
                </a:endParaRPr>
              </a:p>
            </p:txBody>
          </p:sp>
        </mc:Choice>
        <mc:Fallback>
          <p:sp>
            <p:nvSpPr>
              <p:cNvPr id="48" name="object 17"/>
              <p:cNvSpPr txBox="1">
                <a:spLocks noRot="1" noChangeAspect="1" noMove="1" noResize="1" noEditPoints="1" noAdjustHandles="1" noChangeArrowheads="1" noChangeShapeType="1" noTextEdit="1"/>
              </p:cNvSpPr>
              <p:nvPr/>
            </p:nvSpPr>
            <p:spPr>
              <a:xfrm>
                <a:off x="2140167" y="3478935"/>
                <a:ext cx="2577666" cy="288925"/>
              </a:xfrm>
              <a:prstGeom prst="rect">
                <a:avLst/>
              </a:prstGeom>
              <a:blipFill rotWithShape="1">
                <a:blip r:embed="rId2"/>
                <a:stretch>
                  <a:fillRect l="-8" t="-140" r="16" b="-1018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0" name="object 17"/>
              <p:cNvSpPr txBox="1"/>
              <p:nvPr/>
            </p:nvSpPr>
            <p:spPr>
              <a:xfrm>
                <a:off x="1532602" y="4188493"/>
                <a:ext cx="4342204" cy="263534"/>
              </a:xfrm>
              <a:prstGeom prst="rect">
                <a:avLst/>
              </a:prstGeom>
            </p:spPr>
            <p:txBody>
              <a:bodyPr wrap="square" lIns="0" tIns="17145" rIns="0" bIns="0">
                <a:spAutoFit/>
              </a:bodyPr>
              <a:lstStyle/>
              <a:p>
                <a:pPr marL="12700" fontAlgn="base">
                  <a:spcBef>
                    <a:spcPts val="135"/>
                  </a:spcBef>
                  <a:spcAft>
                    <a:spcPct val="0"/>
                  </a:spcAft>
                  <a:buFont typeface="Arial" panose="020B0604020202020204" pitchFamily="34" charset="0"/>
                  <a:buNone/>
                  <a:defRPr/>
                </a:pPr>
                <a14:m>
                  <m:oMathPara xmlns:m="http://schemas.openxmlformats.org/officeDocument/2006/math">
                    <m:oMathParaPr>
                      <m:jc m:val="centerGroup"/>
                    </m:oMathParaPr>
                    <m:oMath xmlns:m="http://schemas.openxmlformats.org/officeDocument/2006/math">
                      <m:sSup>
                        <m:sSupPr>
                          <m:ctrlPr>
                            <a:rPr lang="ar-AE" altLang="zh-CN" sz="160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ctrlPr>
                        </m:sSupPr>
                        <m:e>
                          <m:sSub>
                            <m:sSubPr>
                              <m:ctrlPr>
                                <a:rPr lang="en-US" altLang="zh-CN" sz="1600" b="1" i="1" spc="15" dirty="0">
                                  <a:solidFill>
                                    <a:srgbClr val="003366"/>
                                  </a:solidFill>
                                  <a:latin typeface="Cambria Math" panose="02040503050406030204" pitchFamily="18" charset="0"/>
                                  <a:ea typeface="华文中宋" panose="02010600040101010101" pitchFamily="2" charset="-122"/>
                                  <a:cs typeface="Times New Roman" panose="02020603050405020304"/>
                                </a:rPr>
                              </m:ctrlPr>
                            </m:sSubPr>
                            <m:e>
                              <m:r>
                                <m:rPr>
                                  <m:nor/>
                                </m:rPr>
                                <a:rPr lang="en-US" altLang="zh-CN" sz="1600" b="1" i="1" spc="15" dirty="0">
                                  <a:solidFill>
                                    <a:srgbClr val="003366"/>
                                  </a:solidFill>
                                  <a:latin typeface="Times New Roman" panose="02020603050405020304"/>
                                  <a:ea typeface="华文中宋" panose="02010600040101010101" pitchFamily="2" charset="-122"/>
                                  <a:cs typeface="Times New Roman" panose="02020603050405020304"/>
                                </a:rPr>
                                <m:t>f</m:t>
                              </m:r>
                            </m:e>
                            <m:sub>
                              <m:r>
                                <a:rPr lang="en-US" altLang="zh-CN" sz="1600" i="1">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𝑖</m:t>
                              </m:r>
                            </m:sub>
                          </m:sSub>
                          <m:r>
                            <a:rPr lang="ar-AE" altLang="zh-CN" sz="1600" i="1">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m:t>
                          </m:r>
                          <m:d>
                            <m:dPr>
                              <m:begChr m:val="["/>
                              <m:endChr m:val="]"/>
                              <m:ctrlPr>
                                <a:rPr lang="ar-AE" altLang="zh-CN" sz="1600" i="1">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ctrlPr>
                            </m:dPr>
                            <m:e>
                              <m:m>
                                <m:mPr>
                                  <m:mcs>
                                    <m:mc>
                                      <m:mcPr>
                                        <m:count m:val="3"/>
                                        <m:mcJc m:val="center"/>
                                      </m:mcPr>
                                    </m:mc>
                                  </m:mcs>
                                  <m:ctrlPr>
                                    <a:rPr lang="ar-AE" altLang="zh-CN" sz="1600" i="1">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ctrlPr>
                                </m:mPr>
                                <m:mr>
                                  <m:e>
                                    <m:sSub>
                                      <m:sSubPr>
                                        <m:ctrlPr>
                                          <a:rPr lang="en-US" altLang="zh-CN" sz="1600" b="1" i="1" spc="15" dirty="0">
                                            <a:solidFill>
                                              <a:srgbClr val="003366"/>
                                            </a:solidFill>
                                            <a:latin typeface="Cambria Math" panose="02040503050406030204" pitchFamily="18" charset="0"/>
                                            <a:ea typeface="华文中宋" panose="02010600040101010101" pitchFamily="2" charset="-122"/>
                                            <a:cs typeface="Times New Roman" panose="02020603050405020304"/>
                                          </a:rPr>
                                        </m:ctrlPr>
                                      </m:sSubPr>
                                      <m:e>
                                        <m:r>
                                          <m:rPr>
                                            <m:nor/>
                                          </m:rPr>
                                          <a:rPr lang="en-US" altLang="zh-CN" sz="1600" b="1" i="1" spc="15" dirty="0">
                                            <a:solidFill>
                                              <a:srgbClr val="003366"/>
                                            </a:solidFill>
                                            <a:latin typeface="Times New Roman" panose="02020603050405020304"/>
                                            <a:ea typeface="华文中宋" panose="02010600040101010101" pitchFamily="2" charset="-122"/>
                                            <a:cs typeface="Times New Roman" panose="02020603050405020304"/>
                                          </a:rPr>
                                          <m:t>f</m:t>
                                        </m:r>
                                      </m:e>
                                      <m:sub>
                                        <m:r>
                                          <a:rPr lang="en-US" altLang="zh-CN" sz="1600" i="1" spc="15" dirty="0">
                                            <a:solidFill>
                                              <a:srgbClr val="003366"/>
                                            </a:solidFill>
                                            <a:latin typeface="Cambria Math" panose="02040503050406030204" pitchFamily="18" charset="0"/>
                                            <a:ea typeface="华文中宋" panose="02010600040101010101" pitchFamily="2" charset="-122"/>
                                            <a:cs typeface="Times New Roman" panose="02020603050405020304"/>
                                          </a:rPr>
                                          <m:t>1</m:t>
                                        </m:r>
                                        <m:r>
                                          <a:rPr lang="en-US" altLang="zh-CN" sz="1600" i="1">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𝑖</m:t>
                                        </m:r>
                                      </m:sub>
                                    </m:sSub>
                                  </m:e>
                                  <m:e>
                                    <m:sSub>
                                      <m:sSubPr>
                                        <m:ctrlPr>
                                          <a:rPr lang="en-US" altLang="zh-CN" sz="1600" b="1" i="1" spc="15" dirty="0">
                                            <a:solidFill>
                                              <a:srgbClr val="003366"/>
                                            </a:solidFill>
                                            <a:latin typeface="Cambria Math" panose="02040503050406030204" pitchFamily="18" charset="0"/>
                                            <a:ea typeface="华文中宋" panose="02010600040101010101" pitchFamily="2" charset="-122"/>
                                            <a:cs typeface="Times New Roman" panose="02020603050405020304"/>
                                          </a:rPr>
                                        </m:ctrlPr>
                                      </m:sSubPr>
                                      <m:e>
                                        <m:r>
                                          <m:rPr>
                                            <m:nor/>
                                          </m:rPr>
                                          <a:rPr lang="en-US" altLang="zh-CN" sz="1600" b="1" i="1" spc="15" dirty="0">
                                            <a:solidFill>
                                              <a:srgbClr val="003366"/>
                                            </a:solidFill>
                                            <a:latin typeface="Times New Roman" panose="02020603050405020304"/>
                                            <a:ea typeface="华文中宋" panose="02010600040101010101" pitchFamily="2" charset="-122"/>
                                            <a:cs typeface="Times New Roman" panose="02020603050405020304"/>
                                          </a:rPr>
                                          <m:t>f</m:t>
                                        </m:r>
                                      </m:e>
                                      <m:sub>
                                        <m:r>
                                          <a:rPr lang="en-US" altLang="zh-CN" sz="1600" i="1" spc="15" dirty="0">
                                            <a:solidFill>
                                              <a:srgbClr val="003366"/>
                                            </a:solidFill>
                                            <a:latin typeface="Cambria Math" panose="02040503050406030204" pitchFamily="18" charset="0"/>
                                            <a:ea typeface="华文中宋" panose="02010600040101010101" pitchFamily="2" charset="-122"/>
                                            <a:cs typeface="Times New Roman" panose="02020603050405020304"/>
                                          </a:rPr>
                                          <m:t>2</m:t>
                                        </m:r>
                                        <m:r>
                                          <a:rPr lang="en-US" altLang="zh-CN" sz="1600" i="1">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𝑖</m:t>
                                        </m:r>
                                      </m:sub>
                                    </m:sSub>
                                  </m:e>
                                  <m:e>
                                    <m:m>
                                      <m:mPr>
                                        <m:mcs>
                                          <m:mc>
                                            <m:mcPr>
                                              <m:count m:val="2"/>
                                              <m:mcJc m:val="center"/>
                                            </m:mcPr>
                                          </m:mc>
                                        </m:mcs>
                                        <m:ctrlPr>
                                          <a:rPr lang="ar-AE" altLang="zh-CN" sz="1600" i="1">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ctrlPr>
                                      </m:mPr>
                                      <m:mr>
                                        <m:e>
                                          <m:r>
                                            <m:rPr>
                                              <m:brk m:alnAt="7"/>
                                            </m:rPr>
                                            <a:rPr lang="ar-AE" altLang="zh-CN" sz="1600" i="1">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m:t>
                                          </m:r>
                                        </m:e>
                                        <m:e>
                                          <m:sSub>
                                            <m:sSubPr>
                                              <m:ctrlPr>
                                                <a:rPr lang="en-US" altLang="zh-CN" sz="1600" b="1" i="1" spc="15" dirty="0">
                                                  <a:solidFill>
                                                    <a:srgbClr val="003366"/>
                                                  </a:solidFill>
                                                  <a:latin typeface="Cambria Math" panose="02040503050406030204" pitchFamily="18" charset="0"/>
                                                  <a:ea typeface="华文中宋" panose="02010600040101010101" pitchFamily="2" charset="-122"/>
                                                  <a:cs typeface="Times New Roman" panose="02020603050405020304"/>
                                                </a:rPr>
                                              </m:ctrlPr>
                                            </m:sSubPr>
                                            <m:e>
                                              <m:r>
                                                <m:rPr>
                                                  <m:nor/>
                                                </m:rPr>
                                                <a:rPr lang="en-US" altLang="zh-CN" sz="1600" b="1" i="1" spc="15" dirty="0">
                                                  <a:solidFill>
                                                    <a:srgbClr val="003366"/>
                                                  </a:solidFill>
                                                  <a:latin typeface="Times New Roman" panose="02020603050405020304"/>
                                                  <a:ea typeface="华文中宋" panose="02010600040101010101" pitchFamily="2" charset="-122"/>
                                                  <a:cs typeface="Times New Roman" panose="02020603050405020304"/>
                                                </a:rPr>
                                                <m:t>f</m:t>
                                              </m:r>
                                            </m:e>
                                            <m:sub>
                                              <m:r>
                                                <a:rPr lang="en-US" altLang="zh-CN" sz="1600" i="1" spc="15" dirty="0">
                                                  <a:solidFill>
                                                    <a:srgbClr val="003366"/>
                                                  </a:solidFill>
                                                  <a:latin typeface="Cambria Math" panose="02040503050406030204" pitchFamily="18" charset="0"/>
                                                  <a:ea typeface="华文中宋" panose="02010600040101010101" pitchFamily="2" charset="-122"/>
                                                  <a:cs typeface="Times New Roman" panose="02020603050405020304"/>
                                                </a:rPr>
                                                <m:t>𝑀</m:t>
                                              </m:r>
                                              <m:r>
                                                <a:rPr lang="en-US" altLang="zh-CN" sz="1600" i="1">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𝑖</m:t>
                                              </m:r>
                                            </m:sub>
                                          </m:sSub>
                                        </m:e>
                                      </m:mr>
                                    </m:m>
                                  </m:e>
                                </m:mr>
                              </m:m>
                            </m:e>
                          </m:d>
                        </m:e>
                        <m:sup>
                          <m:r>
                            <a:rPr lang="en-US" altLang="zh-CN" sz="1600" b="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𝑇</m:t>
                          </m:r>
                          <m:r>
                            <a:rPr lang="en-US" altLang="zh-CN" sz="1600" b="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 </m:t>
                          </m:r>
                        </m:sup>
                      </m:sSup>
                      <m:r>
                        <a:rPr lang="en-US" altLang="zh-CN" sz="1600" b="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    </m:t>
                      </m:r>
                      <m:r>
                        <a:rPr lang="en-US" altLang="zh-CN" sz="1600" b="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𝑖</m:t>
                      </m:r>
                      <m:r>
                        <a:rPr lang="en-US" altLang="zh-CN" sz="1600" b="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m:t>
                      </m:r>
                      <m:r>
                        <a:rPr lang="en-US" altLang="zh-CN" sz="1600" b="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1</m:t>
                      </m:r>
                      <m:r>
                        <a:rPr lang="en-US" altLang="zh-CN" sz="1600" b="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 </m:t>
                      </m:r>
                      <m:r>
                        <a:rPr lang="en-US" altLang="zh-CN" sz="1600" b="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2</m:t>
                      </m:r>
                      <m:r>
                        <a:rPr lang="en-US" altLang="zh-CN" sz="1600" b="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 ⋯⋯</m:t>
                      </m:r>
                      <m:r>
                        <a:rPr lang="en-US" altLang="zh-CN" sz="1600" b="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𝑁</m:t>
                      </m:r>
                    </m:oMath>
                  </m:oMathPara>
                </a14:m>
                <a:endParaRPr lang="ar-AE" sz="1600" dirty="0">
                  <a:solidFill>
                    <a:schemeClr val="accent1">
                      <a:lumMod val="50000"/>
                    </a:schemeClr>
                  </a:solidFill>
                  <a:latin typeface="Times New Roman" panose="02020603050405020304"/>
                  <a:ea typeface="华文中宋" panose="02010600040101010101" pitchFamily="2" charset="-122"/>
                  <a:cs typeface="Times New Roman" panose="02020603050405020304"/>
                </a:endParaRPr>
              </a:p>
            </p:txBody>
          </p:sp>
        </mc:Choice>
        <mc:Fallback>
          <p:sp>
            <p:nvSpPr>
              <p:cNvPr id="50" name="object 17"/>
              <p:cNvSpPr txBox="1">
                <a:spLocks noRot="1" noChangeAspect="1" noMove="1" noResize="1" noEditPoints="1" noAdjustHandles="1" noChangeArrowheads="1" noChangeShapeType="1" noTextEdit="1"/>
              </p:cNvSpPr>
              <p:nvPr/>
            </p:nvSpPr>
            <p:spPr>
              <a:xfrm>
                <a:off x="1532602" y="4188493"/>
                <a:ext cx="4342204" cy="263534"/>
              </a:xfrm>
              <a:prstGeom prst="rect">
                <a:avLst/>
              </a:prstGeom>
              <a:blipFill rotWithShape="1">
                <a:blip r:embed="rId3"/>
                <a:stretch>
                  <a:fillRect l="-8" t="-13" r="10" b="-11791"/>
                </a:stretch>
              </a:blipFill>
            </p:spPr>
            <p:txBody>
              <a:bodyPr/>
              <a:lstStyle/>
              <a:p>
                <a:r>
                  <a:rPr lang="zh-CN" alt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8F63A3B-78C7-47BE-AE5E-E10140E04643}" type="slidenum">
              <a:rPr lang="en-US" smtClean="0"/>
            </a:fld>
            <a:endParaRPr lang="en-US" dirty="0"/>
          </a:p>
        </p:txBody>
      </p:sp>
      <p:sp>
        <p:nvSpPr>
          <p:cNvPr id="3" name="矩形 2"/>
          <p:cNvSpPr/>
          <p:nvPr/>
        </p:nvSpPr>
        <p:spPr>
          <a:xfrm>
            <a:off x="653271" y="88384"/>
            <a:ext cx="2262158" cy="369332"/>
          </a:xfrm>
          <a:prstGeom prst="rect">
            <a:avLst/>
          </a:prstGeom>
        </p:spPr>
        <p:txBody>
          <a:bodyPr wrap="none">
            <a:spAutoFit/>
          </a:bodyPr>
          <a:lstStyle/>
          <a:p>
            <a:pPr algn="ctr"/>
            <a:r>
              <a:rPr lang="zh-CN" altLang="en-US" b="1" dirty="0">
                <a:solidFill>
                  <a:srgbClr val="000000"/>
                </a:solidFill>
                <a:latin typeface="微软雅黑" panose="020B0503020204020204" pitchFamily="34" charset="-122"/>
                <a:ea typeface="微软雅黑" panose="020B0503020204020204" pitchFamily="34" charset="-122"/>
              </a:rPr>
              <a:t>一、</a:t>
            </a:r>
            <a:r>
              <a:rPr lang="zh-CN" altLang="en-US" b="1" dirty="0">
                <a:solidFill>
                  <a:srgbClr val="000066"/>
                </a:solidFill>
                <a:latin typeface="微软雅黑" panose="020B0503020204020204" pitchFamily="34" charset="-122"/>
                <a:ea typeface="微软雅黑" panose="020B0503020204020204" pitchFamily="34" charset="-122"/>
              </a:rPr>
              <a:t>认识和理解图像</a:t>
            </a:r>
            <a:endParaRPr lang="zh-CN" altLang="en-US" b="1" dirty="0">
              <a:solidFill>
                <a:srgbClr val="00000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5441950" y="189655"/>
            <a:ext cx="1057846"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图像单元</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5" name="object 2"/>
          <p:cNvSpPr txBox="1"/>
          <p:nvPr/>
        </p:nvSpPr>
        <p:spPr bwMode="auto">
          <a:xfrm>
            <a:off x="473808" y="707074"/>
            <a:ext cx="1260666" cy="451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eaLnBrk="1" hangingPunct="1">
              <a:spcBef>
                <a:spcPts val="1600"/>
              </a:spcBef>
              <a:defRPr/>
            </a:pPr>
            <a:r>
              <a:rPr lang="zh-CN" altLang="en-US" sz="1600" b="1" dirty="0">
                <a:solidFill>
                  <a:srgbClr val="000066"/>
                </a:solidFill>
                <a:latin typeface="微软雅黑" panose="020B0503020204020204" pitchFamily="34" charset="-122"/>
                <a:ea typeface="微软雅黑" panose="020B0503020204020204" pitchFamily="34" charset="-122"/>
              </a:rPr>
              <a:t>图像单元：</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sp>
        <p:nvSpPr>
          <p:cNvPr id="99" name="矩形 98"/>
          <p:cNvSpPr/>
          <p:nvPr/>
        </p:nvSpPr>
        <p:spPr>
          <a:xfrm>
            <a:off x="760698" y="1397069"/>
            <a:ext cx="5553075" cy="2349361"/>
          </a:xfrm>
          <a:prstGeom prst="rect">
            <a:avLst/>
          </a:prstGeom>
        </p:spPr>
        <p:txBody>
          <a:bodyPr wrap="square">
            <a:spAutoFit/>
          </a:bodyPr>
          <a:lstStyle/>
          <a:p>
            <a:pPr lvl="0" fontAlgn="base">
              <a:spcBef>
                <a:spcPts val="1415"/>
              </a:spcBef>
              <a:spcAft>
                <a:spcPct val="0"/>
              </a:spcAft>
            </a:pPr>
            <a:r>
              <a:rPr lang="en-US" altLang="zh-CN" sz="1600" b="1" dirty="0">
                <a:solidFill>
                  <a:srgbClr val="000066"/>
                </a:solidFill>
                <a:latin typeface="微软雅黑" panose="020B0503020204020204" pitchFamily="34" charset="-122"/>
                <a:ea typeface="微软雅黑" panose="020B0503020204020204" pitchFamily="34" charset="-122"/>
              </a:rPr>
              <a:t>      </a:t>
            </a:r>
            <a:r>
              <a:rPr lang="zh-CN" altLang="zh-CN" sz="1600" b="1" dirty="0">
                <a:solidFill>
                  <a:srgbClr val="000066"/>
                </a:solidFill>
                <a:latin typeface="微软雅黑" panose="020B0503020204020204" pitchFamily="34" charset="-122"/>
                <a:ea typeface="微软雅黑" panose="020B0503020204020204" pitchFamily="34" charset="-122"/>
              </a:rPr>
              <a:t>一幅图</a:t>
            </a:r>
            <a:r>
              <a:rPr lang="zh-CN" altLang="en-US" sz="1600" b="1" dirty="0">
                <a:solidFill>
                  <a:srgbClr val="000066"/>
                </a:solidFill>
                <a:latin typeface="微软雅黑" panose="020B0503020204020204" pitchFamily="34" charset="-122"/>
                <a:ea typeface="微软雅黑" panose="020B0503020204020204" pitchFamily="34" charset="-122"/>
              </a:rPr>
              <a:t>像</a:t>
            </a:r>
            <a:r>
              <a:rPr lang="zh-CN" altLang="zh-CN" sz="1600" b="1" dirty="0">
                <a:solidFill>
                  <a:srgbClr val="000066"/>
                </a:solidFill>
                <a:latin typeface="微软雅黑" panose="020B0503020204020204" pitchFamily="34" charset="-122"/>
                <a:ea typeface="微软雅黑" panose="020B0503020204020204" pitchFamily="34" charset="-122"/>
              </a:rPr>
              <a:t>是许多图</a:t>
            </a:r>
            <a:r>
              <a:rPr lang="zh-CN" altLang="en-US" sz="1600" b="1" dirty="0">
                <a:solidFill>
                  <a:srgbClr val="000066"/>
                </a:solidFill>
                <a:latin typeface="微软雅黑" panose="020B0503020204020204" pitchFamily="34" charset="-122"/>
                <a:ea typeface="微软雅黑" panose="020B0503020204020204" pitchFamily="34" charset="-122"/>
              </a:rPr>
              <a:t>像</a:t>
            </a:r>
            <a:r>
              <a:rPr lang="zh-CN" altLang="zh-CN" sz="1600" b="1" dirty="0">
                <a:solidFill>
                  <a:srgbClr val="000066"/>
                </a:solidFill>
                <a:latin typeface="微软雅黑" panose="020B0503020204020204" pitchFamily="34" charset="-122"/>
                <a:ea typeface="微软雅黑" panose="020B0503020204020204" pitchFamily="34" charset="-122"/>
              </a:rPr>
              <a:t>单元的集合体</a:t>
            </a:r>
            <a:endParaRPr lang="zh-CN" altLang="zh-CN" sz="1600" b="1" dirty="0">
              <a:solidFill>
                <a:srgbClr val="000066"/>
              </a:solidFill>
              <a:latin typeface="微软雅黑" panose="020B0503020204020204" pitchFamily="34" charset="-122"/>
              <a:ea typeface="微软雅黑" panose="020B0503020204020204" pitchFamily="34" charset="-122"/>
            </a:endParaRPr>
          </a:p>
          <a:p>
            <a:pPr lvl="0" fontAlgn="base">
              <a:spcBef>
                <a:spcPts val="2025"/>
              </a:spcBef>
              <a:spcAft>
                <a:spcPct val="0"/>
              </a:spcAft>
              <a:buSzPct val="96000"/>
              <a:buFont typeface="Arial" panose="020B0604020202020204" pitchFamily="34" charset="0"/>
              <a:buAutoNum type="arabicPlain" startAt="2"/>
            </a:pPr>
            <a:r>
              <a:rPr lang="zh-CN" altLang="zh-CN" sz="1600" b="1" dirty="0">
                <a:solidFill>
                  <a:srgbClr val="000066"/>
                </a:solidFill>
                <a:latin typeface="微软雅黑" panose="020B0503020204020204" pitchFamily="34" charset="-122"/>
                <a:ea typeface="微软雅黑" panose="020B0503020204020204" pitchFamily="34" charset="-122"/>
              </a:rPr>
              <a:t>D图</a:t>
            </a:r>
            <a:r>
              <a:rPr lang="zh-CN" altLang="en-US" sz="1600" b="1" dirty="0">
                <a:solidFill>
                  <a:srgbClr val="000066"/>
                </a:solidFill>
                <a:latin typeface="微软雅黑" panose="020B0503020204020204" pitchFamily="34" charset="-122"/>
                <a:ea typeface="微软雅黑" panose="020B0503020204020204" pitchFamily="34" charset="-122"/>
              </a:rPr>
              <a:t>像</a:t>
            </a:r>
            <a:r>
              <a:rPr lang="zh-CN" altLang="zh-CN" sz="1600" b="1" dirty="0">
                <a:solidFill>
                  <a:srgbClr val="000066"/>
                </a:solidFill>
                <a:latin typeface="微软雅黑" panose="020B0503020204020204" pitchFamily="34" charset="-122"/>
                <a:ea typeface="微软雅黑" panose="020B0503020204020204" pitchFamily="34" charset="-122"/>
              </a:rPr>
              <a:t>：</a:t>
            </a:r>
            <a:endParaRPr lang="en-US" altLang="zh-CN" sz="1600" b="1" dirty="0">
              <a:solidFill>
                <a:srgbClr val="000066"/>
              </a:solidFill>
              <a:latin typeface="微软雅黑" panose="020B0503020204020204" pitchFamily="34" charset="-122"/>
              <a:ea typeface="微软雅黑" panose="020B0503020204020204" pitchFamily="34" charset="-122"/>
            </a:endParaRPr>
          </a:p>
          <a:p>
            <a:pPr lvl="0" fontAlgn="base">
              <a:spcBef>
                <a:spcPts val="2025"/>
              </a:spcBef>
              <a:spcAft>
                <a:spcPct val="0"/>
              </a:spcAft>
              <a:buSzPct val="96000"/>
            </a:pPr>
            <a:r>
              <a:rPr lang="zh-CN" altLang="en-US" sz="1600" b="1" dirty="0">
                <a:latin typeface="微软雅黑" panose="020B0503020204020204" pitchFamily="34" charset="-122"/>
                <a:ea typeface="微软雅黑" panose="020B0503020204020204" pitchFamily="34" charset="-122"/>
              </a:rPr>
              <a:t>         像</a:t>
            </a:r>
            <a:r>
              <a:rPr lang="zh-CN" altLang="zh-CN" sz="1600" b="1" dirty="0">
                <a:latin typeface="微软雅黑" panose="020B0503020204020204" pitchFamily="34" charset="-122"/>
                <a:ea typeface="微软雅黑" panose="020B0503020204020204" pitchFamily="34" charset="-122"/>
              </a:rPr>
              <a:t>素（picture element）英文里常用pixel表示</a:t>
            </a:r>
            <a:endParaRPr lang="zh-CN" altLang="zh-CN" sz="1600" b="1" dirty="0">
              <a:latin typeface="微软雅黑" panose="020B0503020204020204" pitchFamily="34" charset="-122"/>
              <a:ea typeface="微软雅黑" panose="020B0503020204020204" pitchFamily="34" charset="-122"/>
            </a:endParaRPr>
          </a:p>
          <a:p>
            <a:pPr lvl="0" fontAlgn="base">
              <a:spcBef>
                <a:spcPts val="2025"/>
              </a:spcBef>
              <a:spcAft>
                <a:spcPct val="0"/>
              </a:spcAft>
              <a:buSzPct val="96000"/>
              <a:buFont typeface="Arial" panose="020B0604020202020204" pitchFamily="34" charset="0"/>
              <a:buAutoNum type="arabicPlain" startAt="3"/>
            </a:pPr>
            <a:r>
              <a:rPr lang="zh-CN" altLang="zh-CN" sz="1600" b="1" dirty="0">
                <a:solidFill>
                  <a:srgbClr val="000066"/>
                </a:solidFill>
                <a:latin typeface="微软雅黑" panose="020B0503020204020204" pitchFamily="34" charset="-122"/>
                <a:ea typeface="微软雅黑" panose="020B0503020204020204" pitchFamily="34" charset="-122"/>
              </a:rPr>
              <a:t>D图</a:t>
            </a:r>
            <a:r>
              <a:rPr lang="zh-CN" altLang="en-US" sz="1600" b="1" dirty="0">
                <a:solidFill>
                  <a:srgbClr val="000066"/>
                </a:solidFill>
                <a:latin typeface="微软雅黑" panose="020B0503020204020204" pitchFamily="34" charset="-122"/>
                <a:ea typeface="微软雅黑" panose="020B0503020204020204" pitchFamily="34" charset="-122"/>
              </a:rPr>
              <a:t>像</a:t>
            </a:r>
            <a:r>
              <a:rPr lang="zh-CN" altLang="zh-CN" sz="1600" b="1" dirty="0">
                <a:solidFill>
                  <a:srgbClr val="000066"/>
                </a:solidFill>
                <a:latin typeface="微软雅黑" panose="020B0503020204020204" pitchFamily="34" charset="-122"/>
                <a:ea typeface="微软雅黑" panose="020B0503020204020204" pitchFamily="34" charset="-122"/>
              </a:rPr>
              <a:t>： </a:t>
            </a:r>
            <a:endParaRPr lang="en-US" altLang="zh-CN" sz="1600" b="1" dirty="0">
              <a:solidFill>
                <a:srgbClr val="000066"/>
              </a:solidFill>
              <a:latin typeface="微软雅黑" panose="020B0503020204020204" pitchFamily="34" charset="-122"/>
              <a:ea typeface="微软雅黑" panose="020B0503020204020204" pitchFamily="34" charset="-122"/>
            </a:endParaRPr>
          </a:p>
          <a:p>
            <a:pPr lvl="0" fontAlgn="base">
              <a:spcBef>
                <a:spcPts val="2025"/>
              </a:spcBef>
              <a:spcAft>
                <a:spcPct val="0"/>
              </a:spcAft>
              <a:buSzPct val="96000"/>
            </a:pPr>
            <a:r>
              <a:rPr lang="en-US" altLang="zh-CN" sz="1600" b="1" dirty="0">
                <a:solidFill>
                  <a:srgbClr val="000066"/>
                </a:solidFill>
                <a:latin typeface="微软雅黑" panose="020B0503020204020204" pitchFamily="34" charset="-122"/>
                <a:ea typeface="微软雅黑" panose="020B0503020204020204" pitchFamily="34" charset="-122"/>
              </a:rPr>
              <a:t>         </a:t>
            </a:r>
            <a:r>
              <a:rPr lang="zh-CN" altLang="zh-CN" sz="1600" b="1" dirty="0">
                <a:latin typeface="微软雅黑" panose="020B0503020204020204" pitchFamily="34" charset="-122"/>
                <a:ea typeface="微软雅黑" panose="020B0503020204020204" pitchFamily="34" charset="-122"/>
              </a:rPr>
              <a:t>体素（volume element）英文里常用voxel表示</a:t>
            </a:r>
            <a:endParaRPr lang="zh-CN" altLang="zh-CN" sz="1600" b="1" dirty="0">
              <a:latin typeface="微软雅黑" panose="020B0503020204020204" pitchFamily="34" charset="-122"/>
              <a:ea typeface="微软雅黑" panose="020B0503020204020204" pitchFamily="34" charset="-122"/>
            </a:endParaRPr>
          </a:p>
        </p:txBody>
      </p:sp>
      <p:sp>
        <p:nvSpPr>
          <p:cNvPr id="100" name="矩形 99"/>
          <p:cNvSpPr/>
          <p:nvPr/>
        </p:nvSpPr>
        <p:spPr>
          <a:xfrm>
            <a:off x="1104141" y="3913206"/>
            <a:ext cx="4649717" cy="523220"/>
          </a:xfrm>
          <a:prstGeom prst="rect">
            <a:avLst/>
          </a:prstGeom>
        </p:spPr>
        <p:txBody>
          <a:bodyPr wrap="square">
            <a:spAutoFit/>
          </a:bodyPr>
          <a:lstStyle/>
          <a:p>
            <a:pPr lvl="0" fontAlgn="base">
              <a:spcBef>
                <a:spcPts val="2200"/>
              </a:spcBef>
              <a:spcAft>
                <a:spcPct val="0"/>
              </a:spcAft>
            </a:pPr>
            <a:r>
              <a:rPr lang="zh-CN" altLang="zh-CN" sz="2800" i="1" dirty="0">
                <a:solidFill>
                  <a:srgbClr val="003366"/>
                </a:solidFill>
                <a:latin typeface="Times New Roman" panose="02020603050405020304" pitchFamily="18" charset="0"/>
                <a:ea typeface="华文中宋" panose="02010600040101010101" pitchFamily="2" charset="-122"/>
                <a:cs typeface="Times New Roman" panose="02020603050405020304" pitchFamily="18" charset="0"/>
              </a:rPr>
              <a:t>f </a:t>
            </a:r>
            <a:r>
              <a:rPr lang="zh-CN" altLang="zh-CN" sz="2800" dirty="0">
                <a:solidFill>
                  <a:srgbClr val="003366"/>
                </a:solidFill>
                <a:latin typeface="Times New Roman" panose="02020603050405020304" pitchFamily="18" charset="0"/>
                <a:ea typeface="华文中宋" panose="02010600040101010101" pitchFamily="2" charset="-122"/>
                <a:cs typeface="Times New Roman" panose="02020603050405020304" pitchFamily="18" charset="0"/>
              </a:rPr>
              <a:t>(</a:t>
            </a:r>
            <a:r>
              <a:rPr lang="zh-CN" altLang="zh-CN" sz="2800" i="1" dirty="0">
                <a:solidFill>
                  <a:srgbClr val="003366"/>
                </a:solidFill>
                <a:latin typeface="Times New Roman" panose="02020603050405020304" pitchFamily="18" charset="0"/>
                <a:ea typeface="华文中宋" panose="02010600040101010101" pitchFamily="2" charset="-122"/>
                <a:cs typeface="Times New Roman" panose="02020603050405020304" pitchFamily="18" charset="0"/>
              </a:rPr>
              <a:t>x</a:t>
            </a:r>
            <a:r>
              <a:rPr lang="zh-CN" altLang="zh-CN" sz="2800" dirty="0">
                <a:solidFill>
                  <a:srgbClr val="003366"/>
                </a:solidFill>
                <a:latin typeface="Times New Roman" panose="02020603050405020304" pitchFamily="18" charset="0"/>
                <a:ea typeface="华文中宋" panose="02010600040101010101" pitchFamily="2" charset="-122"/>
                <a:cs typeface="Times New Roman" panose="02020603050405020304" pitchFamily="18" charset="0"/>
              </a:rPr>
              <a:t>, </a:t>
            </a:r>
            <a:r>
              <a:rPr lang="zh-CN" altLang="zh-CN" sz="2800" i="1" dirty="0">
                <a:solidFill>
                  <a:srgbClr val="003366"/>
                </a:solidFill>
                <a:latin typeface="Times New Roman" panose="02020603050405020304" pitchFamily="18" charset="0"/>
                <a:ea typeface="华文中宋" panose="02010600040101010101" pitchFamily="2" charset="-122"/>
                <a:cs typeface="Times New Roman" panose="02020603050405020304" pitchFamily="18" charset="0"/>
              </a:rPr>
              <a:t>y</a:t>
            </a:r>
            <a:r>
              <a:rPr lang="zh-CN" altLang="zh-CN" sz="2800" dirty="0">
                <a:solidFill>
                  <a:srgbClr val="003366"/>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800" dirty="0">
                <a:solidFill>
                  <a:srgbClr val="003366"/>
                </a:solidFill>
                <a:latin typeface="Times New Roman" panose="02020603050405020304" pitchFamily="18" charset="0"/>
                <a:ea typeface="华文中宋" panose="02010600040101010101" pitchFamily="2" charset="-122"/>
                <a:cs typeface="Times New Roman" panose="02020603050405020304" pitchFamily="18" charset="0"/>
              </a:rPr>
              <a:t> </a:t>
            </a:r>
            <a:r>
              <a:rPr lang="zh-CN" altLang="zh-CN" sz="2800" b="1" dirty="0">
                <a:solidFill>
                  <a:srgbClr val="003366"/>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800" b="1" dirty="0">
                <a:solidFill>
                  <a:srgbClr val="003366"/>
                </a:solidFill>
                <a:latin typeface="Times New Roman" panose="02020603050405020304" pitchFamily="18" charset="0"/>
                <a:ea typeface="华文中宋" panose="02010600040101010101" pitchFamily="2" charset="-122"/>
                <a:cs typeface="Times New Roman" panose="02020603050405020304" pitchFamily="18" charset="0"/>
              </a:rPr>
              <a:t> </a:t>
            </a:r>
            <a:r>
              <a:rPr lang="zh-CN" altLang="zh-CN" sz="2800" i="1" dirty="0">
                <a:solidFill>
                  <a:srgbClr val="003366"/>
                </a:solidFill>
                <a:latin typeface="Times New Roman" panose="02020603050405020304" pitchFamily="18" charset="0"/>
                <a:ea typeface="华文中宋" panose="02010600040101010101" pitchFamily="2" charset="-122"/>
                <a:cs typeface="Times New Roman" panose="02020603050405020304" pitchFamily="18" charset="0"/>
              </a:rPr>
              <a:t>f </a:t>
            </a:r>
            <a:r>
              <a:rPr lang="zh-CN" altLang="zh-CN" sz="2800" dirty="0">
                <a:solidFill>
                  <a:srgbClr val="003366"/>
                </a:solidFill>
                <a:latin typeface="Times New Roman" panose="02020603050405020304" pitchFamily="18" charset="0"/>
                <a:ea typeface="华文中宋" panose="02010600040101010101" pitchFamily="2" charset="-122"/>
                <a:cs typeface="Times New Roman" panose="02020603050405020304" pitchFamily="18" charset="0"/>
              </a:rPr>
              <a:t>(</a:t>
            </a:r>
            <a:r>
              <a:rPr lang="zh-CN" altLang="zh-CN" sz="2800" i="1" dirty="0">
                <a:solidFill>
                  <a:srgbClr val="003366"/>
                </a:solidFill>
                <a:latin typeface="Times New Roman" panose="02020603050405020304" pitchFamily="18" charset="0"/>
                <a:ea typeface="华文中宋" panose="02010600040101010101" pitchFamily="2" charset="-122"/>
                <a:cs typeface="Times New Roman" panose="02020603050405020304" pitchFamily="18" charset="0"/>
              </a:rPr>
              <a:t>x</a:t>
            </a:r>
            <a:r>
              <a:rPr lang="zh-CN" altLang="zh-CN" sz="2800" dirty="0">
                <a:solidFill>
                  <a:srgbClr val="003366"/>
                </a:solidFill>
                <a:latin typeface="Times New Roman" panose="02020603050405020304" pitchFamily="18" charset="0"/>
                <a:ea typeface="华文中宋" panose="02010600040101010101" pitchFamily="2" charset="-122"/>
                <a:cs typeface="Times New Roman" panose="02020603050405020304" pitchFamily="18" charset="0"/>
              </a:rPr>
              <a:t>, </a:t>
            </a:r>
            <a:r>
              <a:rPr lang="zh-CN" altLang="zh-CN" sz="2800" i="1" dirty="0">
                <a:solidFill>
                  <a:srgbClr val="003366"/>
                </a:solidFill>
                <a:latin typeface="Times New Roman" panose="02020603050405020304" pitchFamily="18" charset="0"/>
                <a:ea typeface="华文中宋" panose="02010600040101010101" pitchFamily="2" charset="-122"/>
                <a:cs typeface="Times New Roman" panose="02020603050405020304" pitchFamily="18" charset="0"/>
              </a:rPr>
              <a:t>y</a:t>
            </a:r>
            <a:r>
              <a:rPr lang="zh-CN" altLang="zh-CN" sz="2800" dirty="0">
                <a:solidFill>
                  <a:srgbClr val="003366"/>
                </a:solidFill>
                <a:latin typeface="Times New Roman" panose="02020603050405020304" pitchFamily="18" charset="0"/>
                <a:ea typeface="华文中宋" panose="02010600040101010101" pitchFamily="2" charset="-122"/>
                <a:cs typeface="Times New Roman" panose="02020603050405020304" pitchFamily="18" charset="0"/>
              </a:rPr>
              <a:t>, </a:t>
            </a:r>
            <a:r>
              <a:rPr lang="zh-CN" altLang="zh-CN" sz="2800" i="1" dirty="0">
                <a:solidFill>
                  <a:srgbClr val="003366"/>
                </a:solidFill>
                <a:latin typeface="Times New Roman" panose="02020603050405020304" pitchFamily="18" charset="0"/>
                <a:ea typeface="华文中宋" panose="02010600040101010101" pitchFamily="2" charset="-122"/>
                <a:cs typeface="Times New Roman" panose="02020603050405020304" pitchFamily="18" charset="0"/>
              </a:rPr>
              <a:t>z</a:t>
            </a:r>
            <a:r>
              <a:rPr lang="zh-CN" altLang="zh-CN" sz="2800" dirty="0">
                <a:solidFill>
                  <a:srgbClr val="003366"/>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800" dirty="0">
                <a:solidFill>
                  <a:srgbClr val="003366"/>
                </a:solidFill>
                <a:latin typeface="Times New Roman" panose="02020603050405020304" pitchFamily="18" charset="0"/>
                <a:ea typeface="华文中宋" panose="02010600040101010101" pitchFamily="2" charset="-122"/>
                <a:cs typeface="Times New Roman" panose="02020603050405020304" pitchFamily="18" charset="0"/>
              </a:rPr>
              <a:t> </a:t>
            </a:r>
            <a:r>
              <a:rPr lang="zh-CN" altLang="zh-CN" sz="2800" i="1" dirty="0">
                <a:solidFill>
                  <a:srgbClr val="003366"/>
                </a:solidFill>
                <a:latin typeface="Times New Roman" panose="02020603050405020304" pitchFamily="18" charset="0"/>
                <a:ea typeface="华文中宋" panose="02010600040101010101" pitchFamily="2" charset="-122"/>
                <a:cs typeface="Times New Roman" panose="02020603050405020304" pitchFamily="18" charset="0"/>
              </a:rPr>
              <a:t>f </a:t>
            </a:r>
            <a:r>
              <a:rPr lang="zh-CN" altLang="zh-CN" sz="2800" dirty="0">
                <a:solidFill>
                  <a:srgbClr val="003366"/>
                </a:solidFill>
                <a:latin typeface="Times New Roman" panose="02020603050405020304" pitchFamily="18" charset="0"/>
                <a:ea typeface="华文中宋" panose="02010600040101010101" pitchFamily="2" charset="-122"/>
                <a:cs typeface="Times New Roman" panose="02020603050405020304" pitchFamily="18" charset="0"/>
              </a:rPr>
              <a:t>(</a:t>
            </a:r>
            <a:r>
              <a:rPr lang="zh-CN" altLang="zh-CN" sz="2800" i="1" dirty="0">
                <a:solidFill>
                  <a:srgbClr val="003366"/>
                </a:solidFill>
                <a:latin typeface="Times New Roman" panose="02020603050405020304" pitchFamily="18" charset="0"/>
                <a:ea typeface="华文中宋" panose="02010600040101010101" pitchFamily="2" charset="-122"/>
                <a:cs typeface="Times New Roman" panose="02020603050405020304" pitchFamily="18" charset="0"/>
              </a:rPr>
              <a:t>x</a:t>
            </a:r>
            <a:r>
              <a:rPr lang="zh-CN" altLang="zh-CN" sz="2800" dirty="0">
                <a:solidFill>
                  <a:srgbClr val="003366"/>
                </a:solidFill>
                <a:latin typeface="Times New Roman" panose="02020603050405020304" pitchFamily="18" charset="0"/>
                <a:ea typeface="华文中宋" panose="02010600040101010101" pitchFamily="2" charset="-122"/>
                <a:cs typeface="Times New Roman" panose="02020603050405020304" pitchFamily="18" charset="0"/>
              </a:rPr>
              <a:t>, </a:t>
            </a:r>
            <a:r>
              <a:rPr lang="zh-CN" altLang="zh-CN" sz="2800" i="1" dirty="0">
                <a:solidFill>
                  <a:srgbClr val="003366"/>
                </a:solidFill>
                <a:latin typeface="Times New Roman" panose="02020603050405020304" pitchFamily="18" charset="0"/>
                <a:ea typeface="华文中宋" panose="02010600040101010101" pitchFamily="2" charset="-122"/>
                <a:cs typeface="Times New Roman" panose="02020603050405020304" pitchFamily="18" charset="0"/>
              </a:rPr>
              <a:t>y</a:t>
            </a:r>
            <a:r>
              <a:rPr lang="zh-CN" altLang="zh-CN" sz="2800" dirty="0">
                <a:solidFill>
                  <a:srgbClr val="003366"/>
                </a:solidFill>
                <a:latin typeface="Times New Roman" panose="02020603050405020304" pitchFamily="18" charset="0"/>
                <a:ea typeface="华文中宋" panose="02010600040101010101" pitchFamily="2" charset="-122"/>
                <a:cs typeface="Times New Roman" panose="02020603050405020304" pitchFamily="18" charset="0"/>
              </a:rPr>
              <a:t>, </a:t>
            </a:r>
            <a:r>
              <a:rPr lang="zh-CN" altLang="zh-CN" sz="2800" i="1" dirty="0">
                <a:solidFill>
                  <a:srgbClr val="003366"/>
                </a:solidFill>
                <a:latin typeface="Times New Roman" panose="02020603050405020304" pitchFamily="18" charset="0"/>
                <a:ea typeface="华文中宋" panose="02010600040101010101" pitchFamily="2" charset="-122"/>
                <a:cs typeface="Times New Roman" panose="02020603050405020304" pitchFamily="18" charset="0"/>
              </a:rPr>
              <a:t>t</a:t>
            </a:r>
            <a:r>
              <a:rPr lang="zh-CN" altLang="zh-CN" sz="2800" dirty="0">
                <a:solidFill>
                  <a:srgbClr val="003366"/>
                </a:solidFill>
                <a:latin typeface="Times New Roman" panose="02020603050405020304" pitchFamily="18" charset="0"/>
                <a:ea typeface="华文中宋" panose="02010600040101010101" pitchFamily="2" charset="-122"/>
                <a:cs typeface="Times New Roman" panose="02020603050405020304" pitchFamily="18" charset="0"/>
              </a:rPr>
              <a:t>)</a:t>
            </a:r>
            <a:endParaRPr lang="zh-CN" altLang="zh-CN" sz="2800" dirty="0">
              <a:solidFill>
                <a:srgbClr val="003366"/>
              </a:solidFill>
              <a:latin typeface="Times New Roman" panose="02020603050405020304" pitchFamily="18" charset="0"/>
              <a:ea typeface="华文中宋" panose="02010600040101010101" pitchFamily="2" charset="-122"/>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53271" y="88384"/>
            <a:ext cx="2262158" cy="369332"/>
          </a:xfrm>
          <a:prstGeom prst="rect">
            <a:avLst/>
          </a:prstGeom>
        </p:spPr>
        <p:txBody>
          <a:bodyPr wrap="none">
            <a:spAutoFit/>
          </a:bodyPr>
          <a:lstStyle/>
          <a:p>
            <a:pPr algn="ctr"/>
            <a:r>
              <a:rPr lang="zh-CN" altLang="en-US" b="1" dirty="0">
                <a:solidFill>
                  <a:srgbClr val="000000"/>
                </a:solidFill>
                <a:latin typeface="微软雅黑" panose="020B0503020204020204" pitchFamily="34" charset="-122"/>
                <a:ea typeface="微软雅黑" panose="020B0503020204020204" pitchFamily="34" charset="-122"/>
              </a:rPr>
              <a:t>一、</a:t>
            </a:r>
            <a:r>
              <a:rPr lang="zh-CN" altLang="en-US" b="1" dirty="0">
                <a:solidFill>
                  <a:srgbClr val="000066"/>
                </a:solidFill>
                <a:latin typeface="微软雅黑" panose="020B0503020204020204" pitchFamily="34" charset="-122"/>
                <a:ea typeface="微软雅黑" panose="020B0503020204020204" pitchFamily="34" charset="-122"/>
              </a:rPr>
              <a:t>认识和理解图像</a:t>
            </a:r>
            <a:endParaRPr lang="zh-CN" altLang="en-US" b="1" dirty="0">
              <a:solidFill>
                <a:srgbClr val="00000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79603" y="1146293"/>
            <a:ext cx="6299609" cy="899670"/>
          </a:xfrm>
          <a:prstGeom prst="rect">
            <a:avLst/>
          </a:prstGeom>
          <a:noFill/>
        </p:spPr>
        <p:txBody>
          <a:bodyPr wrap="square" rtlCol="0">
            <a:spAutoFit/>
          </a:bodyPr>
          <a:lstStyle/>
          <a:p>
            <a:pPr marL="285750" indent="-285750">
              <a:lnSpc>
                <a:spcPct val="113000"/>
              </a:lnSpc>
              <a:spcBef>
                <a:spcPts val="100"/>
              </a:spcBef>
              <a:buFont typeface="Wingdings" panose="05000000000000000000" pitchFamily="2" charset="2"/>
              <a:buChar char="Ø"/>
            </a:pPr>
            <a:r>
              <a:rPr lang="zh-CN" altLang="zh-CN" sz="1400" b="1" dirty="0" smtClean="0">
                <a:solidFill>
                  <a:srgbClr val="000066"/>
                </a:solidFill>
                <a:latin typeface="微软雅黑" panose="020B0503020204020204" pitchFamily="34" charset="-122"/>
                <a:ea typeface="微软雅黑" panose="020B0503020204020204" pitchFamily="34" charset="-122"/>
              </a:rPr>
              <a:t>几何</a:t>
            </a:r>
            <a:r>
              <a:rPr lang="zh-CN" altLang="zh-CN" sz="1400" b="1" dirty="0">
                <a:solidFill>
                  <a:srgbClr val="000066"/>
                </a:solidFill>
                <a:latin typeface="微软雅黑" panose="020B0503020204020204" pitchFamily="34" charset="-122"/>
                <a:ea typeface="微软雅黑" panose="020B0503020204020204" pitchFamily="34" charset="-122"/>
              </a:rPr>
              <a:t>成</a:t>
            </a:r>
            <a:r>
              <a:rPr lang="zh-CN" altLang="en-US" sz="1400" b="1" dirty="0">
                <a:solidFill>
                  <a:srgbClr val="000066"/>
                </a:solidFill>
                <a:latin typeface="微软雅黑" panose="020B0503020204020204" pitchFamily="34" charset="-122"/>
                <a:ea typeface="微软雅黑" panose="020B0503020204020204" pitchFamily="34" charset="-122"/>
              </a:rPr>
              <a:t>像</a:t>
            </a:r>
            <a:r>
              <a:rPr lang="zh-CN" altLang="zh-CN" sz="1400" b="1" dirty="0">
                <a:solidFill>
                  <a:srgbClr val="000066"/>
                </a:solidFill>
                <a:latin typeface="微软雅黑" panose="020B0503020204020204" pitchFamily="34" charset="-122"/>
                <a:ea typeface="微软雅黑" panose="020B0503020204020204" pitchFamily="34" charset="-122"/>
              </a:rPr>
              <a:t>模型</a:t>
            </a:r>
            <a:r>
              <a:rPr lang="zh-CN" altLang="zh-CN" sz="1400" b="1" dirty="0" smtClean="0">
                <a:solidFill>
                  <a:srgbClr val="000066"/>
                </a:solidFill>
                <a:latin typeface="微软雅黑" panose="020B0503020204020204" pitchFamily="34" charset="-122"/>
                <a:ea typeface="微软雅黑" panose="020B0503020204020204" pitchFamily="34" charset="-122"/>
              </a:rPr>
              <a:t>确定图</a:t>
            </a:r>
            <a:r>
              <a:rPr lang="zh-CN" altLang="en-US" sz="1400" b="1" dirty="0" smtClean="0">
                <a:solidFill>
                  <a:srgbClr val="000066"/>
                </a:solidFill>
                <a:latin typeface="微软雅黑" panose="020B0503020204020204" pitchFamily="34" charset="-122"/>
                <a:ea typeface="微软雅黑" panose="020B0503020204020204" pitchFamily="34" charset="-122"/>
              </a:rPr>
              <a:t>像</a:t>
            </a:r>
            <a:r>
              <a:rPr lang="zh-CN" altLang="zh-CN" sz="1400" b="1" dirty="0">
                <a:solidFill>
                  <a:srgbClr val="000066"/>
                </a:solidFill>
                <a:latin typeface="微软雅黑" panose="020B0503020204020204" pitchFamily="34" charset="-122"/>
                <a:ea typeface="微软雅黑" panose="020B0503020204020204" pitchFamily="34" charset="-122"/>
              </a:rPr>
              <a:t>所对应的空间视场， </a:t>
            </a:r>
            <a:r>
              <a:rPr lang="zh-CN" altLang="zh-CN" sz="1400" b="1" dirty="0" smtClean="0">
                <a:solidFill>
                  <a:srgbClr val="000066"/>
                </a:solidFill>
                <a:latin typeface="微软雅黑" panose="020B0503020204020204" pitchFamily="34" charset="-122"/>
                <a:ea typeface="微软雅黑" panose="020B0503020204020204" pitchFamily="34" charset="-122"/>
              </a:rPr>
              <a:t>亮度</a:t>
            </a:r>
            <a:r>
              <a:rPr lang="zh-CN" altLang="zh-CN" sz="1400" b="1" dirty="0">
                <a:solidFill>
                  <a:srgbClr val="000066"/>
                </a:solidFill>
                <a:latin typeface="微软雅黑" panose="020B0503020204020204" pitchFamily="34" charset="-122"/>
                <a:ea typeface="微软雅黑" panose="020B0503020204020204" pitchFamily="34" charset="-122"/>
              </a:rPr>
              <a:t>成</a:t>
            </a:r>
            <a:r>
              <a:rPr lang="zh-CN" altLang="en-US" sz="1400" b="1" dirty="0">
                <a:solidFill>
                  <a:srgbClr val="000066"/>
                </a:solidFill>
                <a:latin typeface="微软雅黑" panose="020B0503020204020204" pitchFamily="34" charset="-122"/>
                <a:ea typeface="微软雅黑" panose="020B0503020204020204" pitchFamily="34" charset="-122"/>
              </a:rPr>
              <a:t>像</a:t>
            </a:r>
            <a:r>
              <a:rPr lang="zh-CN" altLang="zh-CN" sz="1400" b="1" dirty="0">
                <a:solidFill>
                  <a:srgbClr val="000066"/>
                </a:solidFill>
                <a:latin typeface="微软雅黑" panose="020B0503020204020204" pitchFamily="34" charset="-122"/>
                <a:ea typeface="微软雅黑" panose="020B0503020204020204" pitchFamily="34" charset="-122"/>
              </a:rPr>
              <a:t>模型</a:t>
            </a:r>
            <a:r>
              <a:rPr lang="zh-CN" altLang="zh-CN" sz="1400" b="1" dirty="0" smtClean="0">
                <a:solidFill>
                  <a:srgbClr val="000066"/>
                </a:solidFill>
                <a:latin typeface="微软雅黑" panose="020B0503020204020204" pitchFamily="34" charset="-122"/>
                <a:ea typeface="微软雅黑" panose="020B0503020204020204" pitchFamily="34" charset="-122"/>
              </a:rPr>
              <a:t>确定图</a:t>
            </a:r>
            <a:r>
              <a:rPr lang="zh-CN" altLang="en-US" sz="1400" b="1" dirty="0" smtClean="0">
                <a:solidFill>
                  <a:srgbClr val="000066"/>
                </a:solidFill>
                <a:latin typeface="微软雅黑" panose="020B0503020204020204" pitchFamily="34" charset="-122"/>
                <a:ea typeface="微软雅黑" panose="020B0503020204020204" pitchFamily="34" charset="-122"/>
              </a:rPr>
              <a:t>像</a:t>
            </a:r>
            <a:r>
              <a:rPr lang="zh-CN" altLang="zh-CN" sz="1400" b="1" dirty="0">
                <a:solidFill>
                  <a:srgbClr val="000066"/>
                </a:solidFill>
                <a:latin typeface="微软雅黑" panose="020B0503020204020204" pitchFamily="34" charset="-122"/>
                <a:ea typeface="微软雅黑" panose="020B0503020204020204" pitchFamily="34" charset="-122"/>
              </a:rPr>
              <a:t>的幅度范围</a:t>
            </a:r>
            <a:endParaRPr lang="zh-CN" altLang="zh-CN" sz="1400" b="1" dirty="0">
              <a:solidFill>
                <a:srgbClr val="000066"/>
              </a:solidFill>
              <a:latin typeface="微软雅黑" panose="020B0503020204020204" pitchFamily="34" charset="-122"/>
              <a:ea typeface="微软雅黑" panose="020B0503020204020204" pitchFamily="34" charset="-122"/>
            </a:endParaRPr>
          </a:p>
          <a:p>
            <a:pPr marL="285750" indent="-285750">
              <a:lnSpc>
                <a:spcPct val="113000"/>
              </a:lnSpc>
              <a:spcBef>
                <a:spcPts val="600"/>
              </a:spcBef>
              <a:buFont typeface="Wingdings" panose="05000000000000000000" pitchFamily="2" charset="2"/>
              <a:buChar char="Ø"/>
            </a:pPr>
            <a:r>
              <a:rPr lang="zh-CN" altLang="zh-CN" sz="1400" b="1" dirty="0">
                <a:solidFill>
                  <a:srgbClr val="000066"/>
                </a:solidFill>
                <a:latin typeface="微软雅黑" panose="020B0503020204020204" pitchFamily="34" charset="-122"/>
                <a:ea typeface="微软雅黑" panose="020B0503020204020204" pitchFamily="34" charset="-122"/>
              </a:rPr>
              <a:t>空间视场中的精度</a:t>
            </a:r>
            <a:r>
              <a:rPr lang="zh-CN" altLang="zh-CN" sz="1400" b="1" dirty="0" smtClean="0">
                <a:solidFill>
                  <a:srgbClr val="000066"/>
                </a:solidFill>
                <a:latin typeface="微软雅黑" panose="020B0503020204020204" pitchFamily="34" charset="-122"/>
                <a:ea typeface="微软雅黑" panose="020B0503020204020204" pitchFamily="34" charset="-122"/>
              </a:rPr>
              <a:t>对应空间</a:t>
            </a:r>
            <a:r>
              <a:rPr lang="zh-CN" altLang="zh-CN" sz="1400" b="1" dirty="0">
                <a:solidFill>
                  <a:srgbClr val="000066"/>
                </a:solidFill>
                <a:latin typeface="微软雅黑" panose="020B0503020204020204" pitchFamily="34" charset="-122"/>
                <a:ea typeface="微软雅黑" panose="020B0503020204020204" pitchFamily="34" charset="-122"/>
              </a:rPr>
              <a:t>分辨率</a:t>
            </a:r>
            <a:r>
              <a:rPr lang="zh-CN" altLang="zh-CN" sz="1400" b="1" dirty="0" smtClean="0">
                <a:solidFill>
                  <a:srgbClr val="000066"/>
                </a:solidFill>
                <a:latin typeface="微软雅黑" panose="020B0503020204020204" pitchFamily="34" charset="-122"/>
                <a:ea typeface="微软雅黑" panose="020B0503020204020204" pitchFamily="34" charset="-122"/>
              </a:rPr>
              <a:t>，幅度</a:t>
            </a:r>
            <a:r>
              <a:rPr lang="zh-CN" altLang="zh-CN" sz="1400" b="1" dirty="0">
                <a:solidFill>
                  <a:srgbClr val="000066"/>
                </a:solidFill>
                <a:latin typeface="微软雅黑" panose="020B0503020204020204" pitchFamily="34" charset="-122"/>
                <a:ea typeface="微软雅黑" panose="020B0503020204020204" pitchFamily="34" charset="-122"/>
              </a:rPr>
              <a:t>范围中的精度</a:t>
            </a:r>
            <a:r>
              <a:rPr lang="zh-CN" altLang="zh-CN" sz="1400" b="1" dirty="0" smtClean="0">
                <a:solidFill>
                  <a:srgbClr val="000066"/>
                </a:solidFill>
                <a:latin typeface="微软雅黑" panose="020B0503020204020204" pitchFamily="34" charset="-122"/>
                <a:ea typeface="微软雅黑" panose="020B0503020204020204" pitchFamily="34" charset="-122"/>
              </a:rPr>
              <a:t>对应幅度</a:t>
            </a:r>
            <a:r>
              <a:rPr lang="zh-CN" altLang="zh-CN" sz="1400" b="1" dirty="0">
                <a:solidFill>
                  <a:srgbClr val="000066"/>
                </a:solidFill>
                <a:latin typeface="微软雅黑" panose="020B0503020204020204" pitchFamily="34" charset="-122"/>
                <a:ea typeface="微软雅黑" panose="020B0503020204020204" pitchFamily="34" charset="-122"/>
              </a:rPr>
              <a:t>分辨率</a:t>
            </a:r>
            <a:endParaRPr lang="zh-CN" altLang="zh-CN" sz="1400" b="1" dirty="0">
              <a:solidFill>
                <a:srgbClr val="000066"/>
              </a:solidFill>
              <a:latin typeface="微软雅黑" panose="020B0503020204020204" pitchFamily="34" charset="-122"/>
              <a:ea typeface="微软雅黑" panose="020B0503020204020204" pitchFamily="34" charset="-122"/>
            </a:endParaRPr>
          </a:p>
        </p:txBody>
      </p:sp>
      <p:sp>
        <p:nvSpPr>
          <p:cNvPr id="5" name="object 2"/>
          <p:cNvSpPr txBox="1"/>
          <p:nvPr/>
        </p:nvSpPr>
        <p:spPr bwMode="auto">
          <a:xfrm>
            <a:off x="271936" y="571067"/>
            <a:ext cx="1260666" cy="482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eaLnBrk="1" hangingPunct="1">
              <a:spcBef>
                <a:spcPts val="1600"/>
              </a:spcBef>
              <a:defRPr/>
            </a:pPr>
            <a:r>
              <a:rPr lang="zh-CN" altLang="en-US" sz="1800" b="1" dirty="0">
                <a:solidFill>
                  <a:srgbClr val="000066"/>
                </a:solidFill>
                <a:latin typeface="微软雅黑" panose="020B0503020204020204" pitchFamily="34" charset="-122"/>
                <a:ea typeface="微软雅黑" panose="020B0503020204020204" pitchFamily="34" charset="-122"/>
              </a:rPr>
              <a:t>图像表示</a:t>
            </a:r>
            <a:endParaRPr lang="zh-CN" altLang="en-US" sz="1800" b="1" dirty="0">
              <a:solidFill>
                <a:srgbClr val="000066"/>
              </a:solidFill>
              <a:latin typeface="微软雅黑" panose="020B0503020204020204" pitchFamily="34" charset="-122"/>
              <a:ea typeface="微软雅黑" panose="020B0503020204020204" pitchFamily="34" charset="-122"/>
            </a:endParaRPr>
          </a:p>
        </p:txBody>
      </p:sp>
      <p:sp>
        <p:nvSpPr>
          <p:cNvPr id="67" name="灯片编号占位符 1"/>
          <p:cNvSpPr>
            <a:spLocks noGrp="1"/>
          </p:cNvSpPr>
          <p:nvPr>
            <p:ph type="sldNum" sz="quarter" idx="12"/>
          </p:nvPr>
        </p:nvSpPr>
        <p:spPr>
          <a:xfrm>
            <a:off x="4843463" y="4767264"/>
            <a:ext cx="1543050" cy="273844"/>
          </a:xfrm>
        </p:spPr>
        <p:txBody>
          <a:bodyPr/>
          <a:lstStyle/>
          <a:p>
            <a:fld id="{48F63A3B-78C7-47BE-AE5E-E10140E04643}" type="slidenum">
              <a:rPr lang="en-US" smtClean="0"/>
            </a:fld>
            <a:endParaRPr lang="en-US" dirty="0"/>
          </a:p>
        </p:txBody>
      </p:sp>
      <p:sp>
        <p:nvSpPr>
          <p:cNvPr id="69" name="矩形 68"/>
          <p:cNvSpPr/>
          <p:nvPr/>
        </p:nvSpPr>
        <p:spPr>
          <a:xfrm>
            <a:off x="1998867" y="4591633"/>
            <a:ext cx="2518638" cy="307777"/>
          </a:xfrm>
          <a:prstGeom prst="rect">
            <a:avLst/>
          </a:prstGeom>
        </p:spPr>
        <p:txBody>
          <a:bodyPr wrap="none">
            <a:spAutoFit/>
          </a:bodyPr>
          <a:lstStyle/>
          <a:p>
            <a:r>
              <a:rPr lang="zh-CN" altLang="en-US" sz="1400" b="1" dirty="0">
                <a:solidFill>
                  <a:srgbClr val="000066"/>
                </a:solidFill>
                <a:latin typeface="微软雅黑" panose="020B0503020204020204" pitchFamily="34" charset="-122"/>
                <a:ea typeface="微软雅黑" panose="020B0503020204020204" pitchFamily="34" charset="-122"/>
              </a:rPr>
              <a:t>空间分辨率和幅度分辨率示例</a:t>
            </a:r>
            <a:endParaRPr lang="zh-CN" altLang="en-US" sz="1400" b="1" dirty="0">
              <a:solidFill>
                <a:srgbClr val="000066"/>
              </a:solidFill>
              <a:latin typeface="微软雅黑" panose="020B0503020204020204" pitchFamily="34" charset="-122"/>
              <a:ea typeface="微软雅黑" panose="020B0503020204020204" pitchFamily="34" charset="-122"/>
            </a:endParaRPr>
          </a:p>
        </p:txBody>
      </p:sp>
      <p:sp>
        <p:nvSpPr>
          <p:cNvPr id="15" name="箭头: 燕尾形 14"/>
          <p:cNvSpPr/>
          <p:nvPr/>
        </p:nvSpPr>
        <p:spPr>
          <a:xfrm>
            <a:off x="1695450" y="3491466"/>
            <a:ext cx="546100" cy="137142"/>
          </a:xfrm>
          <a:prstGeom prst="notched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1652134" y="3153413"/>
            <a:ext cx="685800" cy="338554"/>
          </a:xfrm>
          <a:prstGeom prst="rect">
            <a:avLst/>
          </a:prstGeom>
          <a:noFill/>
        </p:spPr>
        <p:txBody>
          <a:bodyPr wrap="square" rtlCol="0">
            <a:spAutoFit/>
          </a:bodyPr>
          <a:lstStyle/>
          <a:p>
            <a:r>
              <a:rPr lang="zh-CN" altLang="en-US" sz="1600" b="1" dirty="0"/>
              <a:t>辐射</a:t>
            </a:r>
            <a:endParaRPr lang="zh-CN" altLang="en-US" sz="1600" b="1" dirty="0"/>
          </a:p>
        </p:txBody>
      </p:sp>
      <p:sp>
        <p:nvSpPr>
          <p:cNvPr id="44" name="文本框 43"/>
          <p:cNvSpPr txBox="1"/>
          <p:nvPr/>
        </p:nvSpPr>
        <p:spPr>
          <a:xfrm>
            <a:off x="1652134" y="3630650"/>
            <a:ext cx="685800" cy="338554"/>
          </a:xfrm>
          <a:prstGeom prst="rect">
            <a:avLst/>
          </a:prstGeom>
          <a:noFill/>
        </p:spPr>
        <p:txBody>
          <a:bodyPr wrap="square" rtlCol="0">
            <a:spAutoFit/>
          </a:bodyPr>
          <a:lstStyle/>
          <a:p>
            <a:r>
              <a:rPr lang="zh-CN" altLang="en-US" sz="1600" b="1" dirty="0"/>
              <a:t>成像</a:t>
            </a:r>
            <a:endParaRPr lang="zh-CN" altLang="en-US" sz="1600" b="1" dirty="0"/>
          </a:p>
        </p:txBody>
      </p:sp>
      <p:sp>
        <p:nvSpPr>
          <p:cNvPr id="45" name="文本框 44"/>
          <p:cNvSpPr txBox="1"/>
          <p:nvPr/>
        </p:nvSpPr>
        <p:spPr>
          <a:xfrm>
            <a:off x="306097" y="3404839"/>
            <a:ext cx="1460500" cy="338554"/>
          </a:xfrm>
          <a:prstGeom prst="rect">
            <a:avLst/>
          </a:prstGeom>
          <a:noFill/>
        </p:spPr>
        <p:txBody>
          <a:bodyPr wrap="square" rtlCol="0">
            <a:spAutoFit/>
          </a:bodyPr>
          <a:lstStyle/>
          <a:p>
            <a:r>
              <a:rPr lang="zh-CN" altLang="en-US" sz="1600" b="1" dirty="0"/>
              <a:t>（连续）场景</a:t>
            </a:r>
            <a:endParaRPr lang="zh-CN" altLang="en-US" sz="1600" b="1" dirty="0"/>
          </a:p>
        </p:txBody>
      </p:sp>
      <p:sp>
        <p:nvSpPr>
          <p:cNvPr id="49" name="文本框 48"/>
          <p:cNvSpPr txBox="1"/>
          <p:nvPr/>
        </p:nvSpPr>
        <p:spPr>
          <a:xfrm>
            <a:off x="4197352" y="4078890"/>
            <a:ext cx="2063750" cy="338554"/>
          </a:xfrm>
          <a:prstGeom prst="rect">
            <a:avLst/>
          </a:prstGeom>
          <a:noFill/>
        </p:spPr>
        <p:txBody>
          <a:bodyPr wrap="square" rtlCol="0">
            <a:spAutoFit/>
          </a:bodyPr>
          <a:lstStyle/>
          <a:p>
            <a:r>
              <a:rPr lang="zh-CN" altLang="en-US" sz="1600" b="1" dirty="0"/>
              <a:t>量化（幅度分辨率）</a:t>
            </a:r>
            <a:endParaRPr lang="zh-CN" altLang="en-US" sz="1600" b="1" dirty="0"/>
          </a:p>
        </p:txBody>
      </p:sp>
      <p:graphicFrame>
        <p:nvGraphicFramePr>
          <p:cNvPr id="2" name="表格 1"/>
          <p:cNvGraphicFramePr>
            <a:graphicFrameLocks noGrp="1"/>
          </p:cNvGraphicFramePr>
          <p:nvPr/>
        </p:nvGraphicFramePr>
        <p:xfrm>
          <a:off x="2471282" y="3023861"/>
          <a:ext cx="1211720" cy="1188720"/>
        </p:xfrm>
        <a:graphic>
          <a:graphicData uri="http://schemas.openxmlformats.org/drawingml/2006/table">
            <a:tbl>
              <a:tblPr firstRow="1" bandRow="1">
                <a:tableStyleId>{5C22544A-7EE6-4342-B048-85BDC9FD1C3A}</a:tableStyleId>
              </a:tblPr>
              <a:tblGrid>
                <a:gridCol w="302930"/>
                <a:gridCol w="302930"/>
                <a:gridCol w="302930"/>
                <a:gridCol w="302930"/>
              </a:tblGrid>
              <a:tr h="273304">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73304">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73304">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73304">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9" name="箭头: 下 8"/>
          <p:cNvSpPr/>
          <p:nvPr/>
        </p:nvSpPr>
        <p:spPr>
          <a:xfrm>
            <a:off x="4930775" y="2868185"/>
            <a:ext cx="150544" cy="416469"/>
          </a:xfrm>
          <a:prstGeom prst="downArrow">
            <a:avLst>
              <a:gd name="adj1" fmla="val 56471"/>
              <a:gd name="adj2" fmla="val 5000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885440" y="4007545"/>
            <a:ext cx="45720" cy="4572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235326" y="4034521"/>
            <a:ext cx="45720" cy="4572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2748234" y="2989885"/>
            <a:ext cx="45720" cy="4572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49477" y="2985284"/>
            <a:ext cx="45720" cy="4572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连接符: 肘形 29"/>
          <p:cNvCxnSpPr>
            <a:stCxn id="19" idx="0"/>
          </p:cNvCxnSpPr>
          <p:nvPr/>
        </p:nvCxnSpPr>
        <p:spPr>
          <a:xfrm rot="5400000" flipH="1" flipV="1">
            <a:off x="3381831" y="2445990"/>
            <a:ext cx="229801" cy="848788"/>
          </a:xfrm>
          <a:prstGeom prst="bentConnector2">
            <a:avLst/>
          </a:prstGeom>
        </p:spPr>
        <p:style>
          <a:lnRef idx="3">
            <a:schemeClr val="accent5"/>
          </a:lnRef>
          <a:fillRef idx="0">
            <a:schemeClr val="accent5"/>
          </a:fillRef>
          <a:effectRef idx="2">
            <a:schemeClr val="accent5"/>
          </a:effectRef>
          <a:fontRef idx="minor">
            <a:schemeClr val="tx1"/>
          </a:fontRef>
        </p:style>
      </p:cxnSp>
      <p:cxnSp>
        <p:nvCxnSpPr>
          <p:cNvPr id="33" name="连接符: 肘形 32"/>
          <p:cNvCxnSpPr/>
          <p:nvPr/>
        </p:nvCxnSpPr>
        <p:spPr>
          <a:xfrm rot="5400000" flipH="1" flipV="1">
            <a:off x="3002375" y="2372724"/>
            <a:ext cx="389113" cy="864952"/>
          </a:xfrm>
          <a:prstGeom prst="bentConnector2">
            <a:avLst/>
          </a:prstGeom>
        </p:spPr>
        <p:style>
          <a:lnRef idx="3">
            <a:schemeClr val="accent5"/>
          </a:lnRef>
          <a:fillRef idx="0">
            <a:schemeClr val="accent5"/>
          </a:fillRef>
          <a:effectRef idx="2">
            <a:schemeClr val="accent5"/>
          </a:effectRef>
          <a:fontRef idx="minor">
            <a:schemeClr val="tx1"/>
          </a:fontRef>
        </p:style>
      </p:cxnSp>
      <p:cxnSp>
        <p:nvCxnSpPr>
          <p:cNvPr id="39" name="连接符: 肘形 38"/>
          <p:cNvCxnSpPr/>
          <p:nvPr/>
        </p:nvCxnSpPr>
        <p:spPr>
          <a:xfrm rot="16200000" flipH="1">
            <a:off x="3335629" y="3602257"/>
            <a:ext cx="307392" cy="1162050"/>
          </a:xfrm>
          <a:prstGeom prst="bentConnector2">
            <a:avLst/>
          </a:prstGeom>
        </p:spPr>
        <p:style>
          <a:lnRef idx="3">
            <a:schemeClr val="accent5"/>
          </a:lnRef>
          <a:fillRef idx="0">
            <a:schemeClr val="accent5"/>
          </a:fillRef>
          <a:effectRef idx="2">
            <a:schemeClr val="accent5"/>
          </a:effectRef>
          <a:fontRef idx="minor">
            <a:schemeClr val="tx1"/>
          </a:fontRef>
        </p:style>
      </p:cxnSp>
      <p:cxnSp>
        <p:nvCxnSpPr>
          <p:cNvPr id="40" name="直接连接符 39"/>
          <p:cNvCxnSpPr/>
          <p:nvPr/>
        </p:nvCxnSpPr>
        <p:spPr>
          <a:xfrm>
            <a:off x="3281046" y="4053265"/>
            <a:ext cx="789304" cy="0"/>
          </a:xfrm>
          <a:prstGeom prst="line">
            <a:avLst/>
          </a:prstGeom>
        </p:spPr>
        <p:style>
          <a:lnRef idx="3">
            <a:schemeClr val="accent5"/>
          </a:lnRef>
          <a:fillRef idx="0">
            <a:schemeClr val="accent5"/>
          </a:fillRef>
          <a:effectRef idx="2">
            <a:schemeClr val="accent5"/>
          </a:effectRef>
          <a:fontRef idx="minor">
            <a:schemeClr val="tx1"/>
          </a:fontRef>
        </p:style>
      </p:cxnSp>
      <p:sp>
        <p:nvSpPr>
          <p:cNvPr id="46" name="文本框 45"/>
          <p:cNvSpPr txBox="1"/>
          <p:nvPr/>
        </p:nvSpPr>
        <p:spPr>
          <a:xfrm>
            <a:off x="1739542" y="2657704"/>
            <a:ext cx="1049556" cy="338554"/>
          </a:xfrm>
          <a:prstGeom prst="rect">
            <a:avLst/>
          </a:prstGeom>
          <a:noFill/>
        </p:spPr>
        <p:txBody>
          <a:bodyPr wrap="square" rtlCol="0">
            <a:spAutoFit/>
          </a:bodyPr>
          <a:lstStyle/>
          <a:p>
            <a:r>
              <a:rPr lang="zh-CN" altLang="en-US" sz="1600" b="1" dirty="0"/>
              <a:t>不同位置</a:t>
            </a:r>
            <a:endParaRPr lang="zh-CN" altLang="en-US" sz="1600" b="1" dirty="0"/>
          </a:p>
        </p:txBody>
      </p:sp>
      <p:sp>
        <p:nvSpPr>
          <p:cNvPr id="47" name="文本框 46"/>
          <p:cNvSpPr txBox="1"/>
          <p:nvPr/>
        </p:nvSpPr>
        <p:spPr>
          <a:xfrm>
            <a:off x="3955234" y="2507836"/>
            <a:ext cx="2063750" cy="338554"/>
          </a:xfrm>
          <a:prstGeom prst="rect">
            <a:avLst/>
          </a:prstGeom>
          <a:noFill/>
        </p:spPr>
        <p:txBody>
          <a:bodyPr wrap="square" rtlCol="0">
            <a:spAutoFit/>
          </a:bodyPr>
          <a:lstStyle/>
          <a:p>
            <a:r>
              <a:rPr lang="zh-CN" altLang="en-US" sz="1600" b="1" dirty="0"/>
              <a:t>采样（空间分辨率）</a:t>
            </a:r>
            <a:endParaRPr lang="zh-CN" altLang="en-US" sz="1600" b="1" dirty="0"/>
          </a:p>
        </p:txBody>
      </p:sp>
      <p:sp>
        <p:nvSpPr>
          <p:cNvPr id="48" name="文本框 47"/>
          <p:cNvSpPr txBox="1"/>
          <p:nvPr/>
        </p:nvSpPr>
        <p:spPr>
          <a:xfrm>
            <a:off x="4180888" y="3331792"/>
            <a:ext cx="2063750" cy="338554"/>
          </a:xfrm>
          <a:prstGeom prst="rect">
            <a:avLst/>
          </a:prstGeom>
          <a:noFill/>
        </p:spPr>
        <p:txBody>
          <a:bodyPr wrap="square" rtlCol="0">
            <a:spAutoFit/>
          </a:bodyPr>
          <a:lstStyle/>
          <a:p>
            <a:r>
              <a:rPr lang="zh-CN" altLang="en-US" sz="1600" b="1" dirty="0"/>
              <a:t>（离散）图像</a:t>
            </a:r>
            <a:endParaRPr lang="zh-CN" altLang="en-US" sz="1600" b="1" dirty="0"/>
          </a:p>
        </p:txBody>
      </p:sp>
      <p:sp>
        <p:nvSpPr>
          <p:cNvPr id="42" name="箭头: 上 41"/>
          <p:cNvSpPr/>
          <p:nvPr/>
        </p:nvSpPr>
        <p:spPr>
          <a:xfrm>
            <a:off x="4940300" y="3670346"/>
            <a:ext cx="186738" cy="409895"/>
          </a:xfrm>
          <a:prstGeom prst="up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5438094" y="175560"/>
            <a:ext cx="1005403" cy="338554"/>
          </a:xfrm>
          <a:prstGeom prst="rect">
            <a:avLst/>
          </a:prstGeom>
        </p:spPr>
        <p:txBody>
          <a:bodyPr wrap="none">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图像表示</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53271" y="88384"/>
            <a:ext cx="2262158" cy="369332"/>
          </a:xfrm>
          <a:prstGeom prst="rect">
            <a:avLst/>
          </a:prstGeom>
        </p:spPr>
        <p:txBody>
          <a:bodyPr wrap="none">
            <a:spAutoFit/>
          </a:bodyPr>
          <a:lstStyle/>
          <a:p>
            <a:pPr algn="ctr"/>
            <a:r>
              <a:rPr lang="zh-CN" altLang="en-US" b="1" dirty="0">
                <a:solidFill>
                  <a:srgbClr val="000000"/>
                </a:solidFill>
                <a:latin typeface="微软雅黑" panose="020B0503020204020204" pitchFamily="34" charset="-122"/>
                <a:ea typeface="微软雅黑" panose="020B0503020204020204" pitchFamily="34" charset="-122"/>
              </a:rPr>
              <a:t>一、</a:t>
            </a:r>
            <a:r>
              <a:rPr lang="zh-CN" altLang="en-US" b="1" dirty="0">
                <a:solidFill>
                  <a:srgbClr val="000066"/>
                </a:solidFill>
                <a:latin typeface="微软雅黑" panose="020B0503020204020204" pitchFamily="34" charset="-122"/>
                <a:ea typeface="微软雅黑" panose="020B0503020204020204" pitchFamily="34" charset="-122"/>
              </a:rPr>
              <a:t>认识和理解图像</a:t>
            </a:r>
            <a:endParaRPr lang="zh-CN" altLang="en-US" b="1" dirty="0">
              <a:solidFill>
                <a:srgbClr val="000000"/>
              </a:solidFill>
              <a:latin typeface="微软雅黑" panose="020B0503020204020204" pitchFamily="34" charset="-122"/>
              <a:ea typeface="微软雅黑" panose="020B0503020204020204" pitchFamily="34" charset="-122"/>
            </a:endParaRPr>
          </a:p>
        </p:txBody>
      </p:sp>
      <p:sp>
        <p:nvSpPr>
          <p:cNvPr id="5" name="object 2"/>
          <p:cNvSpPr txBox="1"/>
          <p:nvPr/>
        </p:nvSpPr>
        <p:spPr bwMode="auto">
          <a:xfrm>
            <a:off x="271936" y="571067"/>
            <a:ext cx="1260666" cy="482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03200" rIns="0" bIns="0">
            <a:spAutoFit/>
          </a:bodyPr>
          <a:lstStyle>
            <a:lvl1pPr marL="342900" indent="-342900" algn="l" rtl="0" fontAlgn="base">
              <a:spcBef>
                <a:spcPct val="20000"/>
              </a:spcBef>
              <a:spcAft>
                <a:spcPct val="0"/>
              </a:spcAft>
              <a:buClr>
                <a:srgbClr val="006600"/>
              </a:buClr>
              <a:buSzPct val="90000"/>
              <a:buFont typeface="Wingdings" panose="05000000000000000000" pitchFamily="2" charset="2"/>
              <a:buChar char="p"/>
              <a:defRPr sz="2800" kern="1200">
                <a:solidFill>
                  <a:srgbClr val="0066CC"/>
                </a:solidFill>
                <a:latin typeface="+mn-lt"/>
                <a:ea typeface="+mn-ea"/>
                <a:cs typeface="+mn-cs"/>
              </a:defRPr>
            </a:lvl1pPr>
            <a:lvl2pPr marL="742950" indent="-285750" algn="l" rtl="0" fontAlgn="base">
              <a:spcBef>
                <a:spcPct val="20000"/>
              </a:spcBef>
              <a:spcAft>
                <a:spcPct val="0"/>
              </a:spcAft>
              <a:buClr>
                <a:srgbClr val="006600"/>
              </a:buClr>
              <a:buSzPct val="90000"/>
              <a:buFont typeface="Wingdings" panose="05000000000000000000" pitchFamily="2" charset="2"/>
              <a:buChar char="u"/>
              <a:defRPr sz="2400" kern="1200">
                <a:solidFill>
                  <a:srgbClr val="0033CC"/>
                </a:solidFill>
                <a:latin typeface="+mn-lt"/>
                <a:ea typeface="+mn-ea"/>
                <a:cs typeface="+mn-cs"/>
              </a:defRPr>
            </a:lvl2pPr>
            <a:lvl3pPr marL="1143000" indent="-228600" algn="l" rtl="0" fontAlgn="base">
              <a:spcBef>
                <a:spcPct val="20000"/>
              </a:spcBef>
              <a:spcAft>
                <a:spcPct val="0"/>
              </a:spcAft>
              <a:buClr>
                <a:srgbClr val="006600"/>
              </a:buClr>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l"/>
              <a:defRPr sz="2000" kern="1200">
                <a:solidFill>
                  <a:schemeClr val="tx1"/>
                </a:solidFill>
                <a:latin typeface="+mn-ea"/>
                <a:ea typeface="+mn-ea"/>
                <a:cs typeface="+mn-cs"/>
              </a:defRPr>
            </a:lvl4pPr>
            <a:lvl5pPr marL="2057400" indent="-228600" algn="l" rtl="0" fontAlgn="base">
              <a:spcBef>
                <a:spcPct val="20000"/>
              </a:spcBef>
              <a:spcAft>
                <a:spcPct val="0"/>
              </a:spcAft>
              <a:buFont typeface="Wingdings" panose="05000000000000000000" pitchFamily="2" charset="2"/>
              <a:buChar char="ü"/>
              <a:defRPr sz="20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eaLnBrk="1" hangingPunct="1">
              <a:spcBef>
                <a:spcPts val="1600"/>
              </a:spcBef>
              <a:defRPr/>
            </a:pPr>
            <a:r>
              <a:rPr lang="zh-CN" altLang="en-US" sz="1800" b="1" dirty="0">
                <a:solidFill>
                  <a:srgbClr val="000066"/>
                </a:solidFill>
                <a:latin typeface="微软雅黑" panose="020B0503020204020204" pitchFamily="34" charset="-122"/>
                <a:ea typeface="微软雅黑" panose="020B0503020204020204" pitchFamily="34" charset="-122"/>
              </a:rPr>
              <a:t>图像表示</a:t>
            </a:r>
            <a:endParaRPr lang="zh-CN" altLang="en-US" sz="1800" b="1" dirty="0">
              <a:solidFill>
                <a:srgbClr val="000066"/>
              </a:solidFill>
              <a:latin typeface="微软雅黑" panose="020B0503020204020204" pitchFamily="34" charset="-122"/>
              <a:ea typeface="微软雅黑" panose="020B0503020204020204" pitchFamily="34" charset="-122"/>
            </a:endParaRPr>
          </a:p>
        </p:txBody>
      </p:sp>
      <p:sp>
        <p:nvSpPr>
          <p:cNvPr id="67" name="灯片编号占位符 1"/>
          <p:cNvSpPr>
            <a:spLocks noGrp="1"/>
          </p:cNvSpPr>
          <p:nvPr>
            <p:ph type="sldNum" sz="quarter" idx="12"/>
          </p:nvPr>
        </p:nvSpPr>
        <p:spPr>
          <a:xfrm>
            <a:off x="4995170" y="4683489"/>
            <a:ext cx="1441843" cy="256646"/>
          </a:xfrm>
        </p:spPr>
        <p:txBody>
          <a:bodyPr/>
          <a:lstStyle/>
          <a:p>
            <a:fld id="{48F63A3B-78C7-47BE-AE5E-E10140E04643}" type="slidenum">
              <a:rPr lang="en-US" sz="1800" smtClean="0"/>
            </a:fld>
            <a:endParaRPr lang="en-US" sz="1800" dirty="0"/>
          </a:p>
        </p:txBody>
      </p:sp>
      <p:grpSp>
        <p:nvGrpSpPr>
          <p:cNvPr id="2" name="组合 1"/>
          <p:cNvGrpSpPr/>
          <p:nvPr/>
        </p:nvGrpSpPr>
        <p:grpSpPr>
          <a:xfrm>
            <a:off x="1062675" y="2763835"/>
            <a:ext cx="3685620" cy="870751"/>
            <a:chOff x="1062675" y="2763835"/>
            <a:chExt cx="3685620" cy="870751"/>
          </a:xfrm>
        </p:grpSpPr>
        <p:sp>
          <p:nvSpPr>
            <p:cNvPr id="8" name="object 3"/>
            <p:cNvSpPr txBox="1">
              <a:spLocks noChangeArrowheads="1"/>
            </p:cNvSpPr>
            <p:nvPr/>
          </p:nvSpPr>
          <p:spPr bwMode="auto">
            <a:xfrm>
              <a:off x="1062675" y="2800127"/>
              <a:ext cx="3373200" cy="822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12065" rIns="0" bIns="0">
              <a:spAutoFit/>
            </a:bodyPr>
            <a:lstStyle>
              <a:lvl1pPr marL="12700">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marL="298450" indent="-285750" fontAlgn="base">
                <a:spcBef>
                  <a:spcPts val="100"/>
                </a:spcBef>
                <a:spcAft>
                  <a:spcPct val="0"/>
                </a:spcAft>
                <a:buClrTx/>
                <a:buSzTx/>
                <a:buFont typeface="Wingdings" panose="05000000000000000000" pitchFamily="2" charset="2"/>
                <a:buChar char="u"/>
              </a:pPr>
              <a:r>
                <a:rPr lang="zh-CN" altLang="zh-CN" sz="1800" b="1" dirty="0">
                  <a:solidFill>
                    <a:srgbClr val="003366"/>
                  </a:solidFill>
                  <a:latin typeface="宋体" panose="02010600030101010101" pitchFamily="2" charset="-122"/>
                  <a:ea typeface="宋体" panose="02010600030101010101" pitchFamily="2" charset="-122"/>
                </a:rPr>
                <a:t>图</a:t>
              </a:r>
              <a:r>
                <a:rPr lang="zh-CN" altLang="en-US" sz="1800" b="1" dirty="0">
                  <a:solidFill>
                    <a:srgbClr val="003366"/>
                  </a:solidFill>
                  <a:latin typeface="宋体" panose="02010600030101010101" pitchFamily="2" charset="-122"/>
                  <a:ea typeface="宋体" panose="02010600030101010101" pitchFamily="2" charset="-122"/>
                </a:rPr>
                <a:t>像</a:t>
              </a:r>
              <a:r>
                <a:rPr lang="zh-CN" altLang="zh-CN" sz="1800" b="1" dirty="0">
                  <a:solidFill>
                    <a:srgbClr val="003366"/>
                  </a:solidFill>
                  <a:latin typeface="宋体" panose="02010600030101010101" pitchFamily="2" charset="-122"/>
                  <a:ea typeface="宋体" panose="02010600030101010101" pitchFamily="2" charset="-122"/>
                </a:rPr>
                <a:t>（水平）尺寸 </a:t>
              </a:r>
              <a:r>
                <a:rPr lang="zh-CN" altLang="zh-CN" sz="1800" b="1" i="1" dirty="0">
                  <a:solidFill>
                    <a:srgbClr val="003366"/>
                  </a:solidFill>
                  <a:latin typeface="Times New Roman" panose="02020603050405020304" pitchFamily="18" charset="0"/>
                  <a:cs typeface="Times New Roman" panose="02020603050405020304" pitchFamily="18" charset="0"/>
                </a:rPr>
                <a:t>M</a:t>
              </a:r>
              <a:r>
                <a:rPr lang="zh-CN" altLang="zh-CN" sz="1800" b="1" dirty="0">
                  <a:solidFill>
                    <a:srgbClr val="003366"/>
                  </a:solidFill>
                  <a:latin typeface="宋体" panose="02010600030101010101" pitchFamily="2" charset="-122"/>
                  <a:ea typeface="宋体" panose="02010600030101010101" pitchFamily="2" charset="-122"/>
                </a:rPr>
                <a:t>：</a:t>
              </a:r>
              <a:endParaRPr lang="zh-CN" altLang="zh-CN" sz="1800" b="1" dirty="0">
                <a:solidFill>
                  <a:srgbClr val="003366"/>
                </a:solidFill>
                <a:latin typeface="宋体" panose="02010600030101010101" pitchFamily="2" charset="-122"/>
                <a:ea typeface="宋体" panose="02010600030101010101" pitchFamily="2" charset="-122"/>
              </a:endParaRPr>
            </a:p>
            <a:p>
              <a:pPr marL="298450" indent="-285750" fontAlgn="base">
                <a:spcBef>
                  <a:spcPts val="1975"/>
                </a:spcBef>
                <a:spcAft>
                  <a:spcPct val="0"/>
                </a:spcAft>
                <a:buClrTx/>
                <a:buSzTx/>
                <a:buFont typeface="Wingdings" panose="05000000000000000000" pitchFamily="2" charset="2"/>
                <a:buChar char="u"/>
              </a:pPr>
              <a:r>
                <a:rPr lang="zh-CN" altLang="zh-CN" sz="1800" b="1" dirty="0">
                  <a:solidFill>
                    <a:srgbClr val="003366"/>
                  </a:solidFill>
                  <a:latin typeface="宋体" panose="02010600030101010101" pitchFamily="2" charset="-122"/>
                  <a:ea typeface="宋体" panose="02010600030101010101" pitchFamily="2" charset="-122"/>
                </a:rPr>
                <a:t>图</a:t>
              </a:r>
              <a:r>
                <a:rPr lang="zh-CN" altLang="en-US" sz="1800" b="1" dirty="0">
                  <a:solidFill>
                    <a:srgbClr val="003366"/>
                  </a:solidFill>
                  <a:latin typeface="宋体" panose="02010600030101010101" pitchFamily="2" charset="-122"/>
                  <a:ea typeface="宋体" panose="02010600030101010101" pitchFamily="2" charset="-122"/>
                </a:rPr>
                <a:t>像</a:t>
              </a:r>
              <a:r>
                <a:rPr lang="zh-CN" altLang="zh-CN" sz="1800" b="1" dirty="0">
                  <a:solidFill>
                    <a:srgbClr val="003366"/>
                  </a:solidFill>
                  <a:latin typeface="宋体" panose="02010600030101010101" pitchFamily="2" charset="-122"/>
                  <a:ea typeface="宋体" panose="02010600030101010101" pitchFamily="2" charset="-122"/>
                </a:rPr>
                <a:t>（垂直）尺寸 </a:t>
              </a:r>
              <a:r>
                <a:rPr lang="zh-CN" altLang="zh-CN" sz="1800" b="1" i="1" dirty="0">
                  <a:solidFill>
                    <a:srgbClr val="003366"/>
                  </a:solidFill>
                  <a:latin typeface="Times New Roman" panose="02020603050405020304" pitchFamily="18" charset="0"/>
                  <a:cs typeface="Times New Roman" panose="02020603050405020304" pitchFamily="18" charset="0"/>
                </a:rPr>
                <a:t>N</a:t>
              </a:r>
              <a:r>
                <a:rPr lang="zh-CN" altLang="zh-CN" sz="1800" b="1" dirty="0">
                  <a:solidFill>
                    <a:srgbClr val="003366"/>
                  </a:solidFill>
                  <a:latin typeface="宋体" panose="02010600030101010101" pitchFamily="2" charset="-122"/>
                  <a:ea typeface="宋体" panose="02010600030101010101" pitchFamily="2" charset="-122"/>
                </a:rPr>
                <a:t>：</a:t>
              </a:r>
              <a:endParaRPr lang="zh-CN" altLang="zh-CN" sz="1800" b="1" dirty="0">
                <a:solidFill>
                  <a:srgbClr val="003366"/>
                </a:solidFill>
                <a:latin typeface="宋体" panose="02010600030101010101" pitchFamily="2" charset="-122"/>
                <a:ea typeface="宋体" panose="02010600030101010101" pitchFamily="2" charset="-122"/>
              </a:endParaRPr>
            </a:p>
          </p:txBody>
        </p:sp>
        <p:sp>
          <p:nvSpPr>
            <p:cNvPr id="9" name="object 4"/>
            <p:cNvSpPr txBox="1"/>
            <p:nvPr/>
          </p:nvSpPr>
          <p:spPr>
            <a:xfrm>
              <a:off x="3766299" y="2763835"/>
              <a:ext cx="981996" cy="870751"/>
            </a:xfrm>
            <a:prstGeom prst="rect">
              <a:avLst/>
            </a:prstGeom>
          </p:spPr>
          <p:txBody>
            <a:bodyPr wrap="square" lIns="0" tIns="13970" rIns="0" bIns="0">
              <a:spAutoFit/>
            </a:bodyPr>
            <a:lstStyle/>
            <a:p>
              <a:pPr marL="38100" fontAlgn="base">
                <a:spcBef>
                  <a:spcPts val="110"/>
                </a:spcBef>
                <a:spcAft>
                  <a:spcPct val="0"/>
                </a:spcAft>
                <a:buFont typeface="Arial" panose="020B0604020202020204" pitchFamily="34" charset="0"/>
                <a:buNone/>
                <a:defRPr/>
              </a:pPr>
              <a:r>
                <a:rPr i="1" spc="65" dirty="0">
                  <a:solidFill>
                    <a:srgbClr val="003366"/>
                  </a:solidFill>
                  <a:latin typeface="Times New Roman" panose="02020603050405020304"/>
                  <a:ea typeface="华文中宋" panose="02010600040101010101" pitchFamily="2" charset="-122"/>
                  <a:cs typeface="Times New Roman" panose="02020603050405020304"/>
                </a:rPr>
                <a:t>M</a:t>
              </a:r>
              <a:r>
                <a:rPr i="1" spc="250" dirty="0">
                  <a:solidFill>
                    <a:srgbClr val="003366"/>
                  </a:solidFill>
                  <a:latin typeface="Times New Roman" panose="02020603050405020304"/>
                  <a:ea typeface="华文中宋" panose="02010600040101010101" pitchFamily="2" charset="-122"/>
                  <a:cs typeface="Times New Roman" panose="02020603050405020304"/>
                </a:rPr>
                <a:t> </a:t>
              </a:r>
              <a:endParaRPr lang="en-US" i="1" spc="250" dirty="0">
                <a:solidFill>
                  <a:srgbClr val="003366"/>
                </a:solidFill>
                <a:latin typeface="Times New Roman" panose="02020603050405020304"/>
                <a:ea typeface="华文中宋" panose="02010600040101010101" pitchFamily="2" charset="-122"/>
                <a:cs typeface="Times New Roman" panose="02020603050405020304"/>
              </a:endParaRPr>
            </a:p>
            <a:p>
              <a:pPr marL="38100" fontAlgn="base">
                <a:spcBef>
                  <a:spcPts val="110"/>
                </a:spcBef>
                <a:spcAft>
                  <a:spcPct val="0"/>
                </a:spcAft>
                <a:buFont typeface="Arial" panose="020B0604020202020204" pitchFamily="34" charset="0"/>
                <a:buNone/>
                <a:defRPr/>
              </a:pPr>
              <a:endParaRPr lang="en-US" i="1" spc="250" dirty="0">
                <a:solidFill>
                  <a:srgbClr val="003366"/>
                </a:solidFill>
                <a:latin typeface="Times New Roman" panose="02020603050405020304"/>
                <a:ea typeface="华文中宋" panose="02010600040101010101" pitchFamily="2" charset="-122"/>
                <a:cs typeface="Times New Roman" panose="02020603050405020304"/>
              </a:endParaRPr>
            </a:p>
            <a:p>
              <a:pPr marL="38100" fontAlgn="base">
                <a:spcBef>
                  <a:spcPts val="110"/>
                </a:spcBef>
                <a:spcAft>
                  <a:spcPct val="0"/>
                </a:spcAft>
                <a:buFont typeface="Arial" panose="020B0604020202020204" pitchFamily="34" charset="0"/>
                <a:buNone/>
                <a:defRPr/>
              </a:pPr>
              <a:r>
                <a:rPr i="1" spc="35" dirty="0">
                  <a:solidFill>
                    <a:srgbClr val="003366"/>
                  </a:solidFill>
                  <a:latin typeface="Times New Roman" panose="02020603050405020304"/>
                  <a:ea typeface="华文中宋" panose="02010600040101010101" pitchFamily="2" charset="-122"/>
                  <a:cs typeface="Times New Roman" panose="02020603050405020304"/>
                </a:rPr>
                <a:t>N</a:t>
              </a:r>
              <a:endParaRPr baseline="29000" dirty="0">
                <a:solidFill>
                  <a:srgbClr val="003366"/>
                </a:solidFill>
                <a:latin typeface="Times New Roman" panose="02020603050405020304"/>
                <a:ea typeface="华文中宋" panose="02010600040101010101" pitchFamily="2" charset="-122"/>
                <a:cs typeface="Times New Roman" panose="02020603050405020304"/>
              </a:endParaRPr>
            </a:p>
          </p:txBody>
        </p:sp>
      </p:grpSp>
      <p:sp>
        <p:nvSpPr>
          <p:cNvPr id="10" name="object 5"/>
          <p:cNvSpPr txBox="1">
            <a:spLocks noChangeArrowheads="1"/>
          </p:cNvSpPr>
          <p:nvPr/>
        </p:nvSpPr>
        <p:spPr bwMode="auto">
          <a:xfrm>
            <a:off x="1062675" y="3814540"/>
            <a:ext cx="3870441" cy="776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12065" rIns="0" bIns="0">
            <a:spAutoFit/>
          </a:bodyPr>
          <a:lstStyle>
            <a:lvl1pPr marL="38100">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marL="323850" indent="-285750" fontAlgn="base">
              <a:spcBef>
                <a:spcPts val="100"/>
              </a:spcBef>
              <a:spcAft>
                <a:spcPct val="0"/>
              </a:spcAft>
              <a:buClrTx/>
              <a:buSzTx/>
              <a:buFont typeface="Wingdings" panose="05000000000000000000" pitchFamily="2" charset="2"/>
              <a:buChar char="u"/>
            </a:pPr>
            <a:r>
              <a:rPr lang="zh-CN" altLang="en-US" sz="1800" b="1" dirty="0">
                <a:solidFill>
                  <a:srgbClr val="003366"/>
                </a:solidFill>
                <a:latin typeface="宋体" panose="02010600030101010101" pitchFamily="2" charset="-122"/>
                <a:ea typeface="宋体" panose="02010600030101010101" pitchFamily="2" charset="-122"/>
              </a:rPr>
              <a:t>像</a:t>
            </a:r>
            <a:r>
              <a:rPr lang="zh-CN" altLang="zh-CN" sz="1800" b="1" dirty="0">
                <a:solidFill>
                  <a:srgbClr val="003366"/>
                </a:solidFill>
                <a:latin typeface="宋体" panose="02010600030101010101" pitchFamily="2" charset="-122"/>
                <a:ea typeface="宋体" panose="02010600030101010101" pitchFamily="2" charset="-122"/>
              </a:rPr>
              <a:t>素灰度级数 </a:t>
            </a:r>
            <a:r>
              <a:rPr lang="zh-CN" altLang="zh-CN" sz="1800" b="1" i="1" dirty="0">
                <a:solidFill>
                  <a:srgbClr val="003366"/>
                </a:solidFill>
                <a:latin typeface="Times New Roman" panose="02020603050405020304" pitchFamily="18" charset="0"/>
                <a:cs typeface="Times New Roman" panose="02020603050405020304" pitchFamily="18" charset="0"/>
              </a:rPr>
              <a:t>G </a:t>
            </a:r>
            <a:r>
              <a:rPr lang="zh-CN" altLang="zh-CN" sz="1800" b="1" dirty="0">
                <a:solidFill>
                  <a:srgbClr val="003366"/>
                </a:solidFill>
                <a:latin typeface="Times New Roman" panose="02020603050405020304" pitchFamily="18" charset="0"/>
                <a:cs typeface="Times New Roman" panose="02020603050405020304" pitchFamily="18" charset="0"/>
              </a:rPr>
              <a:t>(</a:t>
            </a:r>
            <a:r>
              <a:rPr lang="zh-CN" altLang="zh-CN" sz="1800" b="1" i="1" dirty="0">
                <a:solidFill>
                  <a:srgbClr val="003366"/>
                </a:solidFill>
                <a:latin typeface="Times New Roman" panose="02020603050405020304" pitchFamily="18" charset="0"/>
                <a:cs typeface="Times New Roman" panose="02020603050405020304" pitchFamily="18" charset="0"/>
              </a:rPr>
              <a:t>k</a:t>
            </a:r>
            <a:r>
              <a:rPr lang="zh-CN" altLang="zh-CN" sz="1800" b="1" dirty="0">
                <a:solidFill>
                  <a:srgbClr val="003366"/>
                </a:solidFill>
                <a:latin typeface="Times New Roman" panose="02020603050405020304" pitchFamily="18" charset="0"/>
                <a:cs typeface="Times New Roman" panose="02020603050405020304" pitchFamily="18" charset="0"/>
              </a:rPr>
              <a:t>-bit)</a:t>
            </a:r>
            <a:r>
              <a:rPr lang="zh-CN" altLang="zh-CN" sz="1800" b="1" dirty="0">
                <a:solidFill>
                  <a:srgbClr val="003366"/>
                </a:solidFill>
                <a:latin typeface="宋体" panose="02010600030101010101" pitchFamily="2" charset="-122"/>
                <a:ea typeface="宋体" panose="02010600030101010101" pitchFamily="2" charset="-122"/>
              </a:rPr>
              <a:t>： </a:t>
            </a:r>
            <a:r>
              <a:rPr lang="zh-CN" altLang="zh-CN" sz="1800" b="1" i="1" baseline="-5000" dirty="0">
                <a:solidFill>
                  <a:srgbClr val="003366"/>
                </a:solidFill>
                <a:latin typeface="Times New Roman" panose="02020603050405020304" pitchFamily="18" charset="0"/>
                <a:cs typeface="Times New Roman" panose="02020603050405020304" pitchFamily="18" charset="0"/>
              </a:rPr>
              <a:t>G </a:t>
            </a:r>
            <a:r>
              <a:rPr lang="zh-CN" altLang="zh-CN" sz="1800" b="1" baseline="-5000" dirty="0">
                <a:solidFill>
                  <a:srgbClr val="003366"/>
                </a:solidFill>
                <a:latin typeface="Symbol" panose="05050102010706020507" pitchFamily="18" charset="2"/>
              </a:rPr>
              <a:t></a:t>
            </a:r>
            <a:r>
              <a:rPr lang="zh-CN" altLang="zh-CN" sz="1800" b="1" baseline="-5000" dirty="0">
                <a:solidFill>
                  <a:srgbClr val="003366"/>
                </a:solidFill>
                <a:latin typeface="Times New Roman" panose="02020603050405020304" pitchFamily="18" charset="0"/>
                <a:cs typeface="Times New Roman" panose="02020603050405020304" pitchFamily="18" charset="0"/>
              </a:rPr>
              <a:t> 2</a:t>
            </a:r>
            <a:r>
              <a:rPr lang="zh-CN" altLang="zh-CN" sz="1800" b="1" i="1" baseline="20000" dirty="0">
                <a:solidFill>
                  <a:srgbClr val="003366"/>
                </a:solidFill>
                <a:latin typeface="Times New Roman" panose="02020603050405020304" pitchFamily="18" charset="0"/>
                <a:cs typeface="Times New Roman" panose="02020603050405020304" pitchFamily="18" charset="0"/>
              </a:rPr>
              <a:t>k</a:t>
            </a:r>
            <a:endParaRPr lang="en-US" altLang="zh-CN" sz="1800" b="1" i="1" baseline="20000" dirty="0">
              <a:solidFill>
                <a:srgbClr val="003366"/>
              </a:solidFill>
              <a:latin typeface="Times New Roman" panose="02020603050405020304" pitchFamily="18" charset="0"/>
              <a:cs typeface="Times New Roman" panose="02020603050405020304" pitchFamily="18" charset="0"/>
            </a:endParaRPr>
          </a:p>
          <a:p>
            <a:pPr marL="323850" indent="-285750" fontAlgn="base">
              <a:spcBef>
                <a:spcPts val="100"/>
              </a:spcBef>
              <a:spcAft>
                <a:spcPct val="0"/>
              </a:spcAft>
              <a:buClrTx/>
              <a:buSzTx/>
              <a:buFont typeface="Wingdings" panose="05000000000000000000" pitchFamily="2" charset="2"/>
              <a:buChar char="u"/>
            </a:pPr>
            <a:endParaRPr lang="en-US" altLang="zh-CN" sz="1800" b="1" i="1" baseline="20000" dirty="0">
              <a:solidFill>
                <a:srgbClr val="003366"/>
              </a:solidFill>
              <a:latin typeface="Times New Roman" panose="02020603050405020304" pitchFamily="18" charset="0"/>
              <a:cs typeface="Times New Roman" panose="02020603050405020304" pitchFamily="18" charset="0"/>
            </a:endParaRPr>
          </a:p>
          <a:p>
            <a:pPr marL="323850" indent="-285750" fontAlgn="base">
              <a:spcBef>
                <a:spcPts val="100"/>
              </a:spcBef>
              <a:spcAft>
                <a:spcPct val="0"/>
              </a:spcAft>
              <a:buClrTx/>
              <a:buSzTx/>
              <a:buFont typeface="Wingdings" panose="05000000000000000000" pitchFamily="2" charset="2"/>
              <a:buChar char="u"/>
            </a:pPr>
            <a:r>
              <a:rPr lang="zh-CN" altLang="zh-CN" sz="1800" b="1" dirty="0">
                <a:solidFill>
                  <a:srgbClr val="003366"/>
                </a:solidFill>
                <a:latin typeface="宋体" panose="02010600030101010101" pitchFamily="2" charset="-122"/>
                <a:ea typeface="宋体" panose="02010600030101010101" pitchFamily="2" charset="-122"/>
              </a:rPr>
              <a:t>图</a:t>
            </a:r>
            <a:r>
              <a:rPr lang="zh-CN" altLang="en-US" sz="1800" b="1" dirty="0">
                <a:solidFill>
                  <a:srgbClr val="003366"/>
                </a:solidFill>
                <a:latin typeface="宋体" panose="02010600030101010101" pitchFamily="2" charset="-122"/>
                <a:ea typeface="宋体" panose="02010600030101010101" pitchFamily="2" charset="-122"/>
              </a:rPr>
              <a:t>像</a:t>
            </a:r>
            <a:r>
              <a:rPr lang="zh-CN" altLang="zh-CN" sz="1800" b="1" dirty="0">
                <a:solidFill>
                  <a:srgbClr val="003366"/>
                </a:solidFill>
                <a:latin typeface="宋体" panose="02010600030101010101" pitchFamily="2" charset="-122"/>
                <a:ea typeface="宋体" panose="02010600030101010101" pitchFamily="2" charset="-122"/>
              </a:rPr>
              <a:t>所需的位数 b</a:t>
            </a:r>
            <a:r>
              <a:rPr lang="zh-CN" altLang="zh-CN" sz="1800" dirty="0">
                <a:solidFill>
                  <a:srgbClr val="003366"/>
                </a:solidFill>
                <a:latin typeface="宋体" panose="02010600030101010101" pitchFamily="2" charset="-122"/>
                <a:ea typeface="宋体" panose="02010600030101010101" pitchFamily="2" charset="-122"/>
              </a:rPr>
              <a:t>： </a:t>
            </a:r>
            <a:r>
              <a:rPr lang="zh-CN" altLang="zh-CN" sz="1800" i="1" dirty="0">
                <a:solidFill>
                  <a:srgbClr val="003366"/>
                </a:solidFill>
                <a:latin typeface="Times New Roman" panose="02020603050405020304" pitchFamily="18" charset="0"/>
                <a:cs typeface="Times New Roman" panose="02020603050405020304" pitchFamily="18" charset="0"/>
              </a:rPr>
              <a:t>b </a:t>
            </a:r>
            <a:r>
              <a:rPr lang="zh-CN" altLang="zh-CN" sz="1800" dirty="0">
                <a:solidFill>
                  <a:srgbClr val="003366"/>
                </a:solidFill>
                <a:latin typeface="Symbol" panose="05050102010706020507" pitchFamily="18" charset="2"/>
              </a:rPr>
              <a:t></a:t>
            </a:r>
            <a:r>
              <a:rPr lang="zh-CN" altLang="zh-CN" sz="1800" dirty="0">
                <a:solidFill>
                  <a:srgbClr val="003366"/>
                </a:solidFill>
                <a:latin typeface="Times New Roman" panose="02020603050405020304" pitchFamily="18" charset="0"/>
                <a:cs typeface="Times New Roman" panose="02020603050405020304" pitchFamily="18" charset="0"/>
              </a:rPr>
              <a:t> </a:t>
            </a:r>
            <a:r>
              <a:rPr lang="zh-CN" altLang="zh-CN" sz="1800" i="1" dirty="0">
                <a:solidFill>
                  <a:srgbClr val="003366"/>
                </a:solidFill>
                <a:latin typeface="Times New Roman" panose="02020603050405020304" pitchFamily="18" charset="0"/>
                <a:cs typeface="Times New Roman" panose="02020603050405020304" pitchFamily="18" charset="0"/>
              </a:rPr>
              <a:t>M </a:t>
            </a:r>
            <a:r>
              <a:rPr lang="zh-CN" altLang="zh-CN" sz="1800" dirty="0">
                <a:solidFill>
                  <a:srgbClr val="003366"/>
                </a:solidFill>
                <a:latin typeface="Symbol" panose="05050102010706020507" pitchFamily="18" charset="2"/>
              </a:rPr>
              <a:t></a:t>
            </a:r>
            <a:r>
              <a:rPr lang="zh-CN" altLang="zh-CN" sz="1800" dirty="0">
                <a:solidFill>
                  <a:srgbClr val="003366"/>
                </a:solidFill>
                <a:latin typeface="Times New Roman" panose="02020603050405020304" pitchFamily="18" charset="0"/>
                <a:cs typeface="Times New Roman" panose="02020603050405020304" pitchFamily="18" charset="0"/>
              </a:rPr>
              <a:t> </a:t>
            </a:r>
            <a:r>
              <a:rPr lang="zh-CN" altLang="zh-CN" sz="1800" i="1" dirty="0">
                <a:solidFill>
                  <a:srgbClr val="003366"/>
                </a:solidFill>
                <a:latin typeface="Times New Roman" panose="02020603050405020304" pitchFamily="18" charset="0"/>
                <a:cs typeface="Times New Roman" panose="02020603050405020304" pitchFamily="18" charset="0"/>
              </a:rPr>
              <a:t>N </a:t>
            </a:r>
            <a:r>
              <a:rPr lang="zh-CN" altLang="zh-CN" sz="1800" dirty="0">
                <a:solidFill>
                  <a:srgbClr val="003366"/>
                </a:solidFill>
                <a:latin typeface="Symbol" panose="05050102010706020507" pitchFamily="18" charset="2"/>
              </a:rPr>
              <a:t></a:t>
            </a:r>
            <a:r>
              <a:rPr lang="zh-CN" altLang="zh-CN" sz="1800" dirty="0">
                <a:solidFill>
                  <a:srgbClr val="003366"/>
                </a:solidFill>
                <a:latin typeface="Times New Roman" panose="02020603050405020304" pitchFamily="18" charset="0"/>
                <a:cs typeface="Times New Roman" panose="02020603050405020304" pitchFamily="18" charset="0"/>
              </a:rPr>
              <a:t> </a:t>
            </a:r>
            <a:r>
              <a:rPr lang="zh-CN" altLang="zh-CN" sz="1800" i="1" dirty="0">
                <a:solidFill>
                  <a:srgbClr val="003366"/>
                </a:solidFill>
                <a:latin typeface="Times New Roman" panose="02020603050405020304" pitchFamily="18" charset="0"/>
                <a:cs typeface="Times New Roman" panose="02020603050405020304" pitchFamily="18" charset="0"/>
              </a:rPr>
              <a:t>k</a:t>
            </a:r>
            <a:endParaRPr lang="zh-CN" altLang="zh-CN" sz="1800" baseline="30000" dirty="0">
              <a:solidFill>
                <a:srgbClr val="003366"/>
              </a:solidFill>
              <a:latin typeface="Times New Roman" panose="02020603050405020304" pitchFamily="18" charset="0"/>
              <a:cs typeface="Times New Roman" panose="02020603050405020304" pitchFamily="18" charset="0"/>
            </a:endParaRPr>
          </a:p>
        </p:txBody>
      </p:sp>
      <p:sp>
        <p:nvSpPr>
          <p:cNvPr id="12" name="object 7"/>
          <p:cNvSpPr txBox="1"/>
          <p:nvPr/>
        </p:nvSpPr>
        <p:spPr>
          <a:xfrm>
            <a:off x="2226398" y="1053250"/>
            <a:ext cx="624503" cy="893834"/>
          </a:xfrm>
          <a:prstGeom prst="rect">
            <a:avLst/>
          </a:prstGeom>
        </p:spPr>
        <p:txBody>
          <a:bodyPr wrap="square" lIns="0" tIns="171450" rIns="0" bIns="0">
            <a:spAutoFit/>
          </a:bodyPr>
          <a:lstStyle/>
          <a:p>
            <a:pPr marL="12700" fontAlgn="base">
              <a:spcBef>
                <a:spcPts val="1350"/>
              </a:spcBef>
              <a:spcAft>
                <a:spcPct val="0"/>
              </a:spcAft>
              <a:buFont typeface="Arial" panose="020B0604020202020204" pitchFamily="34" charset="0"/>
              <a:buNone/>
              <a:defRPr/>
            </a:pPr>
            <a:r>
              <a:rPr i="1" dirty="0">
                <a:solidFill>
                  <a:srgbClr val="FFFFFF"/>
                </a:solidFill>
                <a:latin typeface="Times New Roman" panose="02020603050405020304"/>
                <a:ea typeface="华文中宋" panose="02010600040101010101" pitchFamily="2" charset="-122"/>
                <a:cs typeface="Times New Roman" panose="02020603050405020304"/>
              </a:rPr>
              <a:t>f</a:t>
            </a:r>
            <a:r>
              <a:rPr i="1" spc="-30" dirty="0">
                <a:solidFill>
                  <a:srgbClr val="FFFFFF"/>
                </a:solidFill>
                <a:latin typeface="Times New Roman" panose="02020603050405020304"/>
                <a:ea typeface="华文中宋" panose="02010600040101010101" pitchFamily="2" charset="-122"/>
                <a:cs typeface="Times New Roman" panose="02020603050405020304"/>
              </a:rPr>
              <a:t> </a:t>
            </a:r>
            <a:r>
              <a:rPr spc="10" dirty="0">
                <a:solidFill>
                  <a:srgbClr val="FFFFFF"/>
                </a:solidFill>
                <a:latin typeface="Times New Roman" panose="02020603050405020304"/>
                <a:ea typeface="华文中宋" panose="02010600040101010101" pitchFamily="2" charset="-122"/>
                <a:cs typeface="Times New Roman" panose="02020603050405020304"/>
              </a:rPr>
              <a:t>(</a:t>
            </a:r>
            <a:r>
              <a:rPr spc="-35" dirty="0">
                <a:solidFill>
                  <a:srgbClr val="FFFFFF"/>
                </a:solidFill>
                <a:latin typeface="Times New Roman" panose="02020603050405020304"/>
                <a:ea typeface="华文中宋" panose="02010600040101010101" pitchFamily="2" charset="-122"/>
                <a:cs typeface="Times New Roman" panose="02020603050405020304"/>
              </a:rPr>
              <a:t>0</a:t>
            </a:r>
            <a:r>
              <a:rPr dirty="0">
                <a:solidFill>
                  <a:srgbClr val="FFFFFF"/>
                </a:solidFill>
                <a:latin typeface="Times New Roman" panose="02020603050405020304"/>
                <a:ea typeface="华文中宋" panose="02010600040101010101" pitchFamily="2" charset="-122"/>
                <a:cs typeface="Times New Roman" panose="02020603050405020304"/>
              </a:rPr>
              <a:t>,</a:t>
            </a:r>
            <a:r>
              <a:rPr spc="-305" dirty="0">
                <a:solidFill>
                  <a:srgbClr val="FFFFFF"/>
                </a:solidFill>
                <a:latin typeface="Times New Roman" panose="02020603050405020304"/>
                <a:ea typeface="华文中宋" panose="02010600040101010101" pitchFamily="2" charset="-122"/>
                <a:cs typeface="Times New Roman" panose="02020603050405020304"/>
              </a:rPr>
              <a:t> </a:t>
            </a:r>
            <a:r>
              <a:rPr dirty="0">
                <a:solidFill>
                  <a:srgbClr val="FFFFFF"/>
                </a:solidFill>
                <a:latin typeface="Times New Roman" panose="02020603050405020304"/>
                <a:ea typeface="华文中宋" panose="02010600040101010101" pitchFamily="2" charset="-122"/>
                <a:cs typeface="Times New Roman" panose="02020603050405020304"/>
              </a:rPr>
              <a:t>0)</a:t>
            </a:r>
            <a:endParaRPr dirty="0">
              <a:solidFill>
                <a:srgbClr val="FFFFFF"/>
              </a:solidFill>
              <a:latin typeface="Times New Roman" panose="02020603050405020304"/>
              <a:ea typeface="华文中宋" panose="02010600040101010101" pitchFamily="2" charset="-122"/>
              <a:cs typeface="Times New Roman" panose="02020603050405020304"/>
            </a:endParaRPr>
          </a:p>
          <a:p>
            <a:pPr marL="34290" fontAlgn="base">
              <a:spcBef>
                <a:spcPts val="1255"/>
              </a:spcBef>
              <a:spcAft>
                <a:spcPct val="0"/>
              </a:spcAft>
              <a:buFont typeface="Arial" panose="020B0604020202020204" pitchFamily="34" charset="0"/>
              <a:buNone/>
              <a:defRPr/>
            </a:pPr>
            <a:r>
              <a:rPr i="1" dirty="0">
                <a:solidFill>
                  <a:srgbClr val="FFFFFF"/>
                </a:solidFill>
                <a:latin typeface="Times New Roman" panose="02020603050405020304"/>
                <a:ea typeface="华文中宋" panose="02010600040101010101" pitchFamily="2" charset="-122"/>
                <a:cs typeface="Times New Roman" panose="02020603050405020304"/>
              </a:rPr>
              <a:t>f</a:t>
            </a:r>
            <a:r>
              <a:rPr i="1" spc="-30" dirty="0">
                <a:solidFill>
                  <a:srgbClr val="FFFFFF"/>
                </a:solidFill>
                <a:latin typeface="Times New Roman" panose="02020603050405020304"/>
                <a:ea typeface="华文中宋" panose="02010600040101010101" pitchFamily="2" charset="-122"/>
                <a:cs typeface="Times New Roman" panose="02020603050405020304"/>
              </a:rPr>
              <a:t> </a:t>
            </a:r>
            <a:r>
              <a:rPr spc="-175" dirty="0">
                <a:solidFill>
                  <a:srgbClr val="FFFFFF"/>
                </a:solidFill>
                <a:latin typeface="Times New Roman" panose="02020603050405020304"/>
                <a:ea typeface="华文中宋" panose="02010600040101010101" pitchFamily="2" charset="-122"/>
                <a:cs typeface="Times New Roman" panose="02020603050405020304"/>
              </a:rPr>
              <a:t>(</a:t>
            </a:r>
            <a:r>
              <a:rPr spc="-190" dirty="0">
                <a:solidFill>
                  <a:srgbClr val="FFFFFF"/>
                </a:solidFill>
                <a:latin typeface="Times New Roman" panose="02020603050405020304"/>
                <a:ea typeface="华文中宋" panose="02010600040101010101" pitchFamily="2" charset="-122"/>
                <a:cs typeface="Times New Roman" panose="02020603050405020304"/>
              </a:rPr>
              <a:t>1</a:t>
            </a:r>
            <a:r>
              <a:rPr dirty="0">
                <a:solidFill>
                  <a:srgbClr val="FFFFFF"/>
                </a:solidFill>
                <a:latin typeface="Times New Roman" panose="02020603050405020304"/>
                <a:ea typeface="华文中宋" panose="02010600040101010101" pitchFamily="2" charset="-122"/>
                <a:cs typeface="Times New Roman" panose="02020603050405020304"/>
              </a:rPr>
              <a:t>,</a:t>
            </a:r>
            <a:r>
              <a:rPr spc="-305" dirty="0">
                <a:solidFill>
                  <a:srgbClr val="FFFFFF"/>
                </a:solidFill>
                <a:latin typeface="Times New Roman" panose="02020603050405020304"/>
                <a:ea typeface="华文中宋" panose="02010600040101010101" pitchFamily="2" charset="-122"/>
                <a:cs typeface="Times New Roman" panose="02020603050405020304"/>
              </a:rPr>
              <a:t> </a:t>
            </a:r>
            <a:r>
              <a:rPr dirty="0">
                <a:solidFill>
                  <a:srgbClr val="FFFFFF"/>
                </a:solidFill>
                <a:latin typeface="Times New Roman" panose="02020603050405020304"/>
                <a:ea typeface="华文中宋" panose="02010600040101010101" pitchFamily="2" charset="-122"/>
                <a:cs typeface="Times New Roman" panose="02020603050405020304"/>
              </a:rPr>
              <a:t>0)</a:t>
            </a:r>
            <a:endParaRPr dirty="0">
              <a:solidFill>
                <a:srgbClr val="FFFFFF"/>
              </a:solidFill>
              <a:latin typeface="Times New Roman" panose="02020603050405020304"/>
              <a:ea typeface="华文中宋" panose="02010600040101010101" pitchFamily="2" charset="-122"/>
              <a:cs typeface="Times New Roman" panose="02020603050405020304"/>
            </a:endParaRPr>
          </a:p>
        </p:txBody>
      </p:sp>
      <p:sp>
        <p:nvSpPr>
          <p:cNvPr id="13" name="object 8"/>
          <p:cNvSpPr txBox="1"/>
          <p:nvPr/>
        </p:nvSpPr>
        <p:spPr>
          <a:xfrm>
            <a:off x="3557638" y="1053250"/>
            <a:ext cx="582967" cy="893834"/>
          </a:xfrm>
          <a:prstGeom prst="rect">
            <a:avLst/>
          </a:prstGeom>
        </p:spPr>
        <p:txBody>
          <a:bodyPr wrap="square" lIns="0" tIns="171450" rIns="0" bIns="0">
            <a:spAutoFit/>
          </a:bodyPr>
          <a:lstStyle/>
          <a:p>
            <a:pPr marL="12700" fontAlgn="base">
              <a:spcBef>
                <a:spcPts val="1350"/>
              </a:spcBef>
              <a:spcAft>
                <a:spcPct val="0"/>
              </a:spcAft>
              <a:buFont typeface="Arial" panose="020B0604020202020204" pitchFamily="34" charset="0"/>
              <a:buNone/>
              <a:defRPr/>
            </a:pPr>
            <a:r>
              <a:rPr i="1" dirty="0">
                <a:solidFill>
                  <a:srgbClr val="FFFFFF"/>
                </a:solidFill>
                <a:latin typeface="Times New Roman" panose="02020603050405020304"/>
                <a:ea typeface="华文中宋" panose="02010600040101010101" pitchFamily="2" charset="-122"/>
                <a:cs typeface="Times New Roman" panose="02020603050405020304"/>
              </a:rPr>
              <a:t>f</a:t>
            </a:r>
            <a:r>
              <a:rPr i="1" spc="-125" dirty="0">
                <a:solidFill>
                  <a:srgbClr val="FFFFFF"/>
                </a:solidFill>
                <a:latin typeface="Times New Roman" panose="02020603050405020304"/>
                <a:ea typeface="华文中宋" panose="02010600040101010101" pitchFamily="2" charset="-122"/>
                <a:cs typeface="Times New Roman" panose="02020603050405020304"/>
              </a:rPr>
              <a:t> </a:t>
            </a:r>
            <a:r>
              <a:rPr spc="-35" dirty="0">
                <a:solidFill>
                  <a:srgbClr val="FFFFFF"/>
                </a:solidFill>
                <a:latin typeface="Times New Roman" panose="02020603050405020304"/>
                <a:ea typeface="华文中宋" panose="02010600040101010101" pitchFamily="2" charset="-122"/>
                <a:cs typeface="Times New Roman" panose="02020603050405020304"/>
              </a:rPr>
              <a:t>(0,1)</a:t>
            </a:r>
            <a:endParaRPr dirty="0">
              <a:solidFill>
                <a:srgbClr val="FFFFFF"/>
              </a:solidFill>
              <a:latin typeface="Times New Roman" panose="02020603050405020304"/>
              <a:ea typeface="华文中宋" panose="02010600040101010101" pitchFamily="2" charset="-122"/>
              <a:cs typeface="Times New Roman" panose="02020603050405020304"/>
            </a:endParaRPr>
          </a:p>
          <a:p>
            <a:pPr marL="34290" fontAlgn="base">
              <a:spcBef>
                <a:spcPts val="1255"/>
              </a:spcBef>
              <a:spcAft>
                <a:spcPct val="0"/>
              </a:spcAft>
              <a:buFont typeface="Arial" panose="020B0604020202020204" pitchFamily="34" charset="0"/>
              <a:buNone/>
              <a:defRPr/>
            </a:pPr>
            <a:r>
              <a:rPr i="1" dirty="0">
                <a:solidFill>
                  <a:srgbClr val="FFFFFF"/>
                </a:solidFill>
                <a:latin typeface="Times New Roman" panose="02020603050405020304"/>
                <a:ea typeface="华文中宋" panose="02010600040101010101" pitchFamily="2" charset="-122"/>
                <a:cs typeface="Times New Roman" panose="02020603050405020304"/>
              </a:rPr>
              <a:t>f</a:t>
            </a:r>
            <a:r>
              <a:rPr i="1" spc="-120" dirty="0">
                <a:solidFill>
                  <a:srgbClr val="FFFFFF"/>
                </a:solidFill>
                <a:latin typeface="Times New Roman" panose="02020603050405020304"/>
                <a:ea typeface="华文中宋" panose="02010600040101010101" pitchFamily="2" charset="-122"/>
                <a:cs typeface="Times New Roman" panose="02020603050405020304"/>
              </a:rPr>
              <a:t> </a:t>
            </a:r>
            <a:r>
              <a:rPr spc="-105" dirty="0">
                <a:solidFill>
                  <a:srgbClr val="FFFFFF"/>
                </a:solidFill>
                <a:latin typeface="Times New Roman" panose="02020603050405020304"/>
                <a:ea typeface="华文中宋" panose="02010600040101010101" pitchFamily="2" charset="-122"/>
                <a:cs typeface="Times New Roman" panose="02020603050405020304"/>
              </a:rPr>
              <a:t>(1,1)</a:t>
            </a:r>
            <a:endParaRPr dirty="0">
              <a:solidFill>
                <a:srgbClr val="FFFFFF"/>
              </a:solidFill>
              <a:latin typeface="Times New Roman" panose="02020603050405020304"/>
              <a:ea typeface="华文中宋" panose="02010600040101010101" pitchFamily="2" charset="-122"/>
              <a:cs typeface="Times New Roman" panose="02020603050405020304"/>
            </a:endParaRPr>
          </a:p>
        </p:txBody>
      </p:sp>
      <p:sp>
        <p:nvSpPr>
          <p:cNvPr id="14" name="object 9"/>
          <p:cNvSpPr txBox="1">
            <a:spLocks noChangeArrowheads="1"/>
          </p:cNvSpPr>
          <p:nvPr/>
        </p:nvSpPr>
        <p:spPr bwMode="auto">
          <a:xfrm>
            <a:off x="1820473" y="1218053"/>
            <a:ext cx="115703" cy="560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17145" rIns="0" bIns="0">
            <a:spAutoFit/>
          </a:bodyPr>
          <a:lstStyle>
            <a:lvl1pPr marL="12700">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fontAlgn="base">
              <a:lnSpc>
                <a:spcPts val="2165"/>
              </a:lnSpc>
              <a:spcBef>
                <a:spcPts val="140"/>
              </a:spcBef>
              <a:spcAft>
                <a:spcPct val="0"/>
              </a:spcAft>
              <a:buClrTx/>
              <a:buSzTx/>
              <a:buFont typeface="Arial" panose="020B0604020202020204" pitchFamily="34" charset="0"/>
              <a:buNone/>
            </a:pPr>
            <a:r>
              <a:rPr lang="zh-CN" altLang="zh-CN" sz="1800">
                <a:solidFill>
                  <a:srgbClr val="FFFFFF"/>
                </a:solidFill>
                <a:latin typeface="Symbol" panose="05050102010706020507" pitchFamily="18" charset="2"/>
              </a:rPr>
              <a:t></a:t>
            </a:r>
            <a:endParaRPr lang="zh-CN" altLang="zh-CN" sz="1800">
              <a:solidFill>
                <a:srgbClr val="FFFFFF"/>
              </a:solidFill>
              <a:latin typeface="Symbol" panose="05050102010706020507" pitchFamily="18" charset="2"/>
            </a:endParaRPr>
          </a:p>
          <a:p>
            <a:pPr fontAlgn="base">
              <a:lnSpc>
                <a:spcPts val="2165"/>
              </a:lnSpc>
              <a:spcBef>
                <a:spcPct val="0"/>
              </a:spcBef>
              <a:spcAft>
                <a:spcPct val="0"/>
              </a:spcAft>
              <a:buClrTx/>
              <a:buSzTx/>
              <a:buFont typeface="Arial" panose="020B0604020202020204" pitchFamily="34" charset="0"/>
              <a:buNone/>
            </a:pPr>
            <a:r>
              <a:rPr lang="zh-CN" altLang="zh-CN" sz="1800">
                <a:solidFill>
                  <a:srgbClr val="FFFFFF"/>
                </a:solidFill>
                <a:latin typeface="Symbol" panose="05050102010706020507" pitchFamily="18" charset="2"/>
              </a:rPr>
              <a:t></a:t>
            </a:r>
            <a:endParaRPr lang="zh-CN" altLang="zh-CN" sz="1800">
              <a:solidFill>
                <a:srgbClr val="FFFFFF"/>
              </a:solidFill>
              <a:latin typeface="Symbol" panose="05050102010706020507" pitchFamily="18" charset="2"/>
            </a:endParaRPr>
          </a:p>
        </p:txBody>
      </p:sp>
      <p:sp>
        <p:nvSpPr>
          <p:cNvPr id="16" name="object 11"/>
          <p:cNvSpPr txBox="1"/>
          <p:nvPr/>
        </p:nvSpPr>
        <p:spPr>
          <a:xfrm>
            <a:off x="960935" y="1775125"/>
            <a:ext cx="1036882" cy="294311"/>
          </a:xfrm>
          <a:prstGeom prst="rect">
            <a:avLst/>
          </a:prstGeom>
        </p:spPr>
        <p:txBody>
          <a:bodyPr wrap="square" lIns="0" tIns="17145" rIns="0" bIns="0">
            <a:spAutoFit/>
          </a:bodyPr>
          <a:lstStyle/>
          <a:p>
            <a:pPr marL="38100" fontAlgn="base">
              <a:spcBef>
                <a:spcPts val="135"/>
              </a:spcBef>
              <a:spcAft>
                <a:spcPct val="0"/>
              </a:spcAft>
              <a:buFont typeface="Arial" panose="020B0604020202020204" pitchFamily="34" charset="0"/>
              <a:buNone/>
              <a:defRPr/>
            </a:pPr>
            <a:r>
              <a:rPr i="1" dirty="0">
                <a:solidFill>
                  <a:srgbClr val="FFFFFF"/>
                </a:solidFill>
                <a:latin typeface="Times New Roman" panose="02020603050405020304"/>
                <a:ea typeface="华文中宋" panose="02010600040101010101" pitchFamily="2" charset="-122"/>
                <a:cs typeface="Times New Roman" panose="02020603050405020304"/>
              </a:rPr>
              <a:t>f</a:t>
            </a:r>
            <a:r>
              <a:rPr i="1" spc="-50" dirty="0">
                <a:solidFill>
                  <a:srgbClr val="FFFFFF"/>
                </a:solidFill>
                <a:latin typeface="Times New Roman" panose="02020603050405020304"/>
                <a:ea typeface="华文中宋" panose="02010600040101010101" pitchFamily="2" charset="-122"/>
                <a:cs typeface="Times New Roman" panose="02020603050405020304"/>
              </a:rPr>
              <a:t> </a:t>
            </a:r>
            <a:r>
              <a:rPr spc="45" dirty="0">
                <a:solidFill>
                  <a:srgbClr val="FFFFFF"/>
                </a:solidFill>
                <a:latin typeface="Times New Roman" panose="02020603050405020304"/>
                <a:ea typeface="华文中宋" panose="02010600040101010101" pitchFamily="2" charset="-122"/>
                <a:cs typeface="Times New Roman" panose="02020603050405020304"/>
              </a:rPr>
              <a:t>(</a:t>
            </a:r>
            <a:r>
              <a:rPr i="1" spc="45" dirty="0">
                <a:solidFill>
                  <a:srgbClr val="FFFFFF"/>
                </a:solidFill>
                <a:latin typeface="Times New Roman" panose="02020603050405020304"/>
                <a:ea typeface="华文中宋" panose="02010600040101010101" pitchFamily="2" charset="-122"/>
                <a:cs typeface="Times New Roman" panose="02020603050405020304"/>
              </a:rPr>
              <a:t>x</a:t>
            </a:r>
            <a:r>
              <a:rPr spc="45" dirty="0">
                <a:solidFill>
                  <a:srgbClr val="FFFFFF"/>
                </a:solidFill>
                <a:latin typeface="Times New Roman" panose="02020603050405020304"/>
                <a:ea typeface="华文中宋" panose="02010600040101010101" pitchFamily="2" charset="-122"/>
                <a:cs typeface="Times New Roman" panose="02020603050405020304"/>
              </a:rPr>
              <a:t>,</a:t>
            </a:r>
            <a:r>
              <a:rPr spc="-100" dirty="0">
                <a:solidFill>
                  <a:srgbClr val="FFFFFF"/>
                </a:solidFill>
                <a:latin typeface="Times New Roman" panose="02020603050405020304"/>
                <a:ea typeface="华文中宋" panose="02010600040101010101" pitchFamily="2" charset="-122"/>
                <a:cs typeface="Times New Roman" panose="02020603050405020304"/>
              </a:rPr>
              <a:t> </a:t>
            </a:r>
            <a:r>
              <a:rPr i="1" spc="40" dirty="0">
                <a:solidFill>
                  <a:srgbClr val="FFFFFF"/>
                </a:solidFill>
                <a:latin typeface="Times New Roman" panose="02020603050405020304"/>
                <a:ea typeface="华文中宋" panose="02010600040101010101" pitchFamily="2" charset="-122"/>
                <a:cs typeface="Times New Roman" panose="02020603050405020304"/>
              </a:rPr>
              <a:t>y</a:t>
            </a:r>
            <a:r>
              <a:rPr spc="40" dirty="0">
                <a:solidFill>
                  <a:srgbClr val="FFFFFF"/>
                </a:solidFill>
                <a:latin typeface="Times New Roman" panose="02020603050405020304"/>
                <a:ea typeface="华文中宋" panose="02010600040101010101" pitchFamily="2" charset="-122"/>
                <a:cs typeface="Times New Roman" panose="02020603050405020304"/>
              </a:rPr>
              <a:t>)</a:t>
            </a:r>
            <a:r>
              <a:rPr spc="-45" dirty="0">
                <a:solidFill>
                  <a:srgbClr val="FFFFFF"/>
                </a:solidFill>
                <a:latin typeface="Times New Roman" panose="02020603050405020304"/>
                <a:ea typeface="华文中宋" panose="02010600040101010101" pitchFamily="2" charset="-122"/>
                <a:cs typeface="Times New Roman" panose="02020603050405020304"/>
              </a:rPr>
              <a:t> </a:t>
            </a:r>
            <a:r>
              <a:rPr dirty="0">
                <a:solidFill>
                  <a:srgbClr val="FFFFFF"/>
                </a:solidFill>
                <a:latin typeface="Symbol" panose="05050102010706020507"/>
                <a:ea typeface="华文中宋" panose="02010600040101010101" pitchFamily="2" charset="-122"/>
                <a:cs typeface="Symbol" panose="05050102010706020507"/>
              </a:rPr>
              <a:t></a:t>
            </a:r>
            <a:r>
              <a:rPr spc="-20" dirty="0">
                <a:solidFill>
                  <a:srgbClr val="FFFFFF"/>
                </a:solidFill>
                <a:latin typeface="Times New Roman" panose="02020603050405020304"/>
                <a:ea typeface="华文中宋" panose="02010600040101010101" pitchFamily="2" charset="-122"/>
                <a:cs typeface="Times New Roman" panose="02020603050405020304"/>
              </a:rPr>
              <a:t> </a:t>
            </a:r>
            <a:r>
              <a:rPr baseline="39000" dirty="0">
                <a:solidFill>
                  <a:srgbClr val="FFFFFF"/>
                </a:solidFill>
                <a:latin typeface="Symbol" panose="05050102010706020507"/>
                <a:ea typeface="华文中宋" panose="02010600040101010101" pitchFamily="2" charset="-122"/>
                <a:cs typeface="Symbol" panose="05050102010706020507"/>
              </a:rPr>
              <a:t></a:t>
            </a:r>
            <a:endParaRPr baseline="39000" dirty="0">
              <a:solidFill>
                <a:srgbClr val="FFFFFF"/>
              </a:solidFill>
              <a:latin typeface="Symbol" panose="05050102010706020507"/>
              <a:ea typeface="华文中宋" panose="02010600040101010101" pitchFamily="2" charset="-122"/>
              <a:cs typeface="Symbol" panose="05050102010706020507"/>
            </a:endParaRPr>
          </a:p>
        </p:txBody>
      </p:sp>
      <p:sp>
        <p:nvSpPr>
          <p:cNvPr id="17" name="object 12"/>
          <p:cNvSpPr txBox="1">
            <a:spLocks noChangeArrowheads="1"/>
          </p:cNvSpPr>
          <p:nvPr/>
        </p:nvSpPr>
        <p:spPr bwMode="auto">
          <a:xfrm>
            <a:off x="1820473" y="1945650"/>
            <a:ext cx="115703" cy="29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17145" rIns="0" bIns="0">
            <a:spAutoFit/>
          </a:bodyPr>
          <a:lstStyle>
            <a:lvl1pPr marL="12700">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fontAlgn="base">
              <a:spcBef>
                <a:spcPts val="140"/>
              </a:spcBef>
              <a:spcAft>
                <a:spcPct val="0"/>
              </a:spcAft>
              <a:buClrTx/>
              <a:buSzTx/>
              <a:buFont typeface="Arial" panose="020B0604020202020204" pitchFamily="34" charset="0"/>
              <a:buNone/>
            </a:pPr>
            <a:r>
              <a:rPr lang="zh-CN" altLang="zh-CN" sz="1800">
                <a:solidFill>
                  <a:srgbClr val="FFFFFF"/>
                </a:solidFill>
                <a:latin typeface="Symbol" panose="05050102010706020507" pitchFamily="18" charset="2"/>
              </a:rPr>
              <a:t></a:t>
            </a:r>
            <a:endParaRPr lang="zh-CN" altLang="zh-CN" sz="1800">
              <a:solidFill>
                <a:srgbClr val="FFFFFF"/>
              </a:solidFill>
              <a:latin typeface="Symbol" panose="05050102010706020507" pitchFamily="18" charset="2"/>
            </a:endParaRPr>
          </a:p>
        </p:txBody>
      </p:sp>
      <p:sp>
        <p:nvSpPr>
          <p:cNvPr id="19" name="object 14"/>
          <p:cNvSpPr txBox="1">
            <a:spLocks noChangeArrowheads="1"/>
          </p:cNvSpPr>
          <p:nvPr/>
        </p:nvSpPr>
        <p:spPr bwMode="auto">
          <a:xfrm>
            <a:off x="1820473" y="2190125"/>
            <a:ext cx="115703" cy="29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17145" rIns="0" bIns="0">
            <a:spAutoFit/>
          </a:bodyPr>
          <a:lstStyle>
            <a:lvl1pPr marL="12700">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fontAlgn="base">
              <a:spcBef>
                <a:spcPts val="140"/>
              </a:spcBef>
              <a:spcAft>
                <a:spcPct val="0"/>
              </a:spcAft>
              <a:buClrTx/>
              <a:buSzTx/>
              <a:buFont typeface="Arial" panose="020B0604020202020204" pitchFamily="34" charset="0"/>
              <a:buNone/>
            </a:pPr>
            <a:r>
              <a:rPr lang="zh-CN" altLang="zh-CN" sz="1800">
                <a:solidFill>
                  <a:srgbClr val="FFFFFF"/>
                </a:solidFill>
                <a:latin typeface="Symbol" panose="05050102010706020507" pitchFamily="18" charset="2"/>
              </a:rPr>
              <a:t></a:t>
            </a:r>
            <a:endParaRPr lang="zh-CN" altLang="zh-CN" sz="1800">
              <a:solidFill>
                <a:srgbClr val="FFFFFF"/>
              </a:solidFill>
              <a:latin typeface="Symbol" panose="05050102010706020507" pitchFamily="18" charset="2"/>
            </a:endParaRPr>
          </a:p>
        </p:txBody>
      </p:sp>
      <p:sp>
        <p:nvSpPr>
          <p:cNvPr id="21" name="object 16"/>
          <p:cNvSpPr txBox="1"/>
          <p:nvPr/>
        </p:nvSpPr>
        <p:spPr>
          <a:xfrm>
            <a:off x="1820473" y="2469524"/>
            <a:ext cx="1195602" cy="294311"/>
          </a:xfrm>
          <a:prstGeom prst="rect">
            <a:avLst/>
          </a:prstGeom>
        </p:spPr>
        <p:txBody>
          <a:bodyPr wrap="square" lIns="0" tIns="17145" rIns="0" bIns="0">
            <a:spAutoFit/>
          </a:bodyPr>
          <a:lstStyle/>
          <a:p>
            <a:pPr marL="38100" fontAlgn="base">
              <a:spcBef>
                <a:spcPts val="135"/>
              </a:spcBef>
              <a:spcAft>
                <a:spcPct val="0"/>
              </a:spcAft>
              <a:buFont typeface="Arial" panose="020B0604020202020204" pitchFamily="34" charset="0"/>
              <a:buNone/>
              <a:defRPr/>
            </a:pPr>
            <a:r>
              <a:rPr baseline="32000" dirty="0">
                <a:solidFill>
                  <a:srgbClr val="FFFFFF"/>
                </a:solidFill>
                <a:latin typeface="Symbol" panose="05050102010706020507"/>
                <a:ea typeface="华文中宋" panose="02010600040101010101" pitchFamily="2" charset="-122"/>
                <a:cs typeface="Symbol" panose="05050102010706020507"/>
              </a:rPr>
              <a:t></a:t>
            </a:r>
            <a:r>
              <a:rPr spc="-75" baseline="32000" dirty="0">
                <a:solidFill>
                  <a:srgbClr val="FFFFFF"/>
                </a:solidFill>
                <a:latin typeface="Times New Roman" panose="02020603050405020304"/>
                <a:ea typeface="华文中宋" panose="02010600040101010101" pitchFamily="2" charset="-122"/>
                <a:cs typeface="Times New Roman" panose="02020603050405020304"/>
              </a:rPr>
              <a:t> </a:t>
            </a:r>
            <a:r>
              <a:rPr i="1" dirty="0">
                <a:solidFill>
                  <a:srgbClr val="FFFFFF"/>
                </a:solidFill>
                <a:latin typeface="Times New Roman" panose="02020603050405020304"/>
                <a:ea typeface="华文中宋" panose="02010600040101010101" pitchFamily="2" charset="-122"/>
                <a:cs typeface="Times New Roman" panose="02020603050405020304"/>
              </a:rPr>
              <a:t>f</a:t>
            </a:r>
            <a:r>
              <a:rPr i="1" spc="-30" dirty="0">
                <a:solidFill>
                  <a:srgbClr val="FFFFFF"/>
                </a:solidFill>
                <a:latin typeface="Times New Roman" panose="02020603050405020304"/>
                <a:ea typeface="华文中宋" panose="02010600040101010101" pitchFamily="2" charset="-122"/>
                <a:cs typeface="Times New Roman" panose="02020603050405020304"/>
              </a:rPr>
              <a:t> </a:t>
            </a:r>
            <a:r>
              <a:rPr spc="130" dirty="0">
                <a:solidFill>
                  <a:srgbClr val="FFFFFF"/>
                </a:solidFill>
                <a:latin typeface="Times New Roman" panose="02020603050405020304"/>
                <a:ea typeface="华文中宋" panose="02010600040101010101" pitchFamily="2" charset="-122"/>
                <a:cs typeface="Times New Roman" panose="02020603050405020304"/>
              </a:rPr>
              <a:t>(</a:t>
            </a:r>
            <a:r>
              <a:rPr i="1" spc="5" dirty="0">
                <a:solidFill>
                  <a:srgbClr val="FFFFFF"/>
                </a:solidFill>
                <a:latin typeface="Times New Roman" panose="02020603050405020304"/>
                <a:ea typeface="华文中宋" panose="02010600040101010101" pitchFamily="2" charset="-122"/>
                <a:cs typeface="Times New Roman" panose="02020603050405020304"/>
              </a:rPr>
              <a:t>N</a:t>
            </a:r>
            <a:r>
              <a:rPr i="1" spc="100" dirty="0">
                <a:solidFill>
                  <a:srgbClr val="FFFFFF"/>
                </a:solidFill>
                <a:latin typeface="Times New Roman" panose="02020603050405020304"/>
                <a:ea typeface="华文中宋" panose="02010600040101010101" pitchFamily="2" charset="-122"/>
                <a:cs typeface="Times New Roman" panose="02020603050405020304"/>
              </a:rPr>
              <a:t> </a:t>
            </a:r>
            <a:r>
              <a:rPr spc="175" dirty="0">
                <a:solidFill>
                  <a:srgbClr val="FFFFFF"/>
                </a:solidFill>
                <a:latin typeface="Symbol" panose="05050102010706020507"/>
                <a:ea typeface="华文中宋" panose="02010600040101010101" pitchFamily="2" charset="-122"/>
                <a:cs typeface="Symbol" panose="05050102010706020507"/>
              </a:rPr>
              <a:t></a:t>
            </a:r>
            <a:r>
              <a:rPr spc="-190" dirty="0">
                <a:solidFill>
                  <a:srgbClr val="FFFFFF"/>
                </a:solidFill>
                <a:latin typeface="Times New Roman" panose="02020603050405020304"/>
                <a:ea typeface="华文中宋" panose="02010600040101010101" pitchFamily="2" charset="-122"/>
                <a:cs typeface="Times New Roman" panose="02020603050405020304"/>
              </a:rPr>
              <a:t>1</a:t>
            </a:r>
            <a:r>
              <a:rPr dirty="0">
                <a:solidFill>
                  <a:srgbClr val="FFFFFF"/>
                </a:solidFill>
                <a:latin typeface="Times New Roman" panose="02020603050405020304"/>
                <a:ea typeface="华文中宋" panose="02010600040101010101" pitchFamily="2" charset="-122"/>
                <a:cs typeface="Times New Roman" panose="02020603050405020304"/>
              </a:rPr>
              <a:t>,</a:t>
            </a:r>
            <a:r>
              <a:rPr spc="-305" dirty="0">
                <a:solidFill>
                  <a:srgbClr val="FFFFFF"/>
                </a:solidFill>
                <a:latin typeface="Times New Roman" panose="02020603050405020304"/>
                <a:ea typeface="华文中宋" panose="02010600040101010101" pitchFamily="2" charset="-122"/>
                <a:cs typeface="Times New Roman" panose="02020603050405020304"/>
              </a:rPr>
              <a:t> </a:t>
            </a:r>
            <a:r>
              <a:rPr dirty="0">
                <a:solidFill>
                  <a:srgbClr val="FFFFFF"/>
                </a:solidFill>
                <a:latin typeface="Times New Roman" panose="02020603050405020304"/>
                <a:ea typeface="华文中宋" panose="02010600040101010101" pitchFamily="2" charset="-122"/>
                <a:cs typeface="Times New Roman" panose="02020603050405020304"/>
              </a:rPr>
              <a:t>0)</a:t>
            </a:r>
            <a:endParaRPr dirty="0">
              <a:solidFill>
                <a:srgbClr val="FFFFFF"/>
              </a:solidFill>
              <a:latin typeface="Times New Roman" panose="02020603050405020304"/>
              <a:ea typeface="华文中宋" panose="02010600040101010101" pitchFamily="2" charset="-122"/>
              <a:cs typeface="Times New Roman" panose="02020603050405020304"/>
            </a:endParaRPr>
          </a:p>
        </p:txBody>
      </p:sp>
      <p:sp>
        <p:nvSpPr>
          <p:cNvPr id="24" name="object 19"/>
          <p:cNvSpPr txBox="1">
            <a:spLocks noChangeArrowheads="1"/>
          </p:cNvSpPr>
          <p:nvPr/>
        </p:nvSpPr>
        <p:spPr bwMode="auto">
          <a:xfrm>
            <a:off x="1820473" y="2640975"/>
            <a:ext cx="115703" cy="29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17145" rIns="0" bIns="0">
            <a:spAutoFit/>
          </a:bodyPr>
          <a:lstStyle>
            <a:lvl1pPr marL="12700">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fontAlgn="base">
              <a:spcBef>
                <a:spcPts val="140"/>
              </a:spcBef>
              <a:spcAft>
                <a:spcPct val="0"/>
              </a:spcAft>
              <a:buClrTx/>
              <a:buSzTx/>
              <a:buFont typeface="Arial" panose="020B0604020202020204" pitchFamily="34" charset="0"/>
              <a:buNone/>
            </a:pPr>
            <a:r>
              <a:rPr lang="zh-CN" altLang="zh-CN" sz="1800">
                <a:solidFill>
                  <a:srgbClr val="FFFFFF"/>
                </a:solidFill>
                <a:latin typeface="Symbol" panose="05050102010706020507" pitchFamily="18" charset="2"/>
              </a:rPr>
              <a:t></a:t>
            </a:r>
            <a:endParaRPr lang="zh-CN" altLang="zh-CN" sz="1800">
              <a:solidFill>
                <a:srgbClr val="FFFFFF"/>
              </a:solidFill>
              <a:latin typeface="Symbol" panose="05050102010706020507" pitchFamily="18" charset="2"/>
            </a:endParaRPr>
          </a:p>
        </p:txBody>
      </p:sp>
      <p:sp>
        <p:nvSpPr>
          <p:cNvPr id="31" name="object 26"/>
          <p:cNvSpPr txBox="1">
            <a:spLocks noChangeArrowheads="1"/>
          </p:cNvSpPr>
          <p:nvPr/>
        </p:nvSpPr>
        <p:spPr bwMode="auto">
          <a:xfrm>
            <a:off x="539004" y="1136584"/>
            <a:ext cx="726530" cy="12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13335" rIns="0" bIns="0">
            <a:spAutoFit/>
          </a:bodyPr>
          <a:lstStyle>
            <a:lvl1pPr>
              <a:spcBef>
                <a:spcPct val="20000"/>
              </a:spcBef>
              <a:buClr>
                <a:srgbClr val="006600"/>
              </a:buClr>
              <a:buSzPct val="90000"/>
              <a:buFont typeface="Wingdings" panose="05000000000000000000" pitchFamily="2" charset="2"/>
              <a:buChar char="p"/>
              <a:defRPr sz="2800">
                <a:solidFill>
                  <a:srgbClr val="0066CC"/>
                </a:solidFill>
                <a:latin typeface="Book Antiqua" panose="02040602050305030304" pitchFamily="18" charset="0"/>
                <a:ea typeface="华文中宋" panose="02010600040101010101" pitchFamily="2" charset="-122"/>
              </a:defRPr>
            </a:lvl1pPr>
            <a:lvl2pPr marL="742950" indent="-285750">
              <a:spcBef>
                <a:spcPct val="20000"/>
              </a:spcBef>
              <a:buClr>
                <a:srgbClr val="006600"/>
              </a:buClr>
              <a:buSzPct val="90000"/>
              <a:buFont typeface="Wingdings" panose="05000000000000000000" pitchFamily="2" charset="2"/>
              <a:buChar char="u"/>
              <a:defRPr sz="2400">
                <a:solidFill>
                  <a:srgbClr val="0033CC"/>
                </a:solidFill>
                <a:latin typeface="Book Antiqua" panose="02040602050305030304" pitchFamily="18" charset="0"/>
                <a:ea typeface="华文中宋" panose="02010600040101010101" pitchFamily="2" charset="-122"/>
              </a:defRPr>
            </a:lvl2pPr>
            <a:lvl3pPr marL="1143000" indent="-228600">
              <a:spcBef>
                <a:spcPct val="20000"/>
              </a:spcBef>
              <a:buClr>
                <a:srgbClr val="006600"/>
              </a:buClr>
              <a:buFont typeface="Wingdings" panose="05000000000000000000" pitchFamily="2" charset="2"/>
              <a:buChar char="l"/>
              <a:defRPr sz="2000">
                <a:solidFill>
                  <a:schemeClr val="tx1"/>
                </a:solidFill>
                <a:latin typeface="Book Antiqua" panose="02040602050305030304" pitchFamily="18" charset="0"/>
                <a:ea typeface="华文中宋" panose="02010600040101010101" pitchFamily="2" charset="-122"/>
              </a:defRPr>
            </a:lvl3pPr>
            <a:lvl4pPr marL="1600200" indent="-228600">
              <a:spcBef>
                <a:spcPct val="20000"/>
              </a:spcBef>
              <a:buFont typeface="Wingdings" panose="05000000000000000000" pitchFamily="2" charset="2"/>
              <a:buChar char="l"/>
              <a:defRPr sz="2000">
                <a:solidFill>
                  <a:schemeClr val="tx1"/>
                </a:solidFill>
                <a:latin typeface="华文中宋" panose="02010600040101010101" pitchFamily="2" charset="-122"/>
                <a:ea typeface="华文中宋" panose="02010600040101010101" pitchFamily="2" charset="-122"/>
              </a:defRPr>
            </a:lvl4pPr>
            <a:lvl5pPr marL="2057400" indent="-228600">
              <a:spcBef>
                <a:spcPct val="20000"/>
              </a:spcBef>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5pPr>
            <a:lvl6pPr marL="25146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6pPr>
            <a:lvl7pPr marL="29718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7pPr>
            <a:lvl8pPr marL="34290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8pPr>
            <a:lvl9pPr marL="3886200" indent="-228600" eaLnBrk="0" fontAlgn="base" hangingPunct="0">
              <a:spcBef>
                <a:spcPct val="20000"/>
              </a:spcBef>
              <a:spcAft>
                <a:spcPct val="0"/>
              </a:spcAft>
              <a:buFont typeface="Wingdings" panose="05000000000000000000" pitchFamily="2" charset="2"/>
              <a:buChar char="ü"/>
              <a:defRPr sz="2000">
                <a:solidFill>
                  <a:schemeClr val="tx1"/>
                </a:solidFill>
                <a:latin typeface="华文中宋" panose="02010600040101010101" pitchFamily="2" charset="-122"/>
                <a:ea typeface="华文中宋" panose="02010600040101010101" pitchFamily="2" charset="-122"/>
              </a:defRPr>
            </a:lvl9pPr>
          </a:lstStyle>
          <a:p>
            <a:pPr algn="ctr" fontAlgn="base">
              <a:lnSpc>
                <a:spcPts val="3800"/>
              </a:lnSpc>
              <a:spcBef>
                <a:spcPts val="100"/>
              </a:spcBef>
              <a:spcAft>
                <a:spcPct val="0"/>
              </a:spcAft>
              <a:buClrTx/>
              <a:buSzTx/>
              <a:buFont typeface="Arial" panose="020B0604020202020204" pitchFamily="34" charset="0"/>
              <a:buNone/>
            </a:pPr>
            <a:r>
              <a:rPr lang="zh-CN" altLang="zh-CN" sz="1800" b="1" dirty="0">
                <a:solidFill>
                  <a:srgbClr val="FF0000"/>
                </a:solidFill>
                <a:latin typeface="宋体" panose="02010600030101010101" pitchFamily="2" charset="-122"/>
                <a:ea typeface="宋体" panose="02010600030101010101" pitchFamily="2" charset="-122"/>
              </a:rPr>
              <a:t>分辨率</a:t>
            </a:r>
            <a:endParaRPr lang="zh-CN" altLang="zh-CN" sz="1800" b="1" dirty="0">
              <a:solidFill>
                <a:srgbClr val="FF0000"/>
              </a:solidFill>
              <a:latin typeface="宋体" panose="02010600030101010101" pitchFamily="2" charset="-122"/>
              <a:ea typeface="宋体" panose="02010600030101010101" pitchFamily="2" charset="-122"/>
            </a:endParaRPr>
          </a:p>
          <a:p>
            <a:pPr algn="ctr" fontAlgn="base">
              <a:lnSpc>
                <a:spcPts val="2940"/>
              </a:lnSpc>
              <a:spcBef>
                <a:spcPct val="0"/>
              </a:spcBef>
              <a:spcAft>
                <a:spcPct val="0"/>
              </a:spcAft>
              <a:buClrTx/>
              <a:buSzTx/>
              <a:buFont typeface="Arial" panose="020B0604020202020204" pitchFamily="34" charset="0"/>
              <a:buNone/>
            </a:pPr>
            <a:r>
              <a:rPr lang="zh-CN" altLang="zh-CN" sz="1800" b="1" dirty="0">
                <a:solidFill>
                  <a:srgbClr val="FF0000"/>
                </a:solidFill>
                <a:latin typeface="宋体" panose="02010600030101010101" pitchFamily="2" charset="-122"/>
                <a:ea typeface="宋体" panose="02010600030101010101" pitchFamily="2" charset="-122"/>
              </a:rPr>
              <a:t>与</a:t>
            </a:r>
            <a:endParaRPr lang="zh-CN" altLang="zh-CN" sz="1800" b="1" dirty="0">
              <a:solidFill>
                <a:srgbClr val="FF0000"/>
              </a:solidFill>
              <a:latin typeface="宋体" panose="02010600030101010101" pitchFamily="2" charset="-122"/>
              <a:ea typeface="宋体" panose="02010600030101010101" pitchFamily="2" charset="-122"/>
            </a:endParaRPr>
          </a:p>
          <a:p>
            <a:pPr algn="ctr" fontAlgn="base">
              <a:lnSpc>
                <a:spcPts val="3825"/>
              </a:lnSpc>
              <a:spcBef>
                <a:spcPct val="0"/>
              </a:spcBef>
              <a:spcAft>
                <a:spcPct val="0"/>
              </a:spcAft>
              <a:buClrTx/>
              <a:buSzTx/>
              <a:buFont typeface="Arial" panose="020B0604020202020204" pitchFamily="34" charset="0"/>
              <a:buNone/>
            </a:pPr>
            <a:r>
              <a:rPr lang="zh-CN" altLang="zh-CN" sz="1800" b="1" dirty="0">
                <a:solidFill>
                  <a:srgbClr val="FF0000"/>
                </a:solidFill>
                <a:latin typeface="宋体" panose="02010600030101010101" pitchFamily="2" charset="-122"/>
                <a:ea typeface="宋体" panose="02010600030101010101" pitchFamily="2" charset="-122"/>
              </a:rPr>
              <a:t>数据量</a:t>
            </a:r>
            <a:endParaRPr lang="zh-CN" altLang="zh-CN" sz="1800" b="1" dirty="0">
              <a:solidFill>
                <a:srgbClr val="FF0000"/>
              </a:solidFill>
              <a:latin typeface="宋体" panose="02010600030101010101" pitchFamily="2" charset="-122"/>
              <a:ea typeface="宋体" panose="02010600030101010101" pitchFamily="2" charset="-122"/>
            </a:endParaRPr>
          </a:p>
        </p:txBody>
      </p:sp>
      <p:sp>
        <p:nvSpPr>
          <p:cNvPr id="4" name="矩形 3"/>
          <p:cNvSpPr/>
          <p:nvPr/>
        </p:nvSpPr>
        <p:spPr>
          <a:xfrm>
            <a:off x="5450791" y="180638"/>
            <a:ext cx="1005403" cy="338554"/>
          </a:xfrm>
          <a:prstGeom prst="rect">
            <a:avLst/>
          </a:prstGeom>
        </p:spPr>
        <p:txBody>
          <a:bodyPr wrap="none">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图像表示</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47" name="object 17"/>
              <p:cNvSpPr txBox="1"/>
              <p:nvPr/>
            </p:nvSpPr>
            <p:spPr>
              <a:xfrm>
                <a:off x="1894205" y="1266190"/>
                <a:ext cx="3910330" cy="973455"/>
              </a:xfrm>
              <a:prstGeom prst="rect">
                <a:avLst/>
              </a:prstGeom>
            </p:spPr>
            <p:txBody>
              <a:bodyPr wrap="square" lIns="0" tIns="17145" rIns="0" bIns="0">
                <a:spAutoFit/>
              </a:bodyPr>
              <a:lstStyle/>
              <a:p>
                <a:pPr marL="12700" fontAlgn="base">
                  <a:spcBef>
                    <a:spcPts val="135"/>
                  </a:spcBef>
                  <a:spcAft>
                    <a:spcPct val="0"/>
                  </a:spcAft>
                  <a:buFont typeface="Arial" panose="020B0604020202020204" pitchFamily="34" charset="0"/>
                  <a:buNone/>
                  <a:defRPr/>
                </a:pPr>
                <a14:m>
                  <m:oMathPara xmlns:m="http://schemas.openxmlformats.org/officeDocument/2006/math">
                    <m:oMathParaPr>
                      <m:jc m:val="centerGroup"/>
                    </m:oMathParaPr>
                    <m:oMath xmlns:m="http://schemas.openxmlformats.org/officeDocument/2006/math">
                      <m:r>
                        <m:rPr>
                          <m:nor/>
                        </m:rPr>
                        <a:rPr lang="en-US" altLang="zh-CN" sz="1600" b="1" i="1" spc="140" dirty="0">
                          <a:solidFill>
                            <a:srgbClr val="003366"/>
                          </a:solidFill>
                          <a:latin typeface="Times New Roman" panose="02020603050405020304"/>
                          <a:ea typeface="华文中宋" panose="02010600040101010101" pitchFamily="2" charset="-122"/>
                          <a:cs typeface="Times New Roman" panose="02020603050405020304"/>
                        </a:rPr>
                        <m:t>F</m:t>
                      </m:r>
                      <m:r>
                        <a:rPr lang="ar-AE" altLang="zh-CN" sz="160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m:t>
                      </m:r>
                      <m:d>
                        <m:dPr>
                          <m:begChr m:val="["/>
                          <m:endChr m:val="]"/>
                          <m:ctrlPr>
                            <a:rPr lang="ar-AE" altLang="zh-CN" sz="160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ctrlPr>
                        </m:dPr>
                        <m:e>
                          <m:m>
                            <m:mPr>
                              <m:mcs>
                                <m:mc>
                                  <m:mcPr>
                                    <m:count m:val="3"/>
                                    <m:mcJc m:val="center"/>
                                  </m:mcPr>
                                </m:mc>
                              </m:mcs>
                              <m:ctrlPr>
                                <a:rPr lang="ar-AE" altLang="zh-CN" sz="160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ctrlPr>
                            </m:mPr>
                            <m:mr>
                              <m:e>
                                <m:m>
                                  <m:mPr>
                                    <m:mcs>
                                      <m:mc>
                                        <m:mcPr>
                                          <m:count m:val="1"/>
                                          <m:mcJc m:val="center"/>
                                        </m:mcPr>
                                      </m:mc>
                                    </m:mcs>
                                    <m:ctrlPr>
                                      <a:rPr lang="ar-AE" altLang="zh-CN" sz="160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ctrlPr>
                                  </m:mPr>
                                  <m:mr>
                                    <m:e>
                                      <m:sSub>
                                        <m:sSubPr>
                                          <m:ctrlPr>
                                            <a:rPr lang="en-US" altLang="zh-CN" sz="1600" b="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ctrlPr>
                                        </m:sSubPr>
                                        <m:e>
                                          <m:r>
                                            <a:rPr lang="en-US" altLang="zh-CN" sz="1600" b="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𝑓</m:t>
                                          </m:r>
                                        </m:e>
                                        <m:sub>
                                          <m:r>
                                            <a:rPr lang="en-US" altLang="zh-CN" sz="1600" b="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11</m:t>
                                          </m:r>
                                        </m:sub>
                                      </m:sSub>
                                    </m:e>
                                  </m:mr>
                                  <m:mr>
                                    <m:e>
                                      <m:sSub>
                                        <m:sSubPr>
                                          <m:ctrlPr>
                                            <a:rPr lang="en-US" altLang="zh-CN" sz="1600" i="1">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ctrlPr>
                                        </m:sSubPr>
                                        <m:e>
                                          <m:r>
                                            <a:rPr lang="en-US" altLang="zh-CN" sz="1600" i="1">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𝑓</m:t>
                                          </m:r>
                                        </m:e>
                                        <m:sub>
                                          <m:r>
                                            <a:rPr lang="en-US" altLang="zh-CN" sz="1600" b="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2</m:t>
                                          </m:r>
                                          <m:r>
                                            <a:rPr lang="en-US" altLang="zh-CN" sz="1600" i="1">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1</m:t>
                                          </m:r>
                                        </m:sub>
                                      </m:sSub>
                                    </m:e>
                                  </m:mr>
                                </m:m>
                              </m:e>
                              <m:e>
                                <m:m>
                                  <m:mPr>
                                    <m:mcs>
                                      <m:mc>
                                        <m:mcPr>
                                          <m:count m:val="1"/>
                                          <m:mcJc m:val="center"/>
                                        </m:mcPr>
                                      </m:mc>
                                    </m:mcs>
                                    <m:ctrlPr>
                                      <a:rPr lang="ar-AE" altLang="zh-CN" sz="160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ctrlPr>
                                  </m:mPr>
                                  <m:mr>
                                    <m:e>
                                      <m:sSub>
                                        <m:sSubPr>
                                          <m:ctrlPr>
                                            <a:rPr lang="en-US" altLang="zh-CN" sz="1600" i="1">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ctrlPr>
                                        </m:sSubPr>
                                        <m:e>
                                          <m:r>
                                            <a:rPr lang="en-US" altLang="zh-CN" sz="1600" i="1">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𝑓</m:t>
                                          </m:r>
                                        </m:e>
                                        <m:sub>
                                          <m:r>
                                            <a:rPr lang="en-US" altLang="zh-CN" sz="1600" i="1">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1</m:t>
                                          </m:r>
                                          <m:r>
                                            <a:rPr lang="en-US" altLang="zh-CN" sz="1600" b="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2</m:t>
                                          </m:r>
                                        </m:sub>
                                      </m:sSub>
                                    </m:e>
                                  </m:mr>
                                  <m:mr>
                                    <m:e>
                                      <m:sSub>
                                        <m:sSubPr>
                                          <m:ctrlPr>
                                            <a:rPr lang="en-US" altLang="zh-CN" sz="1600" i="1">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ctrlPr>
                                        </m:sSubPr>
                                        <m:e>
                                          <m:r>
                                            <a:rPr lang="en-US" altLang="zh-CN" sz="1600" i="1">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𝑓</m:t>
                                          </m:r>
                                        </m:e>
                                        <m:sub>
                                          <m:r>
                                            <a:rPr lang="en-US" altLang="zh-CN" sz="1600" b="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22</m:t>
                                          </m:r>
                                        </m:sub>
                                      </m:sSub>
                                    </m:e>
                                  </m:mr>
                                </m:m>
                                <m:m>
                                  <m:mPr>
                                    <m:mcs>
                                      <m:mc>
                                        <m:mcPr>
                                          <m:count m:val="1"/>
                                          <m:mcJc m:val="center"/>
                                        </m:mcPr>
                                      </m:mc>
                                    </m:mcs>
                                    <m:ctrlPr>
                                      <a:rPr lang="ar-AE" altLang="zh-CN" sz="160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ctrlPr>
                                  </m:mPr>
                                  <m:mr>
                                    <m:e>
                                      <m:r>
                                        <m:rPr>
                                          <m:brk m:alnAt="7"/>
                                        </m:rPr>
                                        <a:rPr lang="ar-AE" altLang="zh-CN" sz="1600" b="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 </m:t>
                                      </m:r>
                                      <m:r>
                                        <a:rPr lang="ar-AE" altLang="zh-CN" sz="1600" b="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      </m:t>
                                      </m:r>
                                      <m:r>
                                        <a:rPr lang="ar-AE" altLang="zh-CN" sz="160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m:t>
                                      </m:r>
                                    </m:e>
                                  </m:mr>
                                  <m:mr>
                                    <m:e>
                                      <m:r>
                                        <a:rPr lang="ar-AE" altLang="zh-CN" sz="1600" b="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     </m:t>
                                      </m:r>
                                      <m:r>
                                        <a:rPr lang="ar-AE" altLang="zh-CN" sz="160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m:t>
                                      </m:r>
                                    </m:e>
                                  </m:mr>
                                </m:m>
                              </m:e>
                              <m:e>
                                <m:m>
                                  <m:mPr>
                                    <m:mcs>
                                      <m:mc>
                                        <m:mcPr>
                                          <m:count m:val="1"/>
                                          <m:mcJc m:val="center"/>
                                        </m:mcPr>
                                      </m:mc>
                                    </m:mcs>
                                    <m:ctrlPr>
                                      <a:rPr lang="ar-AE" altLang="zh-CN" sz="160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ctrlPr>
                                  </m:mPr>
                                  <m:mr>
                                    <m:e>
                                      <m:sSub>
                                        <m:sSubPr>
                                          <m:ctrlPr>
                                            <a:rPr lang="en-US" altLang="zh-CN" sz="1600" i="1">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ctrlPr>
                                        </m:sSubPr>
                                        <m:e>
                                          <m:r>
                                            <a:rPr lang="en-US" altLang="zh-CN" sz="1600" i="1">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𝑓</m:t>
                                          </m:r>
                                        </m:e>
                                        <m:sub>
                                          <m:r>
                                            <a:rPr lang="en-US" altLang="zh-CN" sz="1600" i="1">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1</m:t>
                                          </m:r>
                                          <m:r>
                                            <a:rPr lang="en-US" altLang="zh-CN" sz="1600" b="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𝑁</m:t>
                                          </m:r>
                                        </m:sub>
                                      </m:sSub>
                                    </m:e>
                                  </m:mr>
                                  <m:mr>
                                    <m:e>
                                      <m:sSub>
                                        <m:sSubPr>
                                          <m:ctrlPr>
                                            <a:rPr lang="en-US" altLang="zh-CN" sz="1600" i="1">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ctrlPr>
                                        </m:sSubPr>
                                        <m:e>
                                          <m:r>
                                            <a:rPr lang="en-US" altLang="zh-CN" sz="1600" i="1">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𝑓</m:t>
                                          </m:r>
                                        </m:e>
                                        <m:sub>
                                          <m:r>
                                            <a:rPr lang="en-US" altLang="zh-CN" sz="1600" b="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2</m:t>
                                          </m:r>
                                          <m:r>
                                            <a:rPr lang="en-US" altLang="zh-CN" sz="1600" b="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𝑁</m:t>
                                          </m:r>
                                        </m:sub>
                                      </m:sSub>
                                    </m:e>
                                  </m:mr>
                                </m:m>
                              </m:e>
                            </m:mr>
                            <m:mr>
                              <m:e>
                                <m:r>
                                  <a:rPr lang="ar-AE" altLang="zh-CN" sz="160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m:t>
                                </m:r>
                              </m:e>
                              <m:e>
                                <m:r>
                                  <a:rPr lang="ar-AE" altLang="zh-CN" sz="1600" b="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           </m:t>
                                </m:r>
                                <m:r>
                                  <a:rPr lang="ar-AE" altLang="zh-CN" sz="160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m:t>
                                </m:r>
                                <m:r>
                                  <a:rPr lang="ar-AE" altLang="zh-CN" sz="1600" b="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     </m:t>
                                </m:r>
                                <m:r>
                                  <a:rPr lang="ar-AE" altLang="zh-CN" sz="160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m:t>
                                </m:r>
                              </m:e>
                              <m:e>
                                <m:r>
                                  <a:rPr lang="ar-AE" altLang="zh-CN" sz="160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m:t>
                                </m:r>
                              </m:e>
                            </m:mr>
                            <m:mr>
                              <m:e>
                                <m:sSub>
                                  <m:sSubPr>
                                    <m:ctrlPr>
                                      <a:rPr lang="en-US" altLang="zh-CN" sz="1600" i="1">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ctrlPr>
                                  </m:sSubPr>
                                  <m:e>
                                    <m:r>
                                      <a:rPr lang="en-US" altLang="zh-CN" sz="1600" i="1">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𝑓</m:t>
                                    </m:r>
                                  </m:e>
                                  <m:sub>
                                    <m:r>
                                      <a:rPr lang="en-US" altLang="zh-CN" sz="1600" b="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𝑀</m:t>
                                    </m:r>
                                    <m:r>
                                      <a:rPr lang="en-US" altLang="zh-CN" sz="1600" i="1">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1</m:t>
                                    </m:r>
                                  </m:sub>
                                </m:sSub>
                              </m:e>
                              <m:e>
                                <m:sSub>
                                  <m:sSubPr>
                                    <m:ctrlPr>
                                      <a:rPr lang="en-US" altLang="zh-CN" sz="1600" i="1">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ctrlPr>
                                  </m:sSubPr>
                                  <m:e>
                                    <m:r>
                                      <a:rPr lang="en-US" altLang="zh-CN" sz="1600" i="1">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𝑓</m:t>
                                    </m:r>
                                  </m:e>
                                  <m:sub>
                                    <m:r>
                                      <a:rPr lang="en-US" altLang="zh-CN" sz="1600" b="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𝑀</m:t>
                                    </m:r>
                                    <m:r>
                                      <a:rPr lang="en-US" altLang="zh-CN" sz="1600" b="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2</m:t>
                                    </m:r>
                                  </m:sub>
                                </m:sSub>
                                <m:r>
                                  <a:rPr lang="en-US" altLang="zh-CN" sz="1600" b="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    </m:t>
                                </m:r>
                                <m:r>
                                  <a:rPr lang="ar-AE" altLang="zh-CN" sz="160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m:t>
                                </m:r>
                              </m:e>
                              <m:e>
                                <m:sSub>
                                  <m:sSubPr>
                                    <m:ctrlPr>
                                      <a:rPr lang="en-US" altLang="zh-CN" sz="1600" i="1">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ctrlPr>
                                  </m:sSubPr>
                                  <m:e>
                                    <m:r>
                                      <a:rPr lang="en-US" altLang="zh-CN" sz="1600" i="1">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𝑓</m:t>
                                    </m:r>
                                  </m:e>
                                  <m:sub>
                                    <m:r>
                                      <a:rPr lang="en-US" altLang="zh-CN" sz="1600" b="0" i="1" smtClean="0">
                                        <a:solidFill>
                                          <a:schemeClr val="accent1">
                                            <a:lumMod val="50000"/>
                                          </a:schemeClr>
                                        </a:solidFill>
                                        <a:latin typeface="Cambria Math" panose="02040503050406030204" pitchFamily="18" charset="0"/>
                                        <a:ea typeface="华文中宋" panose="02010600040101010101" pitchFamily="2" charset="-122"/>
                                        <a:cs typeface="Times New Roman" panose="02020603050405020304"/>
                                      </a:rPr>
                                      <m:t>𝑀𝑁</m:t>
                                    </m:r>
                                  </m:sub>
                                </m:sSub>
                              </m:e>
                            </m:mr>
                          </m:m>
                        </m:e>
                      </m:d>
                    </m:oMath>
                  </m:oMathPara>
                </a14:m>
                <a:endParaRPr lang="ar-AE" sz="1600" dirty="0">
                  <a:solidFill>
                    <a:schemeClr val="accent1">
                      <a:lumMod val="50000"/>
                    </a:schemeClr>
                  </a:solidFill>
                  <a:latin typeface="Times New Roman" panose="02020603050405020304"/>
                  <a:ea typeface="华文中宋" panose="02010600040101010101" pitchFamily="2" charset="-122"/>
                  <a:cs typeface="Times New Roman" panose="02020603050405020304"/>
                </a:endParaRPr>
              </a:p>
            </p:txBody>
          </p:sp>
        </mc:Choice>
        <mc:Fallback>
          <p:sp>
            <p:nvSpPr>
              <p:cNvPr id="47" name="object 17"/>
              <p:cNvSpPr txBox="1">
                <a:spLocks noRot="1" noChangeAspect="1" noMove="1" noResize="1" noEditPoints="1" noAdjustHandles="1" noChangeArrowheads="1" noChangeShapeType="1" noTextEdit="1"/>
              </p:cNvSpPr>
              <p:nvPr/>
            </p:nvSpPr>
            <p:spPr>
              <a:xfrm>
                <a:off x="1894205" y="1266190"/>
                <a:ext cx="3910330" cy="973455"/>
              </a:xfrm>
              <a:prstGeom prst="rect">
                <a:avLst/>
              </a:prstGeom>
              <a:blipFill rotWithShape="1">
                <a:blip r:embed="rId1"/>
                <a:stretch>
                  <a:fillRect/>
                </a:stretch>
              </a:blipFill>
            </p:spPr>
            <p:txBody>
              <a:bodyPr/>
              <a:lstStyle/>
              <a:p>
                <a:r>
                  <a:rPr lang="zh-CN" altLang="en-US">
                    <a:noFill/>
                  </a:rPr>
                  <a:t> </a:t>
                </a:r>
              </a:p>
            </p:txBody>
          </p:sp>
        </mc:Fallback>
      </mc:AlternateContent>
    </p:spTree>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8356</Words>
  <Application>WPS 演示</Application>
  <PresentationFormat>自定义</PresentationFormat>
  <Paragraphs>891</Paragraphs>
  <Slides>47</Slides>
  <Notes>3</Notes>
  <HiddenSlides>0</HiddenSlides>
  <MMClips>1</MMClips>
  <ScaleCrop>false</ScaleCrop>
  <HeadingPairs>
    <vt:vector size="8" baseType="variant">
      <vt:variant>
        <vt:lpstr>已用的字体</vt:lpstr>
      </vt:variant>
      <vt:variant>
        <vt:i4>22</vt:i4>
      </vt:variant>
      <vt:variant>
        <vt:lpstr>主题</vt:lpstr>
      </vt:variant>
      <vt:variant>
        <vt:i4>1</vt:i4>
      </vt:variant>
      <vt:variant>
        <vt:lpstr>嵌入 OLE 服务器</vt:lpstr>
      </vt:variant>
      <vt:variant>
        <vt:i4>5</vt:i4>
      </vt:variant>
      <vt:variant>
        <vt:lpstr>幻灯片标题</vt:lpstr>
      </vt:variant>
      <vt:variant>
        <vt:i4>47</vt:i4>
      </vt:variant>
    </vt:vector>
  </HeadingPairs>
  <TitlesOfParts>
    <vt:vector size="75" baseType="lpstr">
      <vt:lpstr>Arial</vt:lpstr>
      <vt:lpstr>宋体</vt:lpstr>
      <vt:lpstr>Wingdings</vt:lpstr>
      <vt:lpstr>微软雅黑</vt:lpstr>
      <vt:lpstr>Raleway Black</vt:lpstr>
      <vt:lpstr>Verdana</vt:lpstr>
      <vt:lpstr>Times New Roman</vt:lpstr>
      <vt:lpstr>华文细黑</vt:lpstr>
      <vt:lpstr>Calibri</vt:lpstr>
      <vt:lpstr>Book Antiqua</vt:lpstr>
      <vt:lpstr>华文中宋</vt:lpstr>
      <vt:lpstr>Cambria Math</vt:lpstr>
      <vt:lpstr>Times New Roman</vt:lpstr>
      <vt:lpstr>Symbol</vt:lpstr>
      <vt:lpstr>Symbol</vt:lpstr>
      <vt:lpstr>Arial Unicode MS</vt:lpstr>
      <vt:lpstr>Calibri Light</vt:lpstr>
      <vt:lpstr>Book Antiqua</vt:lpstr>
      <vt:lpstr>Verdata</vt:lpstr>
      <vt:lpstr>Segoe Print</vt:lpstr>
      <vt:lpstr>Tahoma</vt:lpstr>
      <vt:lpstr>华文行楷</vt:lpstr>
      <vt:lpstr>Office 主题</vt:lpstr>
      <vt:lpstr>Equation.3</vt:lpstr>
      <vt:lpstr>Equation.3</vt:lpstr>
      <vt:lpstr>Equation.DSMT4</vt:lpstr>
      <vt:lpstr>Paint.Picture</vt:lpstr>
      <vt:lpstr>PBrush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中科遥感</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中科遥感</dc:creator>
  <cp:lastModifiedBy>肖亮-南理工</cp:lastModifiedBy>
  <cp:revision>4162</cp:revision>
  <cp:lastPrinted>2022-11-14T03:00:00Z</cp:lastPrinted>
  <dcterms:created xsi:type="dcterms:W3CDTF">2021-03-21T02:20:00Z</dcterms:created>
  <dcterms:modified xsi:type="dcterms:W3CDTF">2025-08-20T00:21:46Z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2052-12.1.0.21915</vt:lpwstr>
  </property>
  <property fmtid="{D5CDD505-2E9C-101B-9397-08002B2CF9AE}" pid="3" name="ICV">
    <vt:lpwstr>D1DE830DE88B4D47A0E5723964B8A912_12</vt:lpwstr>
  </property>
</Properties>
</file>